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60" r:id="rId3"/>
    <p:sldId id="256" r:id="rId4"/>
    <p:sldId id="272" r:id="rId5"/>
    <p:sldId id="268" r:id="rId6"/>
    <p:sldId id="283" r:id="rId7"/>
    <p:sldId id="280" r:id="rId8"/>
    <p:sldId id="281" r:id="rId9"/>
    <p:sldId id="282" r:id="rId10"/>
    <p:sldId id="284" r:id="rId11"/>
    <p:sldId id="277" r:id="rId12"/>
    <p:sldId id="274" r:id="rId13"/>
    <p:sldId id="273" r:id="rId14"/>
    <p:sldId id="294" r:id="rId15"/>
    <p:sldId id="278" r:id="rId16"/>
    <p:sldId id="285" r:id="rId17"/>
    <p:sldId id="286" r:id="rId18"/>
    <p:sldId id="289" r:id="rId19"/>
    <p:sldId id="287" r:id="rId20"/>
    <p:sldId id="290" r:id="rId21"/>
    <p:sldId id="288" r:id="rId22"/>
    <p:sldId id="291" r:id="rId23"/>
    <p:sldId id="295" r:id="rId24"/>
    <p:sldId id="267" r:id="rId25"/>
    <p:sldId id="271" r:id="rId26"/>
    <p:sldId id="264" r:id="rId27"/>
    <p:sldId id="296" r:id="rId28"/>
    <p:sldId id="29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3C7"/>
    <a:srgbClr val="CC0000"/>
    <a:srgbClr val="E2FB4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369" autoAdjust="0"/>
  </p:normalViewPr>
  <p:slideViewPr>
    <p:cSldViewPr>
      <p:cViewPr>
        <p:scale>
          <a:sx n="50" d="100"/>
          <a:sy n="50" d="100"/>
        </p:scale>
        <p:origin x="-1182" y="-378"/>
      </p:cViewPr>
      <p:guideLst>
        <p:guide orient="horz" pos="2160"/>
        <p:guide pos="2880"/>
      </p:guideLst>
    </p:cSldViewPr>
  </p:slideViewPr>
  <p:outlineViewPr>
    <p:cViewPr>
      <p:scale>
        <a:sx n="33" d="100"/>
        <a:sy n="33" d="100"/>
      </p:scale>
      <p:origin x="42" y="86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CFF10-9E65-4281-8A86-B33AD55AD614}" type="datetimeFigureOut">
              <a:rPr lang="en-US" smtClean="0"/>
              <a:t>8/11/2015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7DDA8-0DAA-4349-B974-C7843F62708E}" type="slidenum">
              <a:rPr lang="en-US" smtClean="0"/>
              <a:t>‹#›</a:t>
            </a:fld>
            <a:endParaRPr lang="en-US"/>
          </a:p>
        </p:txBody>
      </p:sp>
    </p:spTree>
    <p:extLst>
      <p:ext uri="{BB962C8B-B14F-4D97-AF65-F5344CB8AC3E}">
        <p14:creationId xmlns:p14="http://schemas.microsoft.com/office/powerpoint/2010/main" val="83686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7DDA8-0DAA-4349-B974-C7843F62708E}" type="slidenum">
              <a:rPr lang="en-US" smtClean="0"/>
              <a:t>1</a:t>
            </a:fld>
            <a:endParaRPr lang="en-US"/>
          </a:p>
        </p:txBody>
      </p:sp>
    </p:spTree>
    <p:extLst>
      <p:ext uri="{BB962C8B-B14F-4D97-AF65-F5344CB8AC3E}">
        <p14:creationId xmlns:p14="http://schemas.microsoft.com/office/powerpoint/2010/main" val="1408604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humans showing</a:t>
            </a:r>
            <a:r>
              <a:rPr lang="en-US" baseline="0" dirty="0" smtClean="0"/>
              <a:t> abduction or adduction would be to move the arms away from the body or toward.</a:t>
            </a:r>
          </a:p>
          <a:p>
            <a:endParaRPr lang="en-US" baseline="0" dirty="0" smtClean="0"/>
          </a:p>
          <a:p>
            <a:r>
              <a:rPr lang="en-US" baseline="0" dirty="0" smtClean="0"/>
              <a:t>The pictures above would switch definitions when they put their legs back to standing position. The flamingo would let the leg down, away from the body (abduction) and the dog would bring the leg back, toward the body (adduction).</a:t>
            </a:r>
            <a:endParaRPr lang="en-US" dirty="0"/>
          </a:p>
        </p:txBody>
      </p:sp>
      <p:sp>
        <p:nvSpPr>
          <p:cNvPr id="4" name="Slide Number Placeholder 3"/>
          <p:cNvSpPr>
            <a:spLocks noGrp="1"/>
          </p:cNvSpPr>
          <p:nvPr>
            <p:ph type="sldNum" sz="quarter" idx="10"/>
          </p:nvPr>
        </p:nvSpPr>
        <p:spPr/>
        <p:txBody>
          <a:bodyPr/>
          <a:lstStyle/>
          <a:p>
            <a:fld id="{4D57DDA8-0DAA-4349-B974-C7843F62708E}" type="slidenum">
              <a:rPr lang="en-US" smtClean="0"/>
              <a:t>19</a:t>
            </a:fld>
            <a:endParaRPr lang="en-US"/>
          </a:p>
        </p:txBody>
      </p:sp>
    </p:spTree>
    <p:extLst>
      <p:ext uri="{BB962C8B-B14F-4D97-AF65-F5344CB8AC3E}">
        <p14:creationId xmlns:p14="http://schemas.microsoft.com/office/powerpoint/2010/main" val="90728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model shown</a:t>
            </a:r>
            <a:r>
              <a:rPr lang="en-US" baseline="0" dirty="0" smtClean="0"/>
              <a:t> is a “</a:t>
            </a:r>
            <a:r>
              <a:rPr lang="en-US" baseline="0" dirty="0" err="1" smtClean="0"/>
              <a:t>plastinated</a:t>
            </a:r>
            <a:r>
              <a:rPr lang="en-US" baseline="0" dirty="0" smtClean="0"/>
              <a:t>” model of a deceased dog, preserved in such a way that it resembles plastic. These models are used at the Texas A&amp;M University School of Veterinary Medicine to teach the veterinary students about the anatomy of different animals.</a:t>
            </a:r>
          </a:p>
          <a:p>
            <a:endParaRPr lang="en-US" baseline="0" dirty="0" smtClean="0"/>
          </a:p>
        </p:txBody>
      </p:sp>
      <p:sp>
        <p:nvSpPr>
          <p:cNvPr id="4" name="Slide Number Placeholder 3"/>
          <p:cNvSpPr>
            <a:spLocks noGrp="1"/>
          </p:cNvSpPr>
          <p:nvPr>
            <p:ph type="sldNum" sz="quarter" idx="10"/>
          </p:nvPr>
        </p:nvSpPr>
        <p:spPr/>
        <p:txBody>
          <a:bodyPr/>
          <a:lstStyle/>
          <a:p>
            <a:fld id="{4D57DDA8-0DAA-4349-B974-C7843F62708E}" type="slidenum">
              <a:rPr lang="en-US" smtClean="0"/>
              <a:t>5</a:t>
            </a:fld>
            <a:endParaRPr lang="en-US"/>
          </a:p>
        </p:txBody>
      </p:sp>
    </p:spTree>
    <p:extLst>
      <p:ext uri="{BB962C8B-B14F-4D97-AF65-F5344CB8AC3E}">
        <p14:creationId xmlns:p14="http://schemas.microsoft.com/office/powerpoint/2010/main" val="231729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7DDA8-0DAA-4349-B974-C7843F62708E}" type="slidenum">
              <a:rPr lang="en-US" smtClean="0"/>
              <a:t>6</a:t>
            </a:fld>
            <a:endParaRPr lang="en-US"/>
          </a:p>
        </p:txBody>
      </p:sp>
    </p:spTree>
    <p:extLst>
      <p:ext uri="{BB962C8B-B14F-4D97-AF65-F5344CB8AC3E}">
        <p14:creationId xmlns:p14="http://schemas.microsoft.com/office/powerpoint/2010/main" val="2317291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a:t>
            </a:r>
            <a:r>
              <a:rPr lang="en-US" baseline="0" dirty="0" smtClean="0"/>
              <a:t> coronal plane can be tricky when comparing animals and people, since animals typically are on all fours their “front” is not the same as human’s front and back. </a:t>
            </a:r>
            <a:endParaRPr lang="en-US" dirty="0"/>
          </a:p>
        </p:txBody>
      </p:sp>
      <p:sp>
        <p:nvSpPr>
          <p:cNvPr id="4" name="Slide Number Placeholder 3"/>
          <p:cNvSpPr>
            <a:spLocks noGrp="1"/>
          </p:cNvSpPr>
          <p:nvPr>
            <p:ph type="sldNum" sz="quarter" idx="10"/>
          </p:nvPr>
        </p:nvSpPr>
        <p:spPr/>
        <p:txBody>
          <a:bodyPr/>
          <a:lstStyle/>
          <a:p>
            <a:fld id="{4D57DDA8-0DAA-4349-B974-C7843F62708E}" type="slidenum">
              <a:rPr lang="en-US" smtClean="0"/>
              <a:t>7</a:t>
            </a:fld>
            <a:endParaRPr lang="en-US"/>
          </a:p>
        </p:txBody>
      </p:sp>
    </p:spTree>
    <p:extLst>
      <p:ext uri="{BB962C8B-B14F-4D97-AF65-F5344CB8AC3E}">
        <p14:creationId xmlns:p14="http://schemas.microsoft.com/office/powerpoint/2010/main" val="179162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Right and left are the</a:t>
            </a:r>
            <a:r>
              <a:rPr lang="en-US" baseline="0" dirty="0" smtClean="0"/>
              <a:t> subject’s right and left, so even though when we are looking at the cat our left side is not his left side – it is the cat’s right side. Remind students to keep this in mind. </a:t>
            </a:r>
            <a:endParaRPr lang="en-US" dirty="0"/>
          </a:p>
        </p:txBody>
      </p:sp>
      <p:sp>
        <p:nvSpPr>
          <p:cNvPr id="4" name="Slide Number Placeholder 3"/>
          <p:cNvSpPr>
            <a:spLocks noGrp="1"/>
          </p:cNvSpPr>
          <p:nvPr>
            <p:ph type="sldNum" sz="quarter" idx="10"/>
          </p:nvPr>
        </p:nvSpPr>
        <p:spPr/>
        <p:txBody>
          <a:bodyPr/>
          <a:lstStyle/>
          <a:p>
            <a:fld id="{4D57DDA8-0DAA-4349-B974-C7843F62708E}" type="slidenum">
              <a:rPr lang="en-US" smtClean="0"/>
              <a:t>8</a:t>
            </a:fld>
            <a:endParaRPr lang="en-US"/>
          </a:p>
        </p:txBody>
      </p:sp>
    </p:spTree>
    <p:extLst>
      <p:ext uri="{BB962C8B-B14F-4D97-AF65-F5344CB8AC3E}">
        <p14:creationId xmlns:p14="http://schemas.microsoft.com/office/powerpoint/2010/main" val="172155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7DDA8-0DAA-4349-B974-C7843F62708E}" type="slidenum">
              <a:rPr lang="en-US" smtClean="0"/>
              <a:t>10</a:t>
            </a:fld>
            <a:endParaRPr lang="en-US"/>
          </a:p>
        </p:txBody>
      </p:sp>
    </p:spTree>
    <p:extLst>
      <p:ext uri="{BB962C8B-B14F-4D97-AF65-F5344CB8AC3E}">
        <p14:creationId xmlns:p14="http://schemas.microsoft.com/office/powerpoint/2010/main" val="231729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u="sng" baseline="0" dirty="0" smtClean="0"/>
              <a:t>V</a:t>
            </a:r>
            <a:r>
              <a:rPr lang="en-US" baseline="0" dirty="0" smtClean="0"/>
              <a:t> in </a:t>
            </a:r>
            <a:r>
              <a:rPr lang="en-US" u="sng" baseline="0" dirty="0" smtClean="0"/>
              <a:t>v</a:t>
            </a:r>
            <a:r>
              <a:rPr lang="en-US" baseline="0" dirty="0" smtClean="0"/>
              <a:t>entral can look like an </a:t>
            </a:r>
            <a:r>
              <a:rPr lang="en-US" u="sng" baseline="0" dirty="0" smtClean="0"/>
              <a:t>arrow pointing downward </a:t>
            </a:r>
            <a:r>
              <a:rPr lang="en-US" baseline="0" dirty="0" smtClean="0"/>
              <a:t>to the underside or belly of an animal. Students can also remember dorsal by thinking of a </a:t>
            </a:r>
            <a:r>
              <a:rPr lang="en-US" u="sng" baseline="0" dirty="0" smtClean="0"/>
              <a:t>D</a:t>
            </a:r>
            <a:r>
              <a:rPr lang="en-US" baseline="0" dirty="0" smtClean="0"/>
              <a:t>olphin’s </a:t>
            </a:r>
            <a:r>
              <a:rPr lang="en-US" u="sng" baseline="0" dirty="0" smtClean="0"/>
              <a:t>D</a:t>
            </a:r>
            <a:r>
              <a:rPr lang="en-US" baseline="0" dirty="0" smtClean="0"/>
              <a:t>orsal fin on its back!</a:t>
            </a:r>
          </a:p>
          <a:p>
            <a:endParaRPr lang="en-US" baseline="0" dirty="0" smtClean="0"/>
          </a:p>
          <a:p>
            <a:r>
              <a:rPr lang="en-US" baseline="0" dirty="0" smtClean="0"/>
              <a:t>Animation on this slide. </a:t>
            </a:r>
            <a:endParaRPr lang="en-US" dirty="0"/>
          </a:p>
        </p:txBody>
      </p:sp>
      <p:sp>
        <p:nvSpPr>
          <p:cNvPr id="4" name="Slide Number Placeholder 3"/>
          <p:cNvSpPr>
            <a:spLocks noGrp="1"/>
          </p:cNvSpPr>
          <p:nvPr>
            <p:ph type="sldNum" sz="quarter" idx="10"/>
          </p:nvPr>
        </p:nvSpPr>
        <p:spPr/>
        <p:txBody>
          <a:bodyPr/>
          <a:lstStyle/>
          <a:p>
            <a:fld id="{4D57DDA8-0DAA-4349-B974-C7843F62708E}" type="slidenum">
              <a:rPr lang="en-US" smtClean="0"/>
              <a:t>11</a:t>
            </a:fld>
            <a:endParaRPr lang="en-US"/>
          </a:p>
        </p:txBody>
      </p:sp>
    </p:spTree>
    <p:extLst>
      <p:ext uri="{BB962C8B-B14F-4D97-AF65-F5344CB8AC3E}">
        <p14:creationId xmlns:p14="http://schemas.microsoft.com/office/powerpoint/2010/main" val="445905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words for students to relate to fo</a:t>
            </a:r>
            <a:r>
              <a:rPr lang="en-US" baseline="0" dirty="0" smtClean="0"/>
              <a:t>r memory:</a:t>
            </a:r>
            <a:endParaRPr lang="en-US" dirty="0" smtClean="0"/>
          </a:p>
          <a:p>
            <a:r>
              <a:rPr lang="en-US" dirty="0" smtClean="0"/>
              <a:t>Proximal- proximity</a:t>
            </a:r>
            <a:r>
              <a:rPr lang="en-US" baseline="0" dirty="0" smtClean="0"/>
              <a:t> </a:t>
            </a:r>
          </a:p>
          <a:p>
            <a:r>
              <a:rPr lang="en-US" baseline="0" dirty="0" smtClean="0"/>
              <a:t>Distal- distance</a:t>
            </a:r>
          </a:p>
          <a:p>
            <a:endParaRPr lang="en-US" baseline="0" dirty="0" smtClean="0"/>
          </a:p>
          <a:p>
            <a:r>
              <a:rPr lang="en-US" baseline="0" dirty="0" smtClean="0"/>
              <a:t>The pictures show an example of how an animal’s elbows (or knees) are proximal while the feet are distal.</a:t>
            </a:r>
            <a:endParaRPr lang="en-US" dirty="0"/>
          </a:p>
        </p:txBody>
      </p:sp>
      <p:sp>
        <p:nvSpPr>
          <p:cNvPr id="4" name="Slide Number Placeholder 3"/>
          <p:cNvSpPr>
            <a:spLocks noGrp="1"/>
          </p:cNvSpPr>
          <p:nvPr>
            <p:ph type="sldNum" sz="quarter" idx="10"/>
          </p:nvPr>
        </p:nvSpPr>
        <p:spPr/>
        <p:txBody>
          <a:bodyPr/>
          <a:lstStyle/>
          <a:p>
            <a:fld id="{4D57DDA8-0DAA-4349-B974-C7843F62708E}" type="slidenum">
              <a:rPr lang="en-US" smtClean="0"/>
              <a:t>15</a:t>
            </a:fld>
            <a:endParaRPr lang="en-US"/>
          </a:p>
        </p:txBody>
      </p:sp>
    </p:spTree>
    <p:extLst>
      <p:ext uri="{BB962C8B-B14F-4D97-AF65-F5344CB8AC3E}">
        <p14:creationId xmlns:p14="http://schemas.microsoft.com/office/powerpoint/2010/main" val="204148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7DDA8-0DAA-4349-B974-C7843F62708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17291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DD2D700-A915-40CD-9862-F9BBA61AAC87}" type="datetimeFigureOut">
              <a:rPr lang="en-US" smtClean="0"/>
              <a:t>8/11/2015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F47612C-B68A-45B2-8392-4A1781C1E3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D2D700-A915-40CD-9862-F9BBA61AAC87}" type="datetimeFigureOut">
              <a:rPr lang="en-US" smtClean="0"/>
              <a:t>8/11/2015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47612C-B68A-45B2-8392-4A1781C1E3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D2D700-A915-40CD-9862-F9BBA61AAC87}" type="datetimeFigureOut">
              <a:rPr lang="en-US" smtClean="0"/>
              <a:t>8/11/2015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47612C-B68A-45B2-8392-4A1781C1E3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D2D700-A915-40CD-9862-F9BBA61AAC87}" type="datetimeFigureOut">
              <a:rPr lang="en-US" smtClean="0"/>
              <a:t>8/11/2015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47612C-B68A-45B2-8392-4A1781C1E3FF}"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DD2D700-A915-40CD-9862-F9BBA61AAC87}" type="datetimeFigureOut">
              <a:rPr lang="en-US" smtClean="0"/>
              <a:t>8/11/2015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47612C-B68A-45B2-8392-4A1781C1E3FF}"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DD2D700-A915-40CD-9862-F9BBA61AAC87}" type="datetimeFigureOut">
              <a:rPr lang="en-US" smtClean="0"/>
              <a:t>8/11/2015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47612C-B68A-45B2-8392-4A1781C1E3FF}"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DD2D700-A915-40CD-9862-F9BBA61AAC87}" type="datetimeFigureOut">
              <a:rPr lang="en-US" smtClean="0"/>
              <a:t>8/11/2015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F47612C-B68A-45B2-8392-4A1781C1E3F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DD2D700-A915-40CD-9862-F9BBA61AAC87}" type="datetimeFigureOut">
              <a:rPr lang="en-US" smtClean="0"/>
              <a:t>8/11/2015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F47612C-B68A-45B2-8392-4A1781C1E3FF}"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DD2D700-A915-40CD-9862-F9BBA61AAC87}" type="datetimeFigureOut">
              <a:rPr lang="en-US" smtClean="0"/>
              <a:t>8/11/2015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F47612C-B68A-45B2-8392-4A1781C1E3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DD2D700-A915-40CD-9862-F9BBA61AAC87}" type="datetimeFigureOut">
              <a:rPr lang="en-US" smtClean="0"/>
              <a:t>8/11/2015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47612C-B68A-45B2-8392-4A1781C1E3F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DD2D700-A915-40CD-9862-F9BBA61AAC87}" type="datetimeFigureOut">
              <a:rPr lang="en-US" smtClean="0"/>
              <a:t>8/11/2015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F47612C-B68A-45B2-8392-4A1781C1E3FF}"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DD2D700-A915-40CD-9862-F9BBA61AAC87}" type="datetimeFigureOut">
              <a:rPr lang="en-US" smtClean="0"/>
              <a:t>8/11/2015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F47612C-B68A-45B2-8392-4A1781C1E3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8.jpe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76200"/>
            <a:ext cx="8763000" cy="838200"/>
          </a:xfrm>
        </p:spPr>
        <p:txBody>
          <a:bodyPr>
            <a:normAutofit/>
          </a:bodyPr>
          <a:lstStyle/>
          <a:p>
            <a:pPr algn="l"/>
            <a:r>
              <a:rPr lang="en-US" sz="4400" dirty="0" smtClean="0"/>
              <a:t>Welcome to Class</a:t>
            </a:r>
            <a:r>
              <a:rPr lang="en-US" sz="3000" dirty="0" smtClean="0"/>
              <a:t>!</a:t>
            </a:r>
            <a:endParaRPr lang="en-US" sz="3000" dirty="0"/>
          </a:p>
        </p:txBody>
      </p:sp>
      <p:sp>
        <p:nvSpPr>
          <p:cNvPr id="2" name="Content Placeholder 1"/>
          <p:cNvSpPr>
            <a:spLocks noGrp="1"/>
          </p:cNvSpPr>
          <p:nvPr>
            <p:ph type="subTitle" idx="1"/>
          </p:nvPr>
        </p:nvSpPr>
        <p:spPr>
          <a:xfrm>
            <a:off x="533400" y="1676400"/>
            <a:ext cx="7772400" cy="2743200"/>
          </a:xfrm>
        </p:spPr>
        <p:txBody>
          <a:bodyPr>
            <a:normAutofit/>
          </a:bodyPr>
          <a:lstStyle/>
          <a:p>
            <a:pPr marL="109728" indent="0" algn="ctr">
              <a:buNone/>
            </a:pPr>
            <a:r>
              <a:rPr lang="en-US" sz="3600" i="1" dirty="0" smtClean="0"/>
              <a:t>DRAW what comes to your mind when you hear the word: </a:t>
            </a:r>
            <a:br>
              <a:rPr lang="en-US" sz="3600" i="1" dirty="0" smtClean="0"/>
            </a:br>
            <a:r>
              <a:rPr lang="en-US" sz="3600" i="1" dirty="0" smtClean="0"/>
              <a:t>“</a:t>
            </a:r>
            <a:r>
              <a:rPr lang="en-US" sz="4800" i="1" dirty="0" smtClean="0"/>
              <a:t>DORSAL</a:t>
            </a:r>
            <a:r>
              <a:rPr lang="en-US" sz="3600" i="1" dirty="0" smtClean="0"/>
              <a:t>”</a:t>
            </a:r>
            <a:endParaRPr lang="en-US" sz="3600" i="1" dirty="0"/>
          </a:p>
        </p:txBody>
      </p:sp>
    </p:spTree>
    <p:extLst>
      <p:ext uri="{BB962C8B-B14F-4D97-AF65-F5344CB8AC3E}">
        <p14:creationId xmlns:p14="http://schemas.microsoft.com/office/powerpoint/2010/main" val="2696882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5943600"/>
            <a:ext cx="9067800" cy="914400"/>
          </a:xfrm>
        </p:spPr>
        <p:txBody>
          <a:bodyPr>
            <a:normAutofit/>
          </a:bodyPr>
          <a:lstStyle/>
          <a:p>
            <a:pPr algn="l"/>
            <a:r>
              <a:rPr lang="en-US" dirty="0" smtClean="0">
                <a:solidFill>
                  <a:schemeClr val="tx1"/>
                </a:solidFill>
              </a:rPr>
              <a:t>Anatomical Descriptive Terms</a:t>
            </a:r>
            <a:endParaRPr lang="en-US" dirty="0">
              <a:solidFill>
                <a:schemeClr val="tx1"/>
              </a:solidFill>
            </a:endParaRPr>
          </a:p>
        </p:txBody>
      </p:sp>
      <p:sp>
        <p:nvSpPr>
          <p:cNvPr id="4" name="Content Placeholder 3"/>
          <p:cNvSpPr>
            <a:spLocks noGrp="1"/>
          </p:cNvSpPr>
          <p:nvPr>
            <p:ph type="subTitle" idx="1"/>
          </p:nvPr>
        </p:nvSpPr>
        <p:spPr>
          <a:xfrm>
            <a:off x="76200" y="228600"/>
            <a:ext cx="8839200" cy="2209800"/>
          </a:xfrm>
        </p:spPr>
        <p:txBody>
          <a:bodyPr>
            <a:normAutofit fontScale="92500" lnSpcReduction="10000"/>
          </a:bodyPr>
          <a:lstStyle/>
          <a:p>
            <a:pPr marL="457200" lvl="0" indent="-457200" algn="l">
              <a:buFont typeface="Wingdings" panose="05000000000000000000" pitchFamily="2" charset="2"/>
              <a:buChar char="q"/>
            </a:pPr>
            <a:r>
              <a:rPr lang="en-US" sz="3200" dirty="0"/>
              <a:t>Descriptive </a:t>
            </a:r>
            <a:r>
              <a:rPr lang="en-US" sz="3200" dirty="0" smtClean="0"/>
              <a:t>words are </a:t>
            </a:r>
            <a:r>
              <a:rPr lang="en-US" sz="3200" dirty="0"/>
              <a:t>used to describe “where” on an </a:t>
            </a:r>
            <a:r>
              <a:rPr lang="en-US" sz="3200" dirty="0" smtClean="0"/>
              <a:t>animal.</a:t>
            </a:r>
            <a:br>
              <a:rPr lang="en-US" sz="3200" dirty="0" smtClean="0"/>
            </a:br>
            <a:endParaRPr lang="en-US" sz="3200" dirty="0"/>
          </a:p>
          <a:p>
            <a:pPr marL="457200" indent="-457200" algn="l">
              <a:buFont typeface="Wingdings" panose="05000000000000000000" pitchFamily="2" charset="2"/>
              <a:buChar char="q"/>
            </a:pPr>
            <a:r>
              <a:rPr lang="en-US" sz="3200" dirty="0"/>
              <a:t>Like using North, South, East, or West for </a:t>
            </a:r>
            <a:br>
              <a:rPr lang="en-US" sz="3200" dirty="0"/>
            </a:br>
            <a:r>
              <a:rPr lang="en-US" sz="3200" dirty="0"/>
              <a:t>locations on a </a:t>
            </a:r>
            <a:r>
              <a:rPr lang="en-US" sz="3200" dirty="0" smtClean="0"/>
              <a:t>map.</a:t>
            </a:r>
            <a:endParaRPr lang="en-US" sz="3200" dirty="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925" y="2247900"/>
            <a:ext cx="285542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www.clker.com/cliparts/B/a/z/0/n/k/black-and-white-compass-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04162">
            <a:off x="4953174" y="2130198"/>
            <a:ext cx="2828925" cy="28479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198" y="2971800"/>
            <a:ext cx="379260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8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991600" cy="2133600"/>
          </a:xfrm>
        </p:spPr>
        <p:txBody>
          <a:bodyPr>
            <a:normAutofit/>
          </a:bodyPr>
          <a:lstStyle/>
          <a:p>
            <a:pPr lvl="0"/>
            <a:r>
              <a:rPr kumimoji="0" lang="en-US" sz="4100" b="0" u="sng" kern="1200" dirty="0" smtClean="0">
                <a:solidFill>
                  <a:srgbClr val="92D050"/>
                </a:solidFill>
                <a:effectLst/>
                <a:latin typeface="+mj-lt"/>
                <a:ea typeface="+mj-ea"/>
                <a:cs typeface="+mj-cs"/>
              </a:rPr>
              <a:t>Dorsal</a:t>
            </a:r>
            <a:r>
              <a:rPr kumimoji="0" lang="en-US" sz="4100" b="0" kern="1200" dirty="0" smtClean="0">
                <a:solidFill>
                  <a:schemeClr val="tx2"/>
                </a:solidFill>
                <a:effectLst/>
                <a:latin typeface="+mj-lt"/>
                <a:ea typeface="+mj-ea"/>
                <a:cs typeface="+mj-cs"/>
              </a:rPr>
              <a:t> -- toward the back </a:t>
            </a:r>
            <a:r>
              <a:rPr kumimoji="0" lang="en-US" sz="4100" b="0" u="sng" kern="1200" dirty="0" smtClean="0">
                <a:solidFill>
                  <a:schemeClr val="bg1"/>
                </a:solidFill>
                <a:effectLst/>
                <a:latin typeface="+mj-lt"/>
                <a:ea typeface="+mj-ea"/>
                <a:cs typeface="+mj-cs"/>
              </a:rPr>
              <a:t>Ventral</a:t>
            </a:r>
            <a:r>
              <a:rPr kumimoji="0" lang="en-US" sz="4100" b="0" kern="1200" dirty="0" smtClean="0">
                <a:solidFill>
                  <a:schemeClr val="tx2"/>
                </a:solidFill>
                <a:effectLst/>
                <a:latin typeface="+mj-lt"/>
                <a:ea typeface="+mj-ea"/>
                <a:cs typeface="+mj-cs"/>
              </a:rPr>
              <a:t> -- toward the </a:t>
            </a:r>
            <a:r>
              <a:rPr lang="en-US" sz="4100" dirty="0" smtClean="0">
                <a:solidFill>
                  <a:schemeClr val="tx2"/>
                </a:solidFill>
                <a:latin typeface="+mj-lt"/>
                <a:ea typeface="+mj-ea"/>
                <a:cs typeface="+mj-cs"/>
              </a:rPr>
              <a:t>front/belly</a:t>
            </a:r>
            <a:endParaRPr kumimoji="0" lang="en-US" sz="4100" b="0" kern="1200" dirty="0" smtClean="0">
              <a:solidFill>
                <a:schemeClr val="tx2"/>
              </a:solidFill>
              <a:effectLst/>
              <a:latin typeface="+mj-lt"/>
              <a:ea typeface="+mj-ea"/>
              <a:cs typeface="+mj-cs"/>
            </a:endParaRPr>
          </a:p>
          <a:p>
            <a:pPr lvl="0"/>
            <a:r>
              <a:rPr lang="en-US" sz="3600" dirty="0" smtClean="0">
                <a:solidFill>
                  <a:schemeClr val="tx2"/>
                </a:solidFill>
                <a:latin typeface="+mj-lt"/>
                <a:ea typeface="+mj-ea"/>
                <a:cs typeface="+mj-cs"/>
              </a:rPr>
              <a:t>Separated by the frontal plane</a:t>
            </a:r>
            <a:r>
              <a:rPr kumimoji="0" lang="en-US" sz="3600" b="0" kern="1200" dirty="0" smtClean="0">
                <a:solidFill>
                  <a:schemeClr val="tx2"/>
                </a:solidFill>
                <a:effectLst/>
                <a:latin typeface="+mj-lt"/>
                <a:ea typeface="+mj-ea"/>
                <a:cs typeface="+mj-cs"/>
              </a:rPr>
              <a:t> </a:t>
            </a:r>
            <a:endParaRPr lang="en-US" sz="2000" b="0" dirty="0"/>
          </a:p>
        </p:txBody>
      </p:sp>
      <p:sp>
        <p:nvSpPr>
          <p:cNvPr id="3" name="Title 2"/>
          <p:cNvSpPr>
            <a:spLocks noGrp="1"/>
          </p:cNvSpPr>
          <p:nvPr>
            <p:ph type="title"/>
          </p:nvPr>
        </p:nvSpPr>
        <p:spPr/>
        <p:txBody>
          <a:bodyPr>
            <a:normAutofit/>
          </a:bodyPr>
          <a:lstStyle/>
          <a:p>
            <a:pPr lvl="0"/>
            <a:r>
              <a:rPr kumimoji="0" lang="en-US" sz="4100" b="0" kern="1200" dirty="0" smtClean="0">
                <a:solidFill>
                  <a:schemeClr val="tx2"/>
                </a:solidFill>
                <a:effectLst/>
                <a:latin typeface="+mj-lt"/>
                <a:ea typeface="+mj-ea"/>
                <a:cs typeface="+mj-cs"/>
              </a:rPr>
              <a:t>Dorsal/Ventral:</a:t>
            </a:r>
            <a:endParaRPr lang="en-US" b="0" dirty="0"/>
          </a:p>
        </p:txBody>
      </p:sp>
      <p:grpSp>
        <p:nvGrpSpPr>
          <p:cNvPr id="10" name="Group 9"/>
          <p:cNvGrpSpPr/>
          <p:nvPr/>
        </p:nvGrpSpPr>
        <p:grpSpPr>
          <a:xfrm>
            <a:off x="609600" y="3266771"/>
            <a:ext cx="5486400" cy="3524250"/>
            <a:chOff x="1739900" y="3092116"/>
            <a:chExt cx="5486400" cy="352425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val="0"/>
                </a:ext>
              </a:extLst>
            </a:blip>
            <a:srcRect/>
            <a:stretch>
              <a:fillRect/>
            </a:stretch>
          </p:blipFill>
          <p:spPr bwMode="auto">
            <a:xfrm>
              <a:off x="1739900" y="3092116"/>
              <a:ext cx="54864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66293" y="3888770"/>
              <a:ext cx="1468672" cy="584775"/>
            </a:xfrm>
            <a:prstGeom prst="rect">
              <a:avLst/>
            </a:prstGeom>
            <a:noFill/>
          </p:spPr>
          <p:txBody>
            <a:bodyPr wrap="none" lIns="91440" tIns="45720" rIns="91440" bIns="45720">
              <a:spAutoFit/>
            </a:bodyPr>
            <a:lstStyle/>
            <a:p>
              <a:pPr algn="ctr"/>
              <a:r>
                <a:rPr lang="en-US" sz="3200" b="1" cap="none" spc="0" dirty="0" smtClean="0">
                  <a:ln w="10541" cmpd="sng">
                    <a:solidFill>
                      <a:srgbClr val="00B050"/>
                    </a:solidFill>
                    <a:prstDash val="solid"/>
                  </a:ln>
                  <a:solidFill>
                    <a:srgbClr val="00B050"/>
                  </a:solidFill>
                  <a:effectLst/>
                </a:rPr>
                <a:t>Dorsal</a:t>
              </a:r>
              <a:endParaRPr lang="en-US" sz="3200" b="1" cap="none" spc="0" dirty="0">
                <a:ln w="10541" cmpd="sng">
                  <a:solidFill>
                    <a:srgbClr val="00B050"/>
                  </a:solidFill>
                  <a:prstDash val="solid"/>
                </a:ln>
                <a:solidFill>
                  <a:srgbClr val="00B050"/>
                </a:solidFill>
                <a:effectLst/>
              </a:endParaRPr>
            </a:p>
          </p:txBody>
        </p:sp>
        <p:sp>
          <p:nvSpPr>
            <p:cNvPr id="6" name="Rectangle 5"/>
            <p:cNvSpPr/>
            <p:nvPr/>
          </p:nvSpPr>
          <p:spPr>
            <a:xfrm>
              <a:off x="2730500" y="5412770"/>
              <a:ext cx="1606530" cy="584775"/>
            </a:xfrm>
            <a:prstGeom prst="rect">
              <a:avLst/>
            </a:prstGeom>
            <a:noFill/>
          </p:spPr>
          <p:txBody>
            <a:bodyPr wrap="none" lIns="91440" tIns="45720" rIns="91440" bIns="45720">
              <a:spAutoFit/>
            </a:bodyPr>
            <a:lstStyle/>
            <a:p>
              <a:pPr algn="ctr"/>
              <a:r>
                <a:rPr lang="en-US" sz="3200" b="1" u="sng" cap="none" spc="0" dirty="0" smtClean="0">
                  <a:ln w="10541" cmpd="sng">
                    <a:solidFill>
                      <a:srgbClr val="00B050"/>
                    </a:solidFill>
                    <a:prstDash val="solid"/>
                  </a:ln>
                  <a:solidFill>
                    <a:schemeClr val="bg1"/>
                  </a:solidFill>
                  <a:effectLst/>
                </a:rPr>
                <a:t>Ventral</a:t>
              </a:r>
              <a:endParaRPr lang="en-US" sz="3200" b="1" u="sng" cap="none" spc="0" dirty="0">
                <a:ln w="10541" cmpd="sng">
                  <a:solidFill>
                    <a:srgbClr val="00B050"/>
                  </a:solidFill>
                  <a:prstDash val="solid"/>
                </a:ln>
                <a:solidFill>
                  <a:schemeClr val="bg1"/>
                </a:solidFill>
                <a:effectLst/>
              </a:endParaRPr>
            </a:p>
          </p:txBody>
        </p:sp>
        <p:cxnSp>
          <p:nvCxnSpPr>
            <p:cNvPr id="7" name="Straight Connector 6"/>
            <p:cNvCxnSpPr/>
            <p:nvPr/>
          </p:nvCxnSpPr>
          <p:spPr>
            <a:xfrm>
              <a:off x="2965096" y="3893440"/>
              <a:ext cx="127106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6413500" y="3642231"/>
            <a:ext cx="2608407" cy="1323439"/>
          </a:xfrm>
          <a:prstGeom prst="rect">
            <a:avLst/>
          </a:prstGeom>
          <a:noFill/>
        </p:spPr>
        <p:txBody>
          <a:bodyPr wrap="none" lIns="91440" tIns="45720" rIns="91440" bIns="45720">
            <a:spAutoFit/>
          </a:bodyPr>
          <a:lstStyle/>
          <a:p>
            <a:pPr algn="ctr"/>
            <a:r>
              <a:rPr lang="en-US" sz="4000" b="1" dirty="0" smtClean="0">
                <a:ln w="10541" cmpd="sng">
                  <a:solidFill>
                    <a:srgbClr val="0070C0"/>
                  </a:solidFill>
                  <a:prstDash val="solid"/>
                </a:ln>
                <a:solidFill>
                  <a:srgbClr val="00B0F0"/>
                </a:solidFill>
                <a:effectLst>
                  <a:glow rad="139700">
                    <a:schemeClr val="accent5">
                      <a:satMod val="175000"/>
                      <a:alpha val="40000"/>
                    </a:schemeClr>
                  </a:glow>
                  <a:outerShdw blurRad="50800" dist="38100" dir="5400000" algn="t" rotWithShape="0">
                    <a:prstClr val="black">
                      <a:alpha val="40000"/>
                    </a:prstClr>
                  </a:outerShdw>
                </a:effectLst>
              </a:rPr>
              <a:t>D</a:t>
            </a:r>
            <a:r>
              <a:rPr lang="en-US" sz="4000" b="1" dirty="0" smtClean="0">
                <a:ln w="10541" cmpd="sng">
                  <a:solidFill>
                    <a:schemeClr val="accent1">
                      <a:shade val="88000"/>
                      <a:satMod val="110000"/>
                    </a:schemeClr>
                  </a:solidFill>
                  <a:prstDash val="solid"/>
                </a:ln>
                <a:solidFill>
                  <a:srgbClr val="00B0F0"/>
                </a:solidFill>
              </a:rPr>
              <a:t>olphin’s</a:t>
            </a:r>
            <a:br>
              <a:rPr lang="en-US" sz="4000" b="1" dirty="0" smtClean="0">
                <a:ln w="10541" cmpd="sng">
                  <a:solidFill>
                    <a:schemeClr val="accent1">
                      <a:shade val="88000"/>
                      <a:satMod val="110000"/>
                    </a:schemeClr>
                  </a:solidFill>
                  <a:prstDash val="solid"/>
                </a:ln>
                <a:solidFill>
                  <a:srgbClr val="00B0F0"/>
                </a:solidFill>
              </a:rPr>
            </a:br>
            <a:r>
              <a:rPr lang="en-US" sz="4000" b="1" dirty="0" smtClean="0">
                <a:ln w="10541" cmpd="sng">
                  <a:solidFill>
                    <a:srgbClr val="0070C0"/>
                  </a:solidFill>
                  <a:prstDash val="solid"/>
                </a:ln>
                <a:solidFill>
                  <a:srgbClr val="00B0F0"/>
                </a:solidFill>
                <a:effectLst>
                  <a:glow rad="139700">
                    <a:schemeClr val="accent5">
                      <a:satMod val="175000"/>
                      <a:alpha val="40000"/>
                    </a:schemeClr>
                  </a:glow>
                  <a:outerShdw blurRad="50800" dist="38100" dir="5400000" algn="t" rotWithShape="0">
                    <a:prstClr val="black">
                      <a:alpha val="40000"/>
                    </a:prstClr>
                  </a:outerShdw>
                </a:effectLst>
              </a:rPr>
              <a:t>D</a:t>
            </a:r>
            <a:r>
              <a:rPr lang="en-US" sz="4000" b="1" cap="none" spc="0" dirty="0" smtClean="0">
                <a:ln w="10541" cmpd="sng">
                  <a:solidFill>
                    <a:schemeClr val="accent1">
                      <a:shade val="88000"/>
                      <a:satMod val="110000"/>
                    </a:schemeClr>
                  </a:solidFill>
                  <a:prstDash val="solid"/>
                </a:ln>
                <a:solidFill>
                  <a:srgbClr val="00B0F0"/>
                </a:solidFill>
                <a:effectLst/>
              </a:rPr>
              <a:t>orsal fin</a:t>
            </a:r>
            <a:endParaRPr lang="en-US" sz="4000" b="1" cap="none" spc="0" dirty="0">
              <a:ln w="10541" cmpd="sng">
                <a:solidFill>
                  <a:schemeClr val="accent1">
                    <a:shade val="88000"/>
                    <a:satMod val="110000"/>
                  </a:schemeClr>
                </a:solidFill>
                <a:prstDash val="solid"/>
              </a:ln>
              <a:solidFill>
                <a:srgbClr val="00B0F0"/>
              </a:solidFill>
              <a:effectLst/>
            </a:endParaRPr>
          </a:p>
        </p:txBody>
      </p:sp>
      <p:grpSp>
        <p:nvGrpSpPr>
          <p:cNvPr id="22" name="Group 21"/>
          <p:cNvGrpSpPr/>
          <p:nvPr/>
        </p:nvGrpSpPr>
        <p:grpSpPr>
          <a:xfrm>
            <a:off x="6976934" y="5894457"/>
            <a:ext cx="1786066" cy="771416"/>
            <a:chOff x="6725126" y="5041870"/>
            <a:chExt cx="1786066" cy="771416"/>
          </a:xfrm>
        </p:grpSpPr>
        <p:sp>
          <p:nvSpPr>
            <p:cNvPr id="13" name="Rectangle 12"/>
            <p:cNvSpPr/>
            <p:nvPr/>
          </p:nvSpPr>
          <p:spPr>
            <a:xfrm>
              <a:off x="6725126" y="5105400"/>
              <a:ext cx="1786066" cy="707886"/>
            </a:xfrm>
            <a:prstGeom prst="rect">
              <a:avLst/>
            </a:prstGeom>
            <a:noFill/>
          </p:spPr>
          <p:txBody>
            <a:bodyPr wrap="none" lIns="91440" tIns="45720" rIns="91440" bIns="45720">
              <a:spAutoFit/>
            </a:bodyPr>
            <a:lstStyle/>
            <a:p>
              <a:pPr algn="ctr"/>
              <a:r>
                <a:rPr lang="en-US" sz="4000" b="1" dirty="0">
                  <a:ln w="10541" cmpd="sng">
                    <a:solidFill>
                      <a:srgbClr val="FF0000"/>
                    </a:solidFill>
                    <a:prstDash val="solid"/>
                  </a:ln>
                  <a:solidFill>
                    <a:schemeClr val="accent2"/>
                  </a:solidFill>
                </a:rPr>
                <a:t> </a:t>
              </a:r>
              <a:r>
                <a:rPr lang="en-US" sz="4000" b="1" cap="none" spc="0" dirty="0" err="1" smtClean="0">
                  <a:ln w="10541" cmpd="sng">
                    <a:solidFill>
                      <a:srgbClr val="FF0000"/>
                    </a:solidFill>
                    <a:prstDash val="solid"/>
                  </a:ln>
                  <a:solidFill>
                    <a:srgbClr val="FF0000"/>
                  </a:solidFill>
                  <a:effectLst/>
                </a:rPr>
                <a:t>entral</a:t>
              </a:r>
              <a:endParaRPr lang="en-US" sz="4000" b="1" cap="none" spc="0" dirty="0">
                <a:ln w="10541" cmpd="sng">
                  <a:solidFill>
                    <a:srgbClr val="FF0000"/>
                  </a:solidFill>
                  <a:prstDash val="solid"/>
                </a:ln>
                <a:solidFill>
                  <a:srgbClr val="FF0000"/>
                </a:solidFill>
                <a:effectLst/>
              </a:endParaRPr>
            </a:p>
          </p:txBody>
        </p:sp>
        <p:cxnSp>
          <p:nvCxnSpPr>
            <p:cNvPr id="20" name="Straight Arrow Connector 19"/>
            <p:cNvCxnSpPr/>
            <p:nvPr/>
          </p:nvCxnSpPr>
          <p:spPr>
            <a:xfrm>
              <a:off x="6781800" y="5041870"/>
              <a:ext cx="0" cy="59693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6786434" y="6034187"/>
            <a:ext cx="381000" cy="707886"/>
          </a:xfrm>
          <a:prstGeom prst="rect">
            <a:avLst/>
          </a:prstGeom>
          <a:noFill/>
        </p:spPr>
        <p:txBody>
          <a:bodyPr wrap="square" rtlCol="0">
            <a:spAutoFit/>
          </a:bodyPr>
          <a:lstStyle/>
          <a:p>
            <a:r>
              <a:rPr lang="en-US" sz="4000" b="1" dirty="0"/>
              <a:t>V</a:t>
            </a:r>
            <a:endParaRPr lang="en-US" b="1" dirty="0"/>
          </a:p>
        </p:txBody>
      </p:sp>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3000"/>
                    </a14:imgEffect>
                  </a14:imgLayer>
                </a14:imgProps>
              </a:ext>
              <a:ext uri="{28A0092B-C50C-407E-A947-70E740481C1C}">
                <a14:useLocalDpi xmlns:a14="http://schemas.microsoft.com/office/drawing/2010/main" val="0"/>
              </a:ext>
            </a:extLst>
          </a:blip>
          <a:stretch>
            <a:fillRect/>
          </a:stretch>
        </p:blipFill>
        <p:spPr>
          <a:xfrm>
            <a:off x="7167434" y="4825650"/>
            <a:ext cx="1266597" cy="874288"/>
          </a:xfrm>
          <a:prstGeom prst="rect">
            <a:avLst/>
          </a:prstGeom>
        </p:spPr>
      </p:pic>
      <p:sp>
        <p:nvSpPr>
          <p:cNvPr id="15" name="Rectangle 14"/>
          <p:cNvSpPr/>
          <p:nvPr/>
        </p:nvSpPr>
        <p:spPr>
          <a:xfrm>
            <a:off x="533400" y="1828800"/>
            <a:ext cx="1959191" cy="707886"/>
          </a:xfrm>
          <a:prstGeom prst="rect">
            <a:avLst/>
          </a:prstGeom>
          <a:noFill/>
        </p:spPr>
        <p:txBody>
          <a:bodyPr wrap="none" lIns="91440" tIns="45720" rIns="91440" bIns="45720">
            <a:spAutoFit/>
          </a:bodyPr>
          <a:lstStyle/>
          <a:p>
            <a:pPr algn="ctr"/>
            <a:r>
              <a:rPr lang="en-US" sz="4000" b="1" u="sng" cap="none" spc="0" dirty="0" smtClean="0">
                <a:ln w="10541" cmpd="sng">
                  <a:solidFill>
                    <a:srgbClr val="00B050"/>
                  </a:solidFill>
                  <a:prstDash val="solid"/>
                </a:ln>
                <a:solidFill>
                  <a:schemeClr val="bg1"/>
                </a:solidFill>
                <a:effectLst/>
              </a:rPr>
              <a:t>Ventral</a:t>
            </a:r>
            <a:endParaRPr lang="en-US" sz="4000" b="1" u="sng" cap="none" spc="0" dirty="0">
              <a:ln w="10541" cmpd="sng">
                <a:solidFill>
                  <a:srgbClr val="00B050"/>
                </a:solidFill>
                <a:prstDash val="solid"/>
              </a:ln>
              <a:solidFill>
                <a:schemeClr val="bg1"/>
              </a:solidFill>
              <a:effectLst/>
            </a:endParaRPr>
          </a:p>
        </p:txBody>
      </p:sp>
    </p:spTree>
    <p:extLst>
      <p:ext uri="{BB962C8B-B14F-4D97-AF65-F5344CB8AC3E}">
        <p14:creationId xmlns:p14="http://schemas.microsoft.com/office/powerpoint/2010/main" val="211656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0"/>
                            </p:stCondLst>
                            <p:childTnLst>
                              <p:par>
                                <p:cTn id="14" presetID="10" presetClass="entr" presetSubtype="0" fill="hold" grpId="1"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9799" y="4236393"/>
            <a:ext cx="3612355" cy="2580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99503" y="1143000"/>
            <a:ext cx="8991600" cy="2743200"/>
          </a:xfrm>
        </p:spPr>
        <p:txBody>
          <a:bodyPr>
            <a:noAutofit/>
          </a:bodyPr>
          <a:lstStyle/>
          <a:p>
            <a:pPr lvl="0"/>
            <a:r>
              <a:rPr kumimoji="0" lang="en-US" sz="4000" b="0" u="sng" kern="1200" dirty="0" smtClean="0">
                <a:solidFill>
                  <a:srgbClr val="00B0F0"/>
                </a:solidFill>
                <a:effectLst/>
                <a:latin typeface="+mj-lt"/>
                <a:ea typeface="+mj-ea"/>
                <a:cs typeface="+mj-cs"/>
              </a:rPr>
              <a:t>Cranial</a:t>
            </a:r>
            <a:r>
              <a:rPr kumimoji="0" lang="en-US" sz="4000" b="0" kern="1200" dirty="0" smtClean="0">
                <a:solidFill>
                  <a:schemeClr val="tx2"/>
                </a:solidFill>
                <a:effectLst/>
                <a:latin typeface="+mj-lt"/>
                <a:ea typeface="+mj-ea"/>
                <a:cs typeface="+mj-cs"/>
              </a:rPr>
              <a:t> -- toward the head </a:t>
            </a:r>
          </a:p>
          <a:p>
            <a:pPr lvl="0"/>
            <a:r>
              <a:rPr lang="en-US" sz="4000" u="sng" dirty="0" smtClean="0">
                <a:solidFill>
                  <a:schemeClr val="accent2"/>
                </a:solidFill>
              </a:rPr>
              <a:t>Rostral</a:t>
            </a:r>
            <a:r>
              <a:rPr lang="en-US" sz="4000" dirty="0" smtClean="0">
                <a:solidFill>
                  <a:schemeClr val="tx1">
                    <a:lumMod val="65000"/>
                    <a:lumOff val="35000"/>
                  </a:schemeClr>
                </a:solidFill>
              </a:rPr>
              <a:t> </a:t>
            </a:r>
            <a:r>
              <a:rPr lang="en-US" sz="4000" dirty="0" smtClean="0">
                <a:solidFill>
                  <a:schemeClr val="tx1">
                    <a:lumMod val="75000"/>
                    <a:lumOff val="25000"/>
                  </a:schemeClr>
                </a:solidFill>
              </a:rPr>
              <a:t>--  toward the nose/beak</a:t>
            </a:r>
            <a:endParaRPr lang="en-US" sz="4000" dirty="0">
              <a:solidFill>
                <a:schemeClr val="tx1">
                  <a:lumMod val="75000"/>
                  <a:lumOff val="25000"/>
                </a:schemeClr>
              </a:solidFill>
              <a:latin typeface="+mj-lt"/>
              <a:ea typeface="+mj-ea"/>
              <a:cs typeface="+mj-cs"/>
            </a:endParaRPr>
          </a:p>
          <a:p>
            <a:pPr lvl="0"/>
            <a:r>
              <a:rPr kumimoji="0" lang="en-US" sz="4000" b="0" u="sng" kern="1200" dirty="0" smtClean="0">
                <a:solidFill>
                  <a:srgbClr val="7030A0"/>
                </a:solidFill>
                <a:effectLst/>
                <a:latin typeface="+mj-lt"/>
                <a:ea typeface="+mj-ea"/>
                <a:cs typeface="+mj-cs"/>
              </a:rPr>
              <a:t>Caudal</a:t>
            </a:r>
            <a:r>
              <a:rPr kumimoji="0" lang="en-US" sz="4000" b="0" kern="1200" dirty="0" smtClean="0">
                <a:solidFill>
                  <a:srgbClr val="7030A0"/>
                </a:solidFill>
                <a:effectLst/>
                <a:latin typeface="+mj-lt"/>
                <a:ea typeface="+mj-ea"/>
                <a:cs typeface="+mj-cs"/>
              </a:rPr>
              <a:t> </a:t>
            </a:r>
            <a:r>
              <a:rPr kumimoji="0" lang="en-US" sz="4000" b="0" kern="1200" dirty="0" smtClean="0">
                <a:solidFill>
                  <a:schemeClr val="tx2"/>
                </a:solidFill>
                <a:effectLst/>
                <a:latin typeface="+mj-lt"/>
                <a:ea typeface="+mj-ea"/>
                <a:cs typeface="+mj-cs"/>
              </a:rPr>
              <a:t>-- toward the tail</a:t>
            </a:r>
          </a:p>
          <a:p>
            <a:pPr lvl="0"/>
            <a:r>
              <a:rPr lang="en-US" sz="3200" dirty="0" smtClean="0">
                <a:solidFill>
                  <a:schemeClr val="tx2"/>
                </a:solidFill>
                <a:latin typeface="+mj-lt"/>
                <a:ea typeface="+mj-ea"/>
                <a:cs typeface="+mj-cs"/>
              </a:rPr>
              <a:t>Separated by the transverse plane</a:t>
            </a:r>
            <a:endParaRPr lang="en-US" sz="1800" b="0" dirty="0"/>
          </a:p>
        </p:txBody>
      </p:sp>
      <p:sp>
        <p:nvSpPr>
          <p:cNvPr id="3" name="Title 2"/>
          <p:cNvSpPr>
            <a:spLocks noGrp="1"/>
          </p:cNvSpPr>
          <p:nvPr>
            <p:ph type="title"/>
          </p:nvPr>
        </p:nvSpPr>
        <p:spPr/>
        <p:txBody>
          <a:bodyPr>
            <a:normAutofit/>
          </a:bodyPr>
          <a:lstStyle/>
          <a:p>
            <a:r>
              <a:rPr kumimoji="0" lang="en-US" sz="4100" b="0" kern="1200" dirty="0" smtClean="0">
                <a:solidFill>
                  <a:schemeClr val="tx2"/>
                </a:solidFill>
                <a:effectLst/>
                <a:latin typeface="+mj-lt"/>
                <a:ea typeface="+mj-ea"/>
                <a:cs typeface="+mj-cs"/>
              </a:rPr>
              <a:t>Cranial/Rostral/Caudal:</a:t>
            </a:r>
            <a:endParaRPr lang="en-US" b="0"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
          <a:stretch/>
        </p:blipFill>
        <p:spPr bwMode="auto">
          <a:xfrm>
            <a:off x="228600" y="3886200"/>
            <a:ext cx="3200400" cy="2782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rot="20390152">
            <a:off x="3038789" y="5622411"/>
            <a:ext cx="430602" cy="726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6" name="Oval 5"/>
          <p:cNvSpPr/>
          <p:nvPr/>
        </p:nvSpPr>
        <p:spPr>
          <a:xfrm>
            <a:off x="1765300" y="4209990"/>
            <a:ext cx="901700" cy="78111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7" name="Rectangle 6"/>
          <p:cNvSpPr/>
          <p:nvPr/>
        </p:nvSpPr>
        <p:spPr>
          <a:xfrm>
            <a:off x="2677100" y="4248090"/>
            <a:ext cx="1056700" cy="400110"/>
          </a:xfrm>
          <a:prstGeom prst="rect">
            <a:avLst/>
          </a:prstGeom>
          <a:noFill/>
        </p:spPr>
        <p:txBody>
          <a:bodyPr wrap="none" lIns="91440" tIns="45720" rIns="91440" bIns="45720">
            <a:spAutoFit/>
          </a:bodyPr>
          <a:lstStyle/>
          <a:p>
            <a:pPr algn="ctr"/>
            <a:r>
              <a:rPr lang="en-US" sz="2000" b="1" cap="none" spc="0" dirty="0" smtClean="0">
                <a:ln w="10541" cmpd="sng">
                  <a:solidFill>
                    <a:schemeClr val="accent1">
                      <a:shade val="88000"/>
                      <a:satMod val="110000"/>
                    </a:schemeClr>
                  </a:solidFill>
                  <a:prstDash val="solid"/>
                </a:ln>
                <a:solidFill>
                  <a:srgbClr val="00B0F0"/>
                </a:solidFill>
                <a:effectLst/>
              </a:rPr>
              <a:t>Cranial</a:t>
            </a:r>
            <a:endParaRPr lang="en-US" sz="2000" b="1" cap="none" spc="0" dirty="0">
              <a:ln w="10541" cmpd="sng">
                <a:solidFill>
                  <a:schemeClr val="accent1">
                    <a:shade val="88000"/>
                    <a:satMod val="110000"/>
                  </a:schemeClr>
                </a:solidFill>
                <a:prstDash val="solid"/>
              </a:ln>
              <a:solidFill>
                <a:srgbClr val="00B0F0"/>
              </a:solidFill>
              <a:effectLst/>
            </a:endParaRPr>
          </a:p>
        </p:txBody>
      </p:sp>
      <p:sp>
        <p:nvSpPr>
          <p:cNvPr id="8" name="Rectangle 7"/>
          <p:cNvSpPr/>
          <p:nvPr/>
        </p:nvSpPr>
        <p:spPr>
          <a:xfrm>
            <a:off x="2982403" y="6269047"/>
            <a:ext cx="1051891" cy="400110"/>
          </a:xfrm>
          <a:prstGeom prst="rect">
            <a:avLst/>
          </a:prstGeom>
          <a:noFill/>
        </p:spPr>
        <p:txBody>
          <a:bodyPr wrap="none" lIns="91440" tIns="45720" rIns="91440" bIns="45720">
            <a:spAutoFit/>
          </a:bodyPr>
          <a:lstStyle/>
          <a:p>
            <a:r>
              <a:rPr lang="en-US" sz="2000" b="1" cap="none" spc="0" dirty="0" smtClean="0">
                <a:ln w="10541" cmpd="sng">
                  <a:solidFill>
                    <a:srgbClr val="FF0000"/>
                  </a:solidFill>
                  <a:prstDash val="solid"/>
                </a:ln>
                <a:solidFill>
                  <a:schemeClr val="accent2"/>
                </a:solidFill>
                <a:effectLst/>
              </a:rPr>
              <a:t>Rostral</a:t>
            </a:r>
            <a:endParaRPr lang="en-US" sz="2000" b="1" cap="none" spc="0" dirty="0">
              <a:ln w="10541" cmpd="sng">
                <a:solidFill>
                  <a:srgbClr val="FF0000"/>
                </a:solidFill>
                <a:prstDash val="solid"/>
              </a:ln>
              <a:solidFill>
                <a:schemeClr val="accent2"/>
              </a:solidFill>
              <a:effectLst/>
            </a:endParaRPr>
          </a:p>
        </p:txBody>
      </p:sp>
      <p:pic>
        <p:nvPicPr>
          <p:cNvPr id="10" name="Picture 3"/>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6077" y="4448144"/>
            <a:ext cx="45719" cy="215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5207000" y="4479556"/>
            <a:ext cx="533400" cy="42811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4" name="Oval 13"/>
          <p:cNvSpPr/>
          <p:nvPr/>
        </p:nvSpPr>
        <p:spPr>
          <a:xfrm rot="20390152">
            <a:off x="7385197" y="4586742"/>
            <a:ext cx="432024" cy="482939"/>
          </a:xfrm>
          <a:prstGeom prst="ellipse">
            <a:avLst/>
          </a:prstGeom>
          <a:noFill/>
          <a:ln>
            <a:solidFill>
              <a:srgbClr val="923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5" name="Oval 14"/>
          <p:cNvSpPr/>
          <p:nvPr/>
        </p:nvSpPr>
        <p:spPr>
          <a:xfrm rot="4817875">
            <a:off x="5099738" y="4912450"/>
            <a:ext cx="314844" cy="3617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6" name="Rectangle 15"/>
          <p:cNvSpPr/>
          <p:nvPr/>
        </p:nvSpPr>
        <p:spPr>
          <a:xfrm>
            <a:off x="5638800" y="3847980"/>
            <a:ext cx="1056700" cy="400110"/>
          </a:xfrm>
          <a:prstGeom prst="rect">
            <a:avLst/>
          </a:prstGeom>
          <a:noFill/>
        </p:spPr>
        <p:txBody>
          <a:bodyPr wrap="none" lIns="91440" tIns="45720" rIns="91440" bIns="45720">
            <a:spAutoFit/>
          </a:bodyPr>
          <a:lstStyle/>
          <a:p>
            <a:pPr algn="ctr"/>
            <a:r>
              <a:rPr lang="en-US" sz="2000" b="1" cap="none" spc="0" dirty="0" smtClean="0">
                <a:ln w="10541" cmpd="sng">
                  <a:solidFill>
                    <a:schemeClr val="accent1">
                      <a:shade val="88000"/>
                      <a:satMod val="110000"/>
                    </a:schemeClr>
                  </a:solidFill>
                  <a:prstDash val="solid"/>
                </a:ln>
                <a:solidFill>
                  <a:srgbClr val="00B0F0"/>
                </a:solidFill>
                <a:effectLst/>
              </a:rPr>
              <a:t>Cranial</a:t>
            </a:r>
            <a:endParaRPr lang="en-US" sz="2000" b="1" cap="none" spc="0" dirty="0">
              <a:ln w="10541" cmpd="sng">
                <a:solidFill>
                  <a:schemeClr val="accent1">
                    <a:shade val="88000"/>
                    <a:satMod val="110000"/>
                  </a:schemeClr>
                </a:solidFill>
                <a:prstDash val="solid"/>
              </a:ln>
              <a:solidFill>
                <a:srgbClr val="00B0F0"/>
              </a:solidFill>
              <a:effectLst/>
            </a:endParaRPr>
          </a:p>
        </p:txBody>
      </p:sp>
      <p:sp>
        <p:nvSpPr>
          <p:cNvPr id="18" name="Rectangle 17"/>
          <p:cNvSpPr/>
          <p:nvPr/>
        </p:nvSpPr>
        <p:spPr>
          <a:xfrm>
            <a:off x="4595303" y="3847980"/>
            <a:ext cx="1051891" cy="400110"/>
          </a:xfrm>
          <a:prstGeom prst="rect">
            <a:avLst/>
          </a:prstGeom>
          <a:noFill/>
        </p:spPr>
        <p:txBody>
          <a:bodyPr wrap="none" lIns="91440" tIns="45720" rIns="91440" bIns="45720">
            <a:spAutoFit/>
          </a:bodyPr>
          <a:lstStyle/>
          <a:p>
            <a:r>
              <a:rPr lang="en-US" sz="2000" b="1" cap="none" spc="0" dirty="0" smtClean="0">
                <a:ln w="10541" cmpd="sng">
                  <a:solidFill>
                    <a:srgbClr val="FF0000"/>
                  </a:solidFill>
                  <a:prstDash val="solid"/>
                </a:ln>
                <a:solidFill>
                  <a:schemeClr val="accent2"/>
                </a:solidFill>
                <a:effectLst/>
              </a:rPr>
              <a:t>Rostral</a:t>
            </a:r>
            <a:endParaRPr lang="en-US" sz="2000" b="1" cap="none" spc="0" dirty="0">
              <a:ln w="10541" cmpd="sng">
                <a:solidFill>
                  <a:srgbClr val="FF0000"/>
                </a:solidFill>
                <a:prstDash val="solid"/>
              </a:ln>
              <a:solidFill>
                <a:schemeClr val="accent2"/>
              </a:solidFill>
              <a:effectLst/>
            </a:endParaRPr>
          </a:p>
        </p:txBody>
      </p:sp>
      <p:sp>
        <p:nvSpPr>
          <p:cNvPr id="19" name="Rectangle 18"/>
          <p:cNvSpPr/>
          <p:nvPr/>
        </p:nvSpPr>
        <p:spPr>
          <a:xfrm>
            <a:off x="7171617" y="3858418"/>
            <a:ext cx="1039067" cy="400110"/>
          </a:xfrm>
          <a:prstGeom prst="rect">
            <a:avLst/>
          </a:prstGeom>
          <a:noFill/>
        </p:spPr>
        <p:txBody>
          <a:bodyPr wrap="none" lIns="91440" tIns="45720" rIns="91440" bIns="45720">
            <a:spAutoFit/>
          </a:bodyPr>
          <a:lstStyle/>
          <a:p>
            <a:pPr algn="ctr"/>
            <a:r>
              <a:rPr lang="en-US" sz="2000" b="1" cap="none" spc="0" dirty="0" smtClean="0">
                <a:ln w="10541" cmpd="sng">
                  <a:solidFill>
                    <a:srgbClr val="9233C7"/>
                  </a:solidFill>
                  <a:prstDash val="solid"/>
                </a:ln>
                <a:solidFill>
                  <a:srgbClr val="9233C7"/>
                </a:solidFill>
                <a:effectLst/>
              </a:rPr>
              <a:t>Caudal</a:t>
            </a:r>
            <a:endParaRPr lang="en-US" sz="2000" b="1" cap="none" spc="0" dirty="0">
              <a:ln w="10541" cmpd="sng">
                <a:solidFill>
                  <a:srgbClr val="9233C7"/>
                </a:solidFill>
                <a:prstDash val="solid"/>
              </a:ln>
              <a:solidFill>
                <a:srgbClr val="9233C7"/>
              </a:solidFill>
              <a:effectLst/>
            </a:endParaRPr>
          </a:p>
        </p:txBody>
      </p:sp>
    </p:spTree>
    <p:extLst>
      <p:ext uri="{BB962C8B-B14F-4D97-AF65-F5344CB8AC3E}">
        <p14:creationId xmlns:p14="http://schemas.microsoft.com/office/powerpoint/2010/main" val="15661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709672"/>
          </a:xfrm>
        </p:spPr>
        <p:txBody>
          <a:bodyPr>
            <a:normAutofit/>
          </a:bodyPr>
          <a:lstStyle/>
          <a:p>
            <a:pPr lvl="0"/>
            <a:r>
              <a:rPr kumimoji="0" lang="en-US" sz="4100" b="0" u="sng" kern="1200" dirty="0" smtClean="0">
                <a:solidFill>
                  <a:schemeClr val="bg2">
                    <a:lumMod val="75000"/>
                  </a:schemeClr>
                </a:solidFill>
                <a:effectLst/>
                <a:latin typeface="+mj-lt"/>
                <a:ea typeface="+mj-ea"/>
                <a:cs typeface="+mj-cs"/>
              </a:rPr>
              <a:t>Medial</a:t>
            </a:r>
            <a:r>
              <a:rPr kumimoji="0" lang="en-US" sz="4100" b="0" kern="1200" dirty="0" smtClean="0">
                <a:solidFill>
                  <a:srgbClr val="FFFF00"/>
                </a:solidFill>
                <a:effectLst/>
                <a:latin typeface="+mj-lt"/>
                <a:ea typeface="+mj-ea"/>
                <a:cs typeface="+mj-cs"/>
              </a:rPr>
              <a:t> </a:t>
            </a:r>
            <a:r>
              <a:rPr kumimoji="0" lang="en-US" sz="4100" b="0" kern="1200" dirty="0" smtClean="0">
                <a:solidFill>
                  <a:schemeClr val="tx2"/>
                </a:solidFill>
                <a:effectLst/>
                <a:latin typeface="+mj-lt"/>
                <a:ea typeface="+mj-ea"/>
                <a:cs typeface="+mj-cs"/>
              </a:rPr>
              <a:t>– </a:t>
            </a:r>
            <a:r>
              <a:rPr lang="en-US" sz="4100" dirty="0" smtClean="0">
                <a:solidFill>
                  <a:schemeClr val="tx2"/>
                </a:solidFill>
                <a:latin typeface="+mj-lt"/>
                <a:ea typeface="+mj-ea"/>
                <a:cs typeface="+mj-cs"/>
              </a:rPr>
              <a:t>directed </a:t>
            </a:r>
            <a:r>
              <a:rPr kumimoji="0" lang="en-US" sz="4100" b="0" i="1" kern="1200" dirty="0" smtClean="0">
                <a:solidFill>
                  <a:schemeClr val="tx2"/>
                </a:solidFill>
                <a:effectLst/>
                <a:latin typeface="+mj-lt"/>
                <a:ea typeface="+mj-ea"/>
                <a:cs typeface="+mj-cs"/>
              </a:rPr>
              <a:t>toward</a:t>
            </a:r>
            <a:r>
              <a:rPr kumimoji="0" lang="en-US" sz="4100" b="0" kern="1200" dirty="0" smtClean="0">
                <a:solidFill>
                  <a:schemeClr val="tx2"/>
                </a:solidFill>
                <a:effectLst/>
                <a:latin typeface="+mj-lt"/>
                <a:ea typeface="+mj-ea"/>
                <a:cs typeface="+mj-cs"/>
              </a:rPr>
              <a:t> the midline (sagittal plane) </a:t>
            </a:r>
          </a:p>
          <a:p>
            <a:pPr lvl="0"/>
            <a:r>
              <a:rPr kumimoji="0" lang="en-US" sz="4100" b="0" u="sng" kern="1200" dirty="0" smtClean="0">
                <a:solidFill>
                  <a:schemeClr val="accent3"/>
                </a:solidFill>
                <a:effectLst/>
                <a:latin typeface="+mj-lt"/>
                <a:ea typeface="+mj-ea"/>
                <a:cs typeface="+mj-cs"/>
              </a:rPr>
              <a:t>Lateral</a:t>
            </a:r>
            <a:r>
              <a:rPr kumimoji="0" lang="en-US" sz="4100" b="0" kern="1200" dirty="0" smtClean="0">
                <a:solidFill>
                  <a:schemeClr val="accent3"/>
                </a:solidFill>
                <a:effectLst/>
                <a:latin typeface="+mj-lt"/>
                <a:ea typeface="+mj-ea"/>
                <a:cs typeface="+mj-cs"/>
              </a:rPr>
              <a:t> </a:t>
            </a:r>
            <a:r>
              <a:rPr kumimoji="0" lang="en-US" sz="4100" b="0" kern="1200" dirty="0" smtClean="0">
                <a:solidFill>
                  <a:schemeClr val="tx2"/>
                </a:solidFill>
                <a:effectLst/>
                <a:latin typeface="+mj-lt"/>
                <a:ea typeface="+mj-ea"/>
                <a:cs typeface="+mj-cs"/>
              </a:rPr>
              <a:t>-- directed </a:t>
            </a:r>
            <a:r>
              <a:rPr kumimoji="0" lang="en-US" sz="4100" b="0" i="1" kern="1200" dirty="0" smtClean="0">
                <a:solidFill>
                  <a:schemeClr val="tx2"/>
                </a:solidFill>
                <a:effectLst/>
                <a:latin typeface="+mj-lt"/>
                <a:ea typeface="+mj-ea"/>
                <a:cs typeface="+mj-cs"/>
              </a:rPr>
              <a:t>away</a:t>
            </a:r>
            <a:r>
              <a:rPr kumimoji="0" lang="en-US" sz="4100" b="0" kern="1200" dirty="0" smtClean="0">
                <a:solidFill>
                  <a:schemeClr val="tx2"/>
                </a:solidFill>
                <a:effectLst/>
                <a:latin typeface="+mj-lt"/>
                <a:ea typeface="+mj-ea"/>
                <a:cs typeface="+mj-cs"/>
              </a:rPr>
              <a:t> from the midline (sagittal plane)</a:t>
            </a:r>
          </a:p>
          <a:p>
            <a:endParaRPr lang="en-US" b="0" dirty="0"/>
          </a:p>
        </p:txBody>
      </p:sp>
      <p:sp>
        <p:nvSpPr>
          <p:cNvPr id="3" name="Title 2"/>
          <p:cNvSpPr>
            <a:spLocks noGrp="1"/>
          </p:cNvSpPr>
          <p:nvPr>
            <p:ph type="title"/>
          </p:nvPr>
        </p:nvSpPr>
        <p:spPr/>
        <p:txBody>
          <a:bodyPr>
            <a:normAutofit/>
          </a:bodyPr>
          <a:lstStyle/>
          <a:p>
            <a:r>
              <a:rPr kumimoji="0" lang="en-US" sz="4100" b="0" kern="1200" dirty="0" smtClean="0">
                <a:solidFill>
                  <a:schemeClr val="tx2"/>
                </a:solidFill>
                <a:effectLst/>
                <a:latin typeface="+mj-lt"/>
                <a:ea typeface="+mj-ea"/>
                <a:cs typeface="+mj-cs"/>
              </a:rPr>
              <a:t>Medial/Lateral:</a:t>
            </a:r>
            <a:endParaRPr lang="en-US" b="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962400"/>
            <a:ext cx="21717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962400"/>
            <a:ext cx="21717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160"/>
          <a:stretch/>
        </p:blipFill>
        <p:spPr bwMode="auto">
          <a:xfrm>
            <a:off x="685800" y="4037622"/>
            <a:ext cx="2286000" cy="263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4552950" y="3962400"/>
            <a:ext cx="0" cy="228600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58050" y="3911600"/>
            <a:ext cx="0" cy="233680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50223" y="4038600"/>
            <a:ext cx="1845377" cy="400110"/>
          </a:xfrm>
          <a:prstGeom prst="rect">
            <a:avLst/>
          </a:prstGeom>
          <a:noFill/>
        </p:spPr>
        <p:txBody>
          <a:bodyPr wrap="none" lIns="91440" tIns="45720" rIns="91440" bIns="45720">
            <a:spAutoFit/>
          </a:bodyPr>
          <a:lstStyle/>
          <a:p>
            <a:pPr algn="ctr"/>
            <a:r>
              <a:rPr lang="en-US" sz="2000" b="1" cap="none" spc="0" dirty="0" smtClean="0">
                <a:ln w="10541" cmpd="sng">
                  <a:noFill/>
                  <a:prstDash val="solid"/>
                </a:ln>
                <a:solidFill>
                  <a:schemeClr val="accent5">
                    <a:lumMod val="75000"/>
                  </a:schemeClr>
                </a:solidFill>
                <a:effectLst/>
              </a:rPr>
              <a:t>Sagittal Plane</a:t>
            </a:r>
            <a:endParaRPr lang="en-US" sz="2000" b="1" cap="none" spc="0" dirty="0">
              <a:ln w="10541" cmpd="sng">
                <a:noFill/>
                <a:prstDash val="solid"/>
              </a:ln>
              <a:solidFill>
                <a:schemeClr val="accent5">
                  <a:lumMod val="75000"/>
                </a:schemeClr>
              </a:solidFill>
              <a:effectLst/>
            </a:endParaRPr>
          </a:p>
        </p:txBody>
      </p:sp>
      <p:cxnSp>
        <p:nvCxnSpPr>
          <p:cNvPr id="12" name="Straight Connector 11"/>
          <p:cNvCxnSpPr/>
          <p:nvPr/>
        </p:nvCxnSpPr>
        <p:spPr>
          <a:xfrm flipH="1">
            <a:off x="4038600" y="5562600"/>
            <a:ext cx="152400" cy="685800"/>
          </a:xfrm>
          <a:prstGeom prst="line">
            <a:avLst/>
          </a:prstGeom>
          <a:ln>
            <a:solidFill>
              <a:schemeClr val="bg2">
                <a:lumMod val="75000"/>
              </a:schemeClr>
            </a:solidFill>
          </a:ln>
          <a:effectLst>
            <a:glow rad="101600">
              <a:schemeClr val="accent5">
                <a:satMod val="175000"/>
                <a:alpha val="40000"/>
              </a:schemeClr>
            </a:glow>
            <a:outerShdw blurRad="50800" dist="38100" dir="16200000"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a:off x="4953000" y="5562600"/>
            <a:ext cx="152400" cy="685800"/>
          </a:xfrm>
          <a:prstGeom prst="line">
            <a:avLst/>
          </a:prstGeom>
          <a:ln>
            <a:solidFill>
              <a:schemeClr val="bg2">
                <a:lumMod val="75000"/>
              </a:schemeClr>
            </a:solidFill>
          </a:ln>
          <a:effectLst>
            <a:glow rad="101600">
              <a:schemeClr val="accent5">
                <a:satMod val="175000"/>
                <a:alpha val="40000"/>
              </a:schemeClr>
            </a:glow>
            <a:outerShdw blurRad="50800" dist="38100" dir="16200000"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0" name="Straight Connector 19"/>
          <p:cNvCxnSpPr/>
          <p:nvPr/>
        </p:nvCxnSpPr>
        <p:spPr>
          <a:xfrm flipH="1">
            <a:off x="6343650" y="5397500"/>
            <a:ext cx="152400" cy="685800"/>
          </a:xfrm>
          <a:prstGeom prst="line">
            <a:avLst/>
          </a:prstGeom>
          <a:ln>
            <a:solidFill>
              <a:schemeClr val="accent3"/>
            </a:solidFill>
          </a:ln>
          <a:effectLst>
            <a:glow rad="101600">
              <a:schemeClr val="accent5">
                <a:satMod val="175000"/>
                <a:alpha val="40000"/>
              </a:schemeClr>
            </a:glow>
            <a:outerShdw blurRad="50800" dist="38100" dir="16200000"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1" name="Straight Connector 20"/>
          <p:cNvCxnSpPr/>
          <p:nvPr/>
        </p:nvCxnSpPr>
        <p:spPr>
          <a:xfrm>
            <a:off x="8001000" y="5397500"/>
            <a:ext cx="152400" cy="685800"/>
          </a:xfrm>
          <a:prstGeom prst="line">
            <a:avLst/>
          </a:prstGeom>
          <a:ln>
            <a:solidFill>
              <a:schemeClr val="accent3"/>
            </a:solidFill>
          </a:ln>
          <a:effectLst>
            <a:glow rad="101600">
              <a:schemeClr val="accent5">
                <a:satMod val="175000"/>
                <a:alpha val="40000"/>
              </a:schemeClr>
            </a:glow>
            <a:outerShdw blurRad="50800" dist="38100" dir="16200000"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68533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9"/>
            <a:ext cx="8839200" cy="1566672"/>
          </a:xfrm>
        </p:spPr>
        <p:txBody>
          <a:bodyPr>
            <a:normAutofit lnSpcReduction="10000"/>
          </a:bodyPr>
          <a:lstStyle/>
          <a:p>
            <a:pPr lvl="0"/>
            <a:r>
              <a:rPr lang="en-US" sz="3300" u="sng" dirty="0" smtClean="0">
                <a:solidFill>
                  <a:srgbClr val="92D050"/>
                </a:solidFill>
              </a:rPr>
              <a:t>Superficial</a:t>
            </a:r>
            <a:r>
              <a:rPr lang="en-US" sz="3300" dirty="0" smtClean="0">
                <a:solidFill>
                  <a:srgbClr val="FF0000"/>
                </a:solidFill>
              </a:rPr>
              <a:t> </a:t>
            </a:r>
            <a:r>
              <a:rPr lang="en-US" sz="3300" dirty="0">
                <a:solidFill>
                  <a:schemeClr val="tx2"/>
                </a:solidFill>
              </a:rPr>
              <a:t>–- </a:t>
            </a:r>
            <a:r>
              <a:rPr lang="en-US" sz="3300" dirty="0" smtClean="0">
                <a:solidFill>
                  <a:schemeClr val="tx2"/>
                </a:solidFill>
              </a:rPr>
              <a:t>located near the surface</a:t>
            </a:r>
            <a:endParaRPr lang="en-US" sz="3300" dirty="0">
              <a:solidFill>
                <a:schemeClr val="tx2"/>
              </a:solidFill>
            </a:endParaRPr>
          </a:p>
          <a:p>
            <a:pPr lvl="0"/>
            <a:r>
              <a:rPr lang="en-US" sz="3300" u="sng" dirty="0" smtClean="0">
                <a:solidFill>
                  <a:srgbClr val="9233C7"/>
                </a:solidFill>
              </a:rPr>
              <a:t>Deep</a:t>
            </a:r>
            <a:r>
              <a:rPr lang="en-US" sz="3300" dirty="0" smtClean="0">
                <a:solidFill>
                  <a:schemeClr val="tx2"/>
                </a:solidFill>
              </a:rPr>
              <a:t> </a:t>
            </a:r>
            <a:r>
              <a:rPr lang="en-US" sz="3300" dirty="0">
                <a:solidFill>
                  <a:schemeClr val="tx2"/>
                </a:solidFill>
              </a:rPr>
              <a:t>–- </a:t>
            </a:r>
            <a:r>
              <a:rPr lang="en-US" sz="3300" dirty="0" smtClean="0">
                <a:solidFill>
                  <a:schemeClr val="tx2"/>
                </a:solidFill>
              </a:rPr>
              <a:t>located internally, toward </a:t>
            </a:r>
            <a:br>
              <a:rPr lang="en-US" sz="3300" dirty="0" smtClean="0">
                <a:solidFill>
                  <a:schemeClr val="tx2"/>
                </a:solidFill>
              </a:rPr>
            </a:br>
            <a:r>
              <a:rPr lang="en-US" sz="3300" dirty="0" smtClean="0">
                <a:solidFill>
                  <a:schemeClr val="tx2"/>
                </a:solidFill>
              </a:rPr>
              <a:t>the center</a:t>
            </a:r>
            <a:endParaRPr lang="en-US" sz="3300" dirty="0">
              <a:solidFill>
                <a:schemeClr val="tx2"/>
              </a:solidFill>
            </a:endParaRPr>
          </a:p>
        </p:txBody>
      </p:sp>
      <p:sp>
        <p:nvSpPr>
          <p:cNvPr id="3" name="Title 2"/>
          <p:cNvSpPr>
            <a:spLocks noGrp="1"/>
          </p:cNvSpPr>
          <p:nvPr>
            <p:ph type="title"/>
          </p:nvPr>
        </p:nvSpPr>
        <p:spPr/>
        <p:txBody>
          <a:bodyPr/>
          <a:lstStyle/>
          <a:p>
            <a:r>
              <a:rPr lang="en-US" dirty="0" smtClean="0"/>
              <a:t>Superficial/Deep</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3581400"/>
            <a:ext cx="445770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463925"/>
            <a:ext cx="3810000" cy="3086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06400" y="3109982"/>
            <a:ext cx="4078361" cy="707886"/>
          </a:xfrm>
          <a:prstGeom prst="rect">
            <a:avLst/>
          </a:prstGeom>
          <a:noFill/>
        </p:spPr>
        <p:txBody>
          <a:bodyPr wrap="none" lIns="91440" tIns="45720" rIns="91440" bIns="45720">
            <a:spAutoFit/>
          </a:bodyPr>
          <a:lstStyle/>
          <a:p>
            <a:pPr algn="ctr"/>
            <a:r>
              <a:rPr lang="en-US" sz="2000" b="1" cap="none" spc="0" dirty="0" smtClean="0">
                <a:ln w="10541" cmpd="sng">
                  <a:solidFill>
                    <a:srgbClr val="92D050"/>
                  </a:solidFill>
                  <a:prstDash val="solid"/>
                </a:ln>
                <a:solidFill>
                  <a:srgbClr val="92D050"/>
                </a:solidFill>
                <a:effectLst/>
              </a:rPr>
              <a:t>Superficial: </a:t>
            </a:r>
            <a:r>
              <a:rPr lang="en-US" sz="2000" b="1" cap="none" spc="0" dirty="0" smtClean="0">
                <a:ln w="10541" cmpd="sng">
                  <a:noFill/>
                  <a:prstDash val="solid"/>
                </a:ln>
                <a:effectLst/>
              </a:rPr>
              <a:t>The integumentary </a:t>
            </a:r>
            <a:br>
              <a:rPr lang="en-US" sz="2000" b="1" cap="none" spc="0" dirty="0" smtClean="0">
                <a:ln w="10541" cmpd="sng">
                  <a:noFill/>
                  <a:prstDash val="solid"/>
                </a:ln>
                <a:effectLst/>
              </a:rPr>
            </a:br>
            <a:r>
              <a:rPr lang="en-US" sz="2000" b="1" cap="none" spc="0" dirty="0" smtClean="0">
                <a:ln w="10541" cmpd="sng">
                  <a:noFill/>
                  <a:prstDash val="solid"/>
                </a:ln>
                <a:effectLst/>
              </a:rPr>
              <a:t>system (skin) is superficial</a:t>
            </a:r>
            <a:endParaRPr lang="en-US" sz="2000" b="1" cap="none" spc="0" dirty="0">
              <a:ln w="10541" cmpd="sng">
                <a:noFill/>
                <a:prstDash val="solid"/>
              </a:ln>
              <a:effectLst/>
            </a:endParaRPr>
          </a:p>
        </p:txBody>
      </p:sp>
      <p:sp>
        <p:nvSpPr>
          <p:cNvPr id="9" name="Rectangle 8"/>
          <p:cNvSpPr/>
          <p:nvPr/>
        </p:nvSpPr>
        <p:spPr>
          <a:xfrm>
            <a:off x="5514673" y="2956064"/>
            <a:ext cx="2678938" cy="707886"/>
          </a:xfrm>
          <a:prstGeom prst="rect">
            <a:avLst/>
          </a:prstGeom>
          <a:noFill/>
        </p:spPr>
        <p:txBody>
          <a:bodyPr wrap="none" lIns="91440" tIns="45720" rIns="91440" bIns="45720">
            <a:spAutoFit/>
          </a:bodyPr>
          <a:lstStyle/>
          <a:p>
            <a:pPr algn="ctr"/>
            <a:r>
              <a:rPr lang="en-US" sz="2000" b="1" cap="none" spc="0" dirty="0" smtClean="0">
                <a:ln w="10541" cmpd="sng">
                  <a:solidFill>
                    <a:srgbClr val="9233C7"/>
                  </a:solidFill>
                  <a:prstDash val="solid"/>
                </a:ln>
                <a:solidFill>
                  <a:srgbClr val="9233C7"/>
                </a:solidFill>
                <a:effectLst/>
              </a:rPr>
              <a:t>Deep: </a:t>
            </a:r>
            <a:r>
              <a:rPr lang="en-US" sz="2000" b="1" cap="none" spc="0" dirty="0" smtClean="0">
                <a:ln w="10541" cmpd="sng">
                  <a:noFill/>
                  <a:prstDash val="solid"/>
                </a:ln>
                <a:effectLst/>
              </a:rPr>
              <a:t>The Digestive</a:t>
            </a:r>
            <a:br>
              <a:rPr lang="en-US" sz="2000" b="1" cap="none" spc="0" dirty="0" smtClean="0">
                <a:ln w="10541" cmpd="sng">
                  <a:noFill/>
                  <a:prstDash val="solid"/>
                </a:ln>
                <a:effectLst/>
              </a:rPr>
            </a:br>
            <a:r>
              <a:rPr lang="en-US" sz="2000" b="1" cap="none" spc="0" dirty="0" smtClean="0">
                <a:ln w="10541" cmpd="sng">
                  <a:noFill/>
                  <a:prstDash val="solid"/>
                </a:ln>
                <a:effectLst/>
              </a:rPr>
              <a:t>system is deep.</a:t>
            </a:r>
            <a:endParaRPr lang="en-US" sz="2000" b="1" cap="none" spc="0" dirty="0">
              <a:ln w="10541" cmpd="sng">
                <a:noFill/>
                <a:prstDash val="solid"/>
              </a:ln>
              <a:effectLst/>
            </a:endParaRPr>
          </a:p>
        </p:txBody>
      </p:sp>
    </p:spTree>
    <p:extLst>
      <p:ext uri="{BB962C8B-B14F-4D97-AF65-F5344CB8AC3E}">
        <p14:creationId xmlns:p14="http://schemas.microsoft.com/office/powerpoint/2010/main" val="2647898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437"/>
            <a:ext cx="8229600" cy="2544763"/>
          </a:xfrm>
        </p:spPr>
        <p:txBody>
          <a:bodyPr>
            <a:normAutofit lnSpcReduction="10000"/>
          </a:bodyPr>
          <a:lstStyle/>
          <a:p>
            <a:pPr lvl="0"/>
            <a:r>
              <a:rPr kumimoji="0" lang="en-US" sz="4100" b="0" u="sng" kern="1200" dirty="0" smtClean="0">
                <a:solidFill>
                  <a:srgbClr val="00B0F0"/>
                </a:solidFill>
                <a:effectLst/>
                <a:latin typeface="+mj-lt"/>
                <a:ea typeface="+mj-ea"/>
                <a:cs typeface="+mj-cs"/>
              </a:rPr>
              <a:t>Proximal</a:t>
            </a:r>
            <a:r>
              <a:rPr kumimoji="0" lang="en-US" sz="4100" b="0" kern="1200" dirty="0" smtClean="0">
                <a:solidFill>
                  <a:schemeClr val="tx2"/>
                </a:solidFill>
                <a:effectLst/>
                <a:latin typeface="+mj-lt"/>
                <a:ea typeface="+mj-ea"/>
                <a:cs typeface="+mj-cs"/>
              </a:rPr>
              <a:t> -- located </a:t>
            </a:r>
            <a:r>
              <a:rPr kumimoji="0" lang="en-US" sz="4100" b="0" i="1" kern="1200" dirty="0" smtClean="0">
                <a:solidFill>
                  <a:schemeClr val="tx2"/>
                </a:solidFill>
                <a:effectLst/>
                <a:latin typeface="+mj-lt"/>
                <a:ea typeface="+mj-ea"/>
                <a:cs typeface="+mj-cs"/>
              </a:rPr>
              <a:t>close to </a:t>
            </a:r>
            <a:r>
              <a:rPr kumimoji="0" lang="en-US" sz="4100" b="0" kern="1200" dirty="0" smtClean="0">
                <a:solidFill>
                  <a:schemeClr val="tx2"/>
                </a:solidFill>
                <a:effectLst/>
                <a:latin typeface="+mj-lt"/>
                <a:ea typeface="+mj-ea"/>
                <a:cs typeface="+mj-cs"/>
              </a:rPr>
              <a:t>the sagittal line of the body. </a:t>
            </a:r>
          </a:p>
          <a:p>
            <a:pPr lvl="0"/>
            <a:r>
              <a:rPr kumimoji="0" lang="en-US" sz="4100" b="0" u="sng" kern="1200" dirty="0" smtClean="0">
                <a:solidFill>
                  <a:srgbClr val="FF0000"/>
                </a:solidFill>
                <a:effectLst/>
                <a:latin typeface="+mj-lt"/>
                <a:ea typeface="+mj-ea"/>
                <a:cs typeface="+mj-cs"/>
              </a:rPr>
              <a:t>Distal</a:t>
            </a:r>
            <a:r>
              <a:rPr kumimoji="0" lang="en-US" sz="4100" b="0" kern="1200" dirty="0" smtClean="0">
                <a:solidFill>
                  <a:srgbClr val="FF0000"/>
                </a:solidFill>
                <a:effectLst/>
                <a:latin typeface="+mj-lt"/>
                <a:ea typeface="+mj-ea"/>
                <a:cs typeface="+mj-cs"/>
              </a:rPr>
              <a:t> </a:t>
            </a:r>
            <a:r>
              <a:rPr kumimoji="0" lang="en-US" sz="4100" b="0" kern="1200" dirty="0" smtClean="0">
                <a:solidFill>
                  <a:schemeClr val="tx2"/>
                </a:solidFill>
                <a:effectLst/>
                <a:latin typeface="+mj-lt"/>
                <a:ea typeface="+mj-ea"/>
                <a:cs typeface="+mj-cs"/>
              </a:rPr>
              <a:t>-- located </a:t>
            </a:r>
            <a:r>
              <a:rPr kumimoji="0" lang="en-US" sz="4100" b="0" i="1" kern="1200" dirty="0" smtClean="0">
                <a:solidFill>
                  <a:schemeClr val="tx2"/>
                </a:solidFill>
                <a:effectLst/>
                <a:latin typeface="+mj-lt"/>
                <a:ea typeface="+mj-ea"/>
                <a:cs typeface="+mj-cs"/>
              </a:rPr>
              <a:t>away from </a:t>
            </a:r>
            <a:r>
              <a:rPr kumimoji="0" lang="en-US" sz="4100" b="0" kern="1200" dirty="0" smtClean="0">
                <a:solidFill>
                  <a:schemeClr val="tx2"/>
                </a:solidFill>
                <a:effectLst/>
                <a:latin typeface="+mj-lt"/>
                <a:ea typeface="+mj-ea"/>
                <a:cs typeface="+mj-cs"/>
              </a:rPr>
              <a:t>the sagittal line of the body</a:t>
            </a:r>
            <a:endParaRPr lang="en-US" b="0" dirty="0"/>
          </a:p>
        </p:txBody>
      </p:sp>
      <p:sp>
        <p:nvSpPr>
          <p:cNvPr id="3" name="Title 2"/>
          <p:cNvSpPr>
            <a:spLocks noGrp="1"/>
          </p:cNvSpPr>
          <p:nvPr>
            <p:ph type="title"/>
          </p:nvPr>
        </p:nvSpPr>
        <p:spPr/>
        <p:txBody>
          <a:bodyPr>
            <a:normAutofit/>
          </a:bodyPr>
          <a:lstStyle/>
          <a:p>
            <a:pPr lvl="0"/>
            <a:r>
              <a:rPr kumimoji="0" lang="en-US" sz="4100" b="0" kern="1200" dirty="0" smtClean="0">
                <a:solidFill>
                  <a:schemeClr val="tx2"/>
                </a:solidFill>
                <a:effectLst/>
                <a:latin typeface="+mj-lt"/>
                <a:ea typeface="+mj-ea"/>
                <a:cs typeface="+mj-cs"/>
              </a:rPr>
              <a:t>Proximal/Distal:	</a:t>
            </a:r>
            <a:endParaRPr lang="en-US" b="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
            <a:ext cx="3810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52400" y="4057103"/>
            <a:ext cx="4038600" cy="2261574"/>
            <a:chOff x="2387600" y="4267200"/>
            <a:chExt cx="4495800" cy="2509284"/>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4267200"/>
              <a:ext cx="4495800" cy="250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338608" y="5622030"/>
              <a:ext cx="1274708" cy="400110"/>
            </a:xfrm>
            <a:prstGeom prst="rect">
              <a:avLst/>
            </a:prstGeom>
            <a:noFill/>
          </p:spPr>
          <p:txBody>
            <a:bodyPr wrap="none" lIns="91440" tIns="45720" rIns="91440" bIns="45720">
              <a:spAutoFit/>
            </a:bodyPr>
            <a:lstStyle/>
            <a:p>
              <a:pPr algn="ctr"/>
              <a:r>
                <a:rPr lang="en-US" sz="2000" b="1" cap="none" spc="0" dirty="0" smtClean="0">
                  <a:ln w="10541" cmpd="sng">
                    <a:solidFill>
                      <a:schemeClr val="accent1">
                        <a:shade val="88000"/>
                        <a:satMod val="110000"/>
                      </a:schemeClr>
                    </a:solidFill>
                    <a:prstDash val="solid"/>
                  </a:ln>
                  <a:solidFill>
                    <a:srgbClr val="00B0F0"/>
                  </a:solidFill>
                  <a:effectLst/>
                </a:rPr>
                <a:t>Proximal</a:t>
              </a:r>
              <a:endParaRPr lang="en-US" sz="2000" b="1" cap="none" spc="0" dirty="0">
                <a:ln w="10541" cmpd="sng">
                  <a:solidFill>
                    <a:schemeClr val="accent1">
                      <a:shade val="88000"/>
                      <a:satMod val="110000"/>
                    </a:schemeClr>
                  </a:solidFill>
                  <a:prstDash val="solid"/>
                </a:ln>
                <a:solidFill>
                  <a:srgbClr val="00B0F0"/>
                </a:solidFill>
                <a:effectLst/>
              </a:endParaRPr>
            </a:p>
          </p:txBody>
        </p:sp>
        <p:sp>
          <p:nvSpPr>
            <p:cNvPr id="11" name="Rectangle 10"/>
            <p:cNvSpPr/>
            <p:nvPr/>
          </p:nvSpPr>
          <p:spPr>
            <a:xfrm>
              <a:off x="4462666" y="6328719"/>
              <a:ext cx="994309" cy="443934"/>
            </a:xfrm>
            <a:prstGeom prst="rect">
              <a:avLst/>
            </a:prstGeom>
            <a:noFill/>
          </p:spPr>
          <p:txBody>
            <a:bodyPr wrap="none" lIns="91440" tIns="45720" rIns="91440" bIns="45720">
              <a:spAutoFit/>
            </a:bodyPr>
            <a:lstStyle/>
            <a:p>
              <a:r>
                <a:rPr lang="en-US" sz="2000" b="1" cap="none" spc="0" dirty="0" smtClean="0">
                  <a:ln w="10541" cmpd="sng">
                    <a:solidFill>
                      <a:srgbClr val="FF0000"/>
                    </a:solidFill>
                    <a:prstDash val="solid"/>
                  </a:ln>
                  <a:solidFill>
                    <a:schemeClr val="accent2"/>
                  </a:solidFill>
                  <a:effectLst/>
                </a:rPr>
                <a:t>Distal</a:t>
              </a:r>
              <a:endParaRPr lang="en-US" sz="2000" b="1" cap="none" spc="0" dirty="0">
                <a:ln w="10541" cmpd="sng">
                  <a:solidFill>
                    <a:srgbClr val="FF0000"/>
                  </a:solidFill>
                  <a:prstDash val="solid"/>
                </a:ln>
                <a:solidFill>
                  <a:schemeClr val="accent2"/>
                </a:solidFill>
                <a:effectLst/>
              </a:endParaRPr>
            </a:p>
          </p:txBody>
        </p:sp>
      </p:grpSp>
      <p:sp>
        <p:nvSpPr>
          <p:cNvPr id="9" name="Oval 8"/>
          <p:cNvSpPr/>
          <p:nvPr/>
        </p:nvSpPr>
        <p:spPr>
          <a:xfrm>
            <a:off x="1295400" y="5871537"/>
            <a:ext cx="609600" cy="4477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3" name="Oval 12"/>
          <p:cNvSpPr/>
          <p:nvPr/>
        </p:nvSpPr>
        <p:spPr>
          <a:xfrm>
            <a:off x="1447800" y="5145313"/>
            <a:ext cx="304800" cy="44776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grpSp>
        <p:nvGrpSpPr>
          <p:cNvPr id="12" name="Group 11"/>
          <p:cNvGrpSpPr/>
          <p:nvPr/>
        </p:nvGrpSpPr>
        <p:grpSpPr>
          <a:xfrm>
            <a:off x="5410200" y="4038601"/>
            <a:ext cx="3581400" cy="2819399"/>
            <a:chOff x="5181600" y="4194239"/>
            <a:chExt cx="3581400" cy="2425524"/>
          </a:xfrm>
        </p:grpSpPr>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194239"/>
              <a:ext cx="3581400" cy="229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6083300" y="5186317"/>
              <a:ext cx="228600" cy="44776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5" name="Oval 14"/>
            <p:cNvSpPr/>
            <p:nvPr/>
          </p:nvSpPr>
          <p:spPr>
            <a:xfrm>
              <a:off x="5181600" y="5240004"/>
              <a:ext cx="304800" cy="4477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pic>
          <p:nvPicPr>
            <p:cNvPr id="10" name="Picture 3"/>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70537">
              <a:off x="6994253" y="4333763"/>
              <a:ext cx="4571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a:off x="7620000" y="5252880"/>
              <a:ext cx="228600" cy="44776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8" name="Oval 17"/>
            <p:cNvSpPr/>
            <p:nvPr/>
          </p:nvSpPr>
          <p:spPr>
            <a:xfrm>
              <a:off x="8229600" y="5440060"/>
              <a:ext cx="304800" cy="4477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grpSp>
    </p:spTree>
    <p:extLst>
      <p:ext uri="{BB962C8B-B14F-4D97-AF65-F5344CB8AC3E}">
        <p14:creationId xmlns:p14="http://schemas.microsoft.com/office/powerpoint/2010/main" val="1234633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http://www.soazeqcenter.com/Galloping_Horse_Animation_Test_by_KristinaMatts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2540000"/>
            <a:ext cx="33528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76200" y="5943600"/>
            <a:ext cx="7772400" cy="914400"/>
          </a:xfrm>
        </p:spPr>
        <p:txBody>
          <a:bodyPr/>
          <a:lstStyle/>
          <a:p>
            <a:pPr algn="l"/>
            <a:r>
              <a:rPr lang="en-US" dirty="0" smtClean="0">
                <a:solidFill>
                  <a:schemeClr val="tx1"/>
                </a:solidFill>
              </a:rPr>
              <a:t>Anatomical Actions</a:t>
            </a:r>
            <a:endParaRPr lang="en-US" dirty="0">
              <a:solidFill>
                <a:schemeClr val="tx1"/>
              </a:solidFill>
            </a:endParaRPr>
          </a:p>
        </p:txBody>
      </p:sp>
      <p:sp>
        <p:nvSpPr>
          <p:cNvPr id="4" name="Content Placeholder 3"/>
          <p:cNvSpPr>
            <a:spLocks noGrp="1"/>
          </p:cNvSpPr>
          <p:nvPr>
            <p:ph type="subTitle" idx="1"/>
          </p:nvPr>
        </p:nvSpPr>
        <p:spPr>
          <a:xfrm>
            <a:off x="76200" y="228600"/>
            <a:ext cx="8839200" cy="2590800"/>
          </a:xfrm>
        </p:spPr>
        <p:txBody>
          <a:bodyPr>
            <a:normAutofit/>
          </a:bodyPr>
          <a:lstStyle/>
          <a:p>
            <a:pPr marL="457200" indent="-457200" algn="l">
              <a:buFont typeface="Wingdings" panose="05000000000000000000" pitchFamily="2" charset="2"/>
              <a:buChar char="q"/>
            </a:pPr>
            <a:r>
              <a:rPr lang="en-US" sz="3200" i="1" dirty="0" smtClean="0">
                <a:effectLst>
                  <a:outerShdw blurRad="38100" dist="38100" dir="2700000" algn="tl">
                    <a:srgbClr val="000000">
                      <a:alpha val="43137"/>
                    </a:srgbClr>
                  </a:outerShdw>
                </a:effectLst>
              </a:rPr>
              <a:t>Descriptions of moving </a:t>
            </a:r>
            <a:r>
              <a:rPr lang="en-US" sz="3200" i="1" dirty="0">
                <a:effectLst>
                  <a:outerShdw blurRad="38100" dist="38100" dir="2700000" algn="tl">
                    <a:srgbClr val="000000">
                      <a:alpha val="43137"/>
                    </a:srgbClr>
                  </a:outerShdw>
                </a:effectLst>
              </a:rPr>
              <a:t>joints</a:t>
            </a:r>
            <a:r>
              <a:rPr lang="en-US" sz="3200" dirty="0"/>
              <a:t>. </a:t>
            </a:r>
            <a:r>
              <a:rPr lang="en-US" sz="3200" dirty="0" smtClean="0"/>
              <a:t/>
            </a:r>
            <a:br>
              <a:rPr lang="en-US" sz="3200" dirty="0" smtClean="0"/>
            </a:br>
            <a:endParaRPr lang="en-US" sz="1400" dirty="0" smtClean="0"/>
          </a:p>
          <a:p>
            <a:pPr marL="457200" indent="-457200" algn="l">
              <a:buFont typeface="Wingdings" panose="05000000000000000000" pitchFamily="2" charset="2"/>
              <a:buChar char="q"/>
            </a:pPr>
            <a:r>
              <a:rPr lang="en-US" sz="3200" dirty="0" smtClean="0"/>
              <a:t>One </a:t>
            </a:r>
            <a:r>
              <a:rPr lang="en-US" sz="3200" dirty="0"/>
              <a:t>set of muscles moves a joint in one direction; another set of muscles moves the same joint in the opposite direction. </a:t>
            </a:r>
            <a:endParaRPr lang="en-US" sz="3200" dirty="0" smtClean="0"/>
          </a:p>
        </p:txBody>
      </p:sp>
    </p:spTree>
    <p:extLst>
      <p:ext uri="{BB962C8B-B14F-4D97-AF65-F5344CB8AC3E}">
        <p14:creationId xmlns:p14="http://schemas.microsoft.com/office/powerpoint/2010/main" val="4142507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500" y="1219200"/>
            <a:ext cx="8928100" cy="4525963"/>
          </a:xfrm>
        </p:spPr>
        <p:txBody>
          <a:bodyPr>
            <a:normAutofit/>
          </a:bodyPr>
          <a:lstStyle/>
          <a:p>
            <a:pPr lvl="0"/>
            <a:r>
              <a:rPr kumimoji="0" lang="en-US" sz="3600" u="sng" kern="1200" dirty="0" smtClean="0">
                <a:solidFill>
                  <a:srgbClr val="00B0F0"/>
                </a:solidFill>
                <a:effectLst/>
                <a:latin typeface="+mj-lt"/>
                <a:ea typeface="+mj-ea"/>
                <a:cs typeface="+mj-cs"/>
              </a:rPr>
              <a:t>Extension</a:t>
            </a:r>
            <a:r>
              <a:rPr kumimoji="0" lang="en-US" sz="3600" kern="1200" dirty="0" smtClean="0">
                <a:solidFill>
                  <a:schemeClr val="tx2"/>
                </a:solidFill>
                <a:effectLst/>
                <a:latin typeface="+mj-lt"/>
                <a:ea typeface="+mj-ea"/>
                <a:cs typeface="+mj-cs"/>
              </a:rPr>
              <a:t> -- </a:t>
            </a:r>
            <a:r>
              <a:rPr kumimoji="0" lang="en-US" sz="3600" b="1" kern="1200" dirty="0" smtClean="0">
                <a:solidFill>
                  <a:schemeClr val="tx2"/>
                </a:solidFill>
                <a:effectLst/>
                <a:latin typeface="+mj-lt"/>
                <a:ea typeface="+mj-ea"/>
                <a:cs typeface="+mj-cs"/>
              </a:rPr>
              <a:t>increase</a:t>
            </a:r>
            <a:r>
              <a:rPr kumimoji="0" lang="en-US" sz="3600" kern="1200" dirty="0" smtClean="0">
                <a:solidFill>
                  <a:schemeClr val="tx2"/>
                </a:solidFill>
                <a:effectLst/>
                <a:latin typeface="+mj-lt"/>
                <a:ea typeface="+mj-ea"/>
                <a:cs typeface="+mj-cs"/>
              </a:rPr>
              <a:t> the angle formed by a hinge joint. </a:t>
            </a:r>
          </a:p>
          <a:p>
            <a:pPr lvl="0"/>
            <a:r>
              <a:rPr kumimoji="0" lang="en-US" sz="3600" u="sng" kern="1200" dirty="0" smtClean="0">
                <a:solidFill>
                  <a:srgbClr val="00B0F0"/>
                </a:solidFill>
                <a:effectLst/>
                <a:latin typeface="+mj-lt"/>
                <a:ea typeface="+mj-ea"/>
                <a:cs typeface="+mj-cs"/>
              </a:rPr>
              <a:t>Flexion</a:t>
            </a:r>
            <a:r>
              <a:rPr kumimoji="0" lang="en-US" sz="3600" kern="1200" dirty="0" smtClean="0">
                <a:solidFill>
                  <a:schemeClr val="tx2"/>
                </a:solidFill>
                <a:effectLst/>
                <a:latin typeface="+mj-lt"/>
                <a:ea typeface="+mj-ea"/>
                <a:cs typeface="+mj-cs"/>
              </a:rPr>
              <a:t> -- </a:t>
            </a:r>
            <a:r>
              <a:rPr kumimoji="0" lang="en-US" sz="3600" b="1" kern="1200" dirty="0" smtClean="0">
                <a:solidFill>
                  <a:schemeClr val="tx2"/>
                </a:solidFill>
                <a:effectLst/>
                <a:latin typeface="+mj-lt"/>
                <a:ea typeface="+mj-ea"/>
                <a:cs typeface="+mj-cs"/>
              </a:rPr>
              <a:t>decrease</a:t>
            </a:r>
            <a:r>
              <a:rPr kumimoji="0" lang="en-US" sz="3600" kern="1200" dirty="0" smtClean="0">
                <a:solidFill>
                  <a:schemeClr val="tx2"/>
                </a:solidFill>
                <a:effectLst/>
                <a:latin typeface="+mj-lt"/>
                <a:ea typeface="+mj-ea"/>
                <a:cs typeface="+mj-cs"/>
              </a:rPr>
              <a:t> the angle formed by a hinge joint. </a:t>
            </a:r>
          </a:p>
        </p:txBody>
      </p:sp>
      <p:sp>
        <p:nvSpPr>
          <p:cNvPr id="3" name="Title 2"/>
          <p:cNvSpPr>
            <a:spLocks noGrp="1"/>
          </p:cNvSpPr>
          <p:nvPr>
            <p:ph type="title"/>
          </p:nvPr>
        </p:nvSpPr>
        <p:spPr/>
        <p:txBody>
          <a:bodyPr>
            <a:normAutofit/>
          </a:bodyPr>
          <a:lstStyle/>
          <a:p>
            <a:r>
              <a:rPr kumimoji="0" lang="en-US" sz="4100" b="1" kern="1200" dirty="0" smtClean="0">
                <a:solidFill>
                  <a:schemeClr val="tx2"/>
                </a:solidFill>
                <a:effectLst/>
                <a:latin typeface="+mj-lt"/>
                <a:ea typeface="+mj-ea"/>
                <a:cs typeface="+mj-cs"/>
              </a:rPr>
              <a:t>Extension/Flexion: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576" y="3124200"/>
            <a:ext cx="4271173" cy="314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6532163" y="4038600"/>
            <a:ext cx="554437" cy="5334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532164" y="4635103"/>
            <a:ext cx="554436" cy="63103"/>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61682" y="3733800"/>
            <a:ext cx="1295400" cy="400110"/>
          </a:xfrm>
          <a:prstGeom prst="rect">
            <a:avLst/>
          </a:prstGeom>
          <a:noFill/>
        </p:spPr>
        <p:txBody>
          <a:bodyPr wrap="square" rtlCol="0">
            <a:spAutoFit/>
          </a:bodyPr>
          <a:lstStyle/>
          <a:p>
            <a:r>
              <a:rPr lang="en-US" sz="2000" dirty="0" smtClean="0">
                <a:solidFill>
                  <a:srgbClr val="FFFF00"/>
                </a:solidFill>
              </a:rPr>
              <a:t>Flexion</a:t>
            </a:r>
            <a:endParaRPr lang="en-US" sz="2000" dirty="0">
              <a:solidFill>
                <a:srgbClr val="FFFF00"/>
              </a:solidFill>
            </a:endParaRPr>
          </a:p>
        </p:txBody>
      </p:sp>
      <p:cxnSp>
        <p:nvCxnSpPr>
          <p:cNvPr id="20" name="Straight Arrow Connector 19"/>
          <p:cNvCxnSpPr/>
          <p:nvPr/>
        </p:nvCxnSpPr>
        <p:spPr>
          <a:xfrm>
            <a:off x="7620000" y="4133910"/>
            <a:ext cx="152400" cy="180969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5400000">
            <a:off x="7093525" y="4736585"/>
            <a:ext cx="1605459" cy="400110"/>
          </a:xfrm>
          <a:prstGeom prst="rect">
            <a:avLst/>
          </a:prstGeom>
          <a:noFill/>
        </p:spPr>
        <p:txBody>
          <a:bodyPr wrap="square" rtlCol="0">
            <a:spAutoFit/>
          </a:bodyPr>
          <a:lstStyle/>
          <a:p>
            <a:r>
              <a:rPr lang="en-US" sz="2000" b="1" dirty="0" smtClean="0">
                <a:solidFill>
                  <a:schemeClr val="accent2"/>
                </a:solidFill>
              </a:rPr>
              <a:t>Extension</a:t>
            </a:r>
            <a:endParaRPr lang="en-US" sz="2000" b="1" dirty="0">
              <a:solidFill>
                <a:schemeClr val="accent2"/>
              </a:solidFill>
            </a:endParaRPr>
          </a:p>
        </p:txBody>
      </p:sp>
    </p:spTree>
    <p:extLst>
      <p:ext uri="{BB962C8B-B14F-4D97-AF65-F5344CB8AC3E}">
        <p14:creationId xmlns:p14="http://schemas.microsoft.com/office/powerpoint/2010/main" val="854868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Relate </a:t>
            </a:r>
            <a:r>
              <a:rPr lang="en-US" dirty="0"/>
              <a:t>to </a:t>
            </a:r>
            <a:r>
              <a:rPr lang="en-US" dirty="0" smtClean="0"/>
              <a:t>Humans:</a:t>
            </a:r>
            <a:br>
              <a:rPr lang="en-US" dirty="0" smtClean="0"/>
            </a:br>
            <a:r>
              <a:rPr lang="en-US" dirty="0" smtClean="0"/>
              <a:t>Extension and Flexion</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905000"/>
            <a:ext cx="46736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descr="http://upload.wikimedia.org/wikipedia/commons/f/f0/Flexion_Extension_Le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600" y="1676400"/>
            <a:ext cx="3810000" cy="486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448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862072"/>
          </a:xfrm>
        </p:spPr>
        <p:txBody>
          <a:bodyPr>
            <a:normAutofit/>
          </a:bodyPr>
          <a:lstStyle/>
          <a:p>
            <a:pPr lvl="0"/>
            <a:r>
              <a:rPr kumimoji="0" lang="en-US" sz="4100" u="sng" kern="1200" dirty="0" smtClean="0">
                <a:solidFill>
                  <a:srgbClr val="00B0F0"/>
                </a:solidFill>
                <a:effectLst/>
                <a:latin typeface="+mj-lt"/>
                <a:ea typeface="+mj-ea"/>
                <a:cs typeface="+mj-cs"/>
              </a:rPr>
              <a:t>Abduction</a:t>
            </a:r>
            <a:r>
              <a:rPr kumimoji="0" lang="en-US" sz="4100" kern="1200" dirty="0" smtClean="0">
                <a:solidFill>
                  <a:schemeClr val="tx2"/>
                </a:solidFill>
                <a:effectLst/>
                <a:latin typeface="+mj-lt"/>
                <a:ea typeface="+mj-ea"/>
                <a:cs typeface="+mj-cs"/>
              </a:rPr>
              <a:t> -- move the limb </a:t>
            </a:r>
            <a:r>
              <a:rPr kumimoji="0" lang="en-US" sz="4100" b="1" kern="1200" dirty="0" smtClean="0">
                <a:solidFill>
                  <a:schemeClr val="tx2"/>
                </a:solidFill>
                <a:effectLst/>
                <a:latin typeface="+mj-lt"/>
                <a:ea typeface="+mj-ea"/>
                <a:cs typeface="+mj-cs"/>
              </a:rPr>
              <a:t>away</a:t>
            </a:r>
            <a:r>
              <a:rPr kumimoji="0" lang="en-US" sz="4100" kern="1200" dirty="0" smtClean="0">
                <a:solidFill>
                  <a:schemeClr val="tx2"/>
                </a:solidFill>
                <a:effectLst/>
                <a:latin typeface="+mj-lt"/>
                <a:ea typeface="+mj-ea"/>
                <a:cs typeface="+mj-cs"/>
              </a:rPr>
              <a:t> from the body. </a:t>
            </a:r>
          </a:p>
          <a:p>
            <a:pPr lvl="0"/>
            <a:r>
              <a:rPr kumimoji="0" lang="en-US" sz="4100" u="sng" kern="1200" dirty="0" smtClean="0">
                <a:solidFill>
                  <a:srgbClr val="00B0F0"/>
                </a:solidFill>
                <a:effectLst/>
                <a:latin typeface="+mj-lt"/>
                <a:ea typeface="+mj-ea"/>
                <a:cs typeface="+mj-cs"/>
              </a:rPr>
              <a:t>Adduction</a:t>
            </a:r>
            <a:r>
              <a:rPr kumimoji="0" lang="en-US" sz="4100" kern="1200" dirty="0" smtClean="0">
                <a:solidFill>
                  <a:srgbClr val="00B0F0"/>
                </a:solidFill>
                <a:effectLst/>
                <a:latin typeface="+mj-lt"/>
                <a:ea typeface="+mj-ea"/>
                <a:cs typeface="+mj-cs"/>
              </a:rPr>
              <a:t> </a:t>
            </a:r>
            <a:r>
              <a:rPr kumimoji="0" lang="en-US" sz="4100" kern="1200" dirty="0" smtClean="0">
                <a:solidFill>
                  <a:schemeClr val="tx2"/>
                </a:solidFill>
                <a:effectLst/>
                <a:latin typeface="+mj-lt"/>
                <a:ea typeface="+mj-ea"/>
                <a:cs typeface="+mj-cs"/>
              </a:rPr>
              <a:t>-- move the limb </a:t>
            </a:r>
            <a:r>
              <a:rPr kumimoji="0" lang="en-US" sz="4100" b="1" kern="1200" dirty="0" smtClean="0">
                <a:solidFill>
                  <a:schemeClr val="tx2"/>
                </a:solidFill>
                <a:effectLst/>
                <a:latin typeface="+mj-lt"/>
                <a:ea typeface="+mj-ea"/>
                <a:cs typeface="+mj-cs"/>
              </a:rPr>
              <a:t>toward</a:t>
            </a:r>
            <a:r>
              <a:rPr kumimoji="0" lang="en-US" sz="4100" kern="1200" dirty="0" smtClean="0">
                <a:solidFill>
                  <a:schemeClr val="tx2"/>
                </a:solidFill>
                <a:effectLst/>
                <a:latin typeface="+mj-lt"/>
                <a:ea typeface="+mj-ea"/>
                <a:cs typeface="+mj-cs"/>
              </a:rPr>
              <a:t> the body. </a:t>
            </a:r>
          </a:p>
        </p:txBody>
      </p:sp>
      <p:sp>
        <p:nvSpPr>
          <p:cNvPr id="3" name="Title 2"/>
          <p:cNvSpPr>
            <a:spLocks noGrp="1"/>
          </p:cNvSpPr>
          <p:nvPr>
            <p:ph type="title"/>
          </p:nvPr>
        </p:nvSpPr>
        <p:spPr/>
        <p:txBody>
          <a:bodyPr>
            <a:normAutofit/>
          </a:bodyPr>
          <a:lstStyle/>
          <a:p>
            <a:pPr lvl="0"/>
            <a:r>
              <a:rPr kumimoji="0" lang="en-US" sz="4100" b="1" kern="1200" dirty="0" smtClean="0">
                <a:solidFill>
                  <a:schemeClr val="tx2"/>
                </a:solidFill>
                <a:effectLst/>
                <a:latin typeface="+mj-lt"/>
                <a:ea typeface="+mj-ea"/>
                <a:cs typeface="+mj-cs"/>
              </a:rPr>
              <a:t>Abduction/Adduction:</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082277"/>
            <a:ext cx="35814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http://ecx.images-amazon.com/images/I/51%2BQeZsqdU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082277"/>
            <a:ext cx="3733800" cy="26217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705600" y="4124316"/>
            <a:ext cx="1975221" cy="523220"/>
          </a:xfrm>
          <a:prstGeom prst="rect">
            <a:avLst/>
          </a:prstGeom>
          <a:noFill/>
        </p:spPr>
        <p:txBody>
          <a:bodyPr wrap="none" lIns="91440" tIns="45720" rIns="91440" bIns="45720">
            <a:spAutoFit/>
          </a:bodyPr>
          <a:lstStyle/>
          <a:p>
            <a:pPr algn="ctr"/>
            <a:r>
              <a:rPr lang="en-US" sz="2800" b="1" cap="none" spc="0" dirty="0" smtClean="0">
                <a:ln w="10541" cmpd="sng">
                  <a:solidFill>
                    <a:srgbClr val="FF0000"/>
                  </a:solidFill>
                  <a:prstDash val="solid"/>
                </a:ln>
                <a:solidFill>
                  <a:srgbClr val="FF0000"/>
                </a:solidFill>
                <a:effectLst/>
              </a:rPr>
              <a:t>Abduction</a:t>
            </a:r>
            <a:endParaRPr lang="en-US" sz="2800" b="1" cap="none" spc="0" dirty="0">
              <a:ln w="10541" cmpd="sng">
                <a:solidFill>
                  <a:srgbClr val="FF0000"/>
                </a:solidFill>
                <a:prstDash val="solid"/>
              </a:ln>
              <a:solidFill>
                <a:srgbClr val="FF0000"/>
              </a:solidFill>
              <a:effectLst/>
            </a:endParaRPr>
          </a:p>
        </p:txBody>
      </p:sp>
      <p:sp>
        <p:nvSpPr>
          <p:cNvPr id="7" name="Rectangle 6"/>
          <p:cNvSpPr/>
          <p:nvPr/>
        </p:nvSpPr>
        <p:spPr>
          <a:xfrm>
            <a:off x="685800" y="4147347"/>
            <a:ext cx="1975221" cy="523220"/>
          </a:xfrm>
          <a:prstGeom prst="rect">
            <a:avLst/>
          </a:prstGeom>
          <a:noFill/>
        </p:spPr>
        <p:txBody>
          <a:bodyPr wrap="none" lIns="91440" tIns="45720" rIns="91440" bIns="45720">
            <a:spAutoFit/>
          </a:bodyPr>
          <a:lstStyle/>
          <a:p>
            <a:r>
              <a:rPr lang="en-US" sz="2800" b="1" cap="none" spc="0" dirty="0" smtClean="0">
                <a:ln w="10541" cmpd="sng">
                  <a:solidFill>
                    <a:srgbClr val="FFFF00"/>
                  </a:solidFill>
                  <a:prstDash val="solid"/>
                </a:ln>
                <a:solidFill>
                  <a:srgbClr val="FFFF00"/>
                </a:solidFill>
                <a:effectLst/>
              </a:rPr>
              <a:t>Adduction</a:t>
            </a:r>
            <a:endParaRPr lang="en-US" sz="2800" b="1" cap="none" spc="0" dirty="0">
              <a:ln w="10541" cmpd="sng">
                <a:solidFill>
                  <a:srgbClr val="FFFF00"/>
                </a:solidFill>
                <a:prstDash val="solid"/>
              </a:ln>
              <a:solidFill>
                <a:srgbClr val="FFFF00"/>
              </a:solidFill>
              <a:effectLst/>
            </a:endParaRPr>
          </a:p>
        </p:txBody>
      </p:sp>
      <p:sp>
        <p:nvSpPr>
          <p:cNvPr id="4" name="Curved Left Arrow 3"/>
          <p:cNvSpPr/>
          <p:nvPr/>
        </p:nvSpPr>
        <p:spPr>
          <a:xfrm rot="7546603">
            <a:off x="5320076" y="4990385"/>
            <a:ext cx="475902" cy="772864"/>
          </a:xfrm>
          <a:prstGeom prst="curvedLeftArrow">
            <a:avLst>
              <a:gd name="adj1" fmla="val 0"/>
              <a:gd name="adj2" fmla="val 66753"/>
              <a:gd name="adj3" fmla="val 25000"/>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5" name="Bent-Up Arrow 4"/>
          <p:cNvSpPr/>
          <p:nvPr/>
        </p:nvSpPr>
        <p:spPr>
          <a:xfrm>
            <a:off x="1717860" y="5984740"/>
            <a:ext cx="415740" cy="681214"/>
          </a:xfrm>
          <a:prstGeom prst="bentUpArrow">
            <a:avLst>
              <a:gd name="adj1" fmla="val 0"/>
              <a:gd name="adj2" fmla="val 25000"/>
              <a:gd name="adj3" fmla="val 50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906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rot="20946262">
            <a:off x="4709997" y="3993533"/>
            <a:ext cx="4648200" cy="3014472"/>
          </a:xfrm>
        </p:spPr>
        <p:txBody>
          <a:bodyPr>
            <a:normAutofit/>
          </a:bodyPr>
          <a:lstStyle/>
          <a:p>
            <a:pPr marL="119063" indent="-119063" algn="ctr"/>
            <a:r>
              <a:rPr lang="en-US" sz="3200" i="1" dirty="0" smtClean="0"/>
              <a:t>Did you draw a </a:t>
            </a:r>
            <a:br>
              <a:rPr lang="en-US" sz="3200" i="1" dirty="0" smtClean="0"/>
            </a:br>
            <a:r>
              <a:rPr lang="en-US" sz="3200" i="1" dirty="0" smtClean="0"/>
              <a:t>shark’s DORSAL fin?</a:t>
            </a:r>
          </a:p>
          <a:p>
            <a:pPr marL="119063" indent="-119063" algn="ctr"/>
            <a:endParaRPr lang="en-US" sz="3200" i="1" dirty="0" smtClean="0"/>
          </a:p>
          <a:p>
            <a:pPr marL="119063" indent="-119063" algn="ctr"/>
            <a:r>
              <a:rPr lang="en-US" sz="3200" i="1" dirty="0" smtClean="0"/>
              <a:t>What other things </a:t>
            </a:r>
            <a:br>
              <a:rPr lang="en-US" sz="3200" i="1" dirty="0" smtClean="0"/>
            </a:br>
            <a:r>
              <a:rPr lang="en-US" sz="3200" i="1" dirty="0" smtClean="0"/>
              <a:t>came to mind?</a:t>
            </a:r>
            <a:endParaRPr lang="en-US" sz="3200"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02012">
            <a:off x="262746" y="562188"/>
            <a:ext cx="6171475" cy="442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771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Relate </a:t>
            </a:r>
            <a:r>
              <a:rPr lang="en-US" dirty="0"/>
              <a:t>to </a:t>
            </a:r>
            <a:r>
              <a:rPr lang="en-US" dirty="0" smtClean="0"/>
              <a:t>Humans:</a:t>
            </a:r>
            <a:br>
              <a:rPr lang="en-US" dirty="0" smtClean="0"/>
            </a:br>
            <a:r>
              <a:rPr lang="en-US" dirty="0" smtClean="0"/>
              <a:t>Abduction and Adduction</a:t>
            </a:r>
            <a:endParaRPr lang="en-US" dirty="0"/>
          </a:p>
        </p:txBody>
      </p:sp>
      <p:pic>
        <p:nvPicPr>
          <p:cNvPr id="16386" name="Picture 2" descr="http://lionheartstl.com/wp-content/uploads/2013/04/Abduction.Adduc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495800" cy="3371851"/>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133726"/>
            <a:ext cx="4264926"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00600" y="5943600"/>
            <a:ext cx="990600" cy="369332"/>
          </a:xfrm>
          <a:prstGeom prst="rect">
            <a:avLst/>
          </a:prstGeom>
          <a:noFill/>
        </p:spPr>
        <p:txBody>
          <a:bodyPr wrap="square" rtlCol="0">
            <a:spAutoFit/>
          </a:bodyPr>
          <a:lstStyle/>
          <a:p>
            <a:r>
              <a:rPr lang="en-US" dirty="0" smtClean="0">
                <a:solidFill>
                  <a:schemeClr val="bg1"/>
                </a:solidFill>
              </a:rPr>
              <a:t>Abduct</a:t>
            </a:r>
            <a:endParaRPr lang="en-US" dirty="0">
              <a:solidFill>
                <a:schemeClr val="bg1"/>
              </a:solidFill>
            </a:endParaRPr>
          </a:p>
        </p:txBody>
      </p:sp>
      <p:sp>
        <p:nvSpPr>
          <p:cNvPr id="7" name="TextBox 6"/>
          <p:cNvSpPr txBox="1"/>
          <p:nvPr/>
        </p:nvSpPr>
        <p:spPr>
          <a:xfrm>
            <a:off x="7772400" y="3581400"/>
            <a:ext cx="990600" cy="369332"/>
          </a:xfrm>
          <a:prstGeom prst="rect">
            <a:avLst/>
          </a:prstGeom>
          <a:noFill/>
        </p:spPr>
        <p:txBody>
          <a:bodyPr wrap="square" rtlCol="0">
            <a:spAutoFit/>
          </a:bodyPr>
          <a:lstStyle/>
          <a:p>
            <a:r>
              <a:rPr lang="en-US" dirty="0" smtClean="0">
                <a:solidFill>
                  <a:schemeClr val="bg1"/>
                </a:solidFill>
              </a:rPr>
              <a:t>Adduct</a:t>
            </a:r>
            <a:endParaRPr lang="en-US" dirty="0">
              <a:solidFill>
                <a:schemeClr val="bg1"/>
              </a:solidFill>
            </a:endParaRPr>
          </a:p>
        </p:txBody>
      </p:sp>
    </p:spTree>
    <p:extLst>
      <p:ext uri="{BB962C8B-B14F-4D97-AF65-F5344CB8AC3E}">
        <p14:creationId xmlns:p14="http://schemas.microsoft.com/office/powerpoint/2010/main" val="3621905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915400" cy="4525963"/>
          </a:xfrm>
        </p:spPr>
        <p:txBody>
          <a:bodyPr>
            <a:normAutofit/>
          </a:bodyPr>
          <a:lstStyle/>
          <a:p>
            <a:pPr lvl="0"/>
            <a:r>
              <a:rPr kumimoji="0" lang="en-US" sz="4000" u="sng" kern="1200" dirty="0" smtClean="0">
                <a:solidFill>
                  <a:srgbClr val="00B0F0"/>
                </a:solidFill>
                <a:effectLst/>
                <a:latin typeface="+mj-lt"/>
                <a:ea typeface="+mj-ea"/>
                <a:cs typeface="+mj-cs"/>
              </a:rPr>
              <a:t>Supination</a:t>
            </a:r>
            <a:r>
              <a:rPr kumimoji="0" lang="en-US" sz="4000" kern="1200" dirty="0" smtClean="0">
                <a:solidFill>
                  <a:schemeClr val="tx2"/>
                </a:solidFill>
                <a:effectLst/>
                <a:latin typeface="+mj-lt"/>
                <a:ea typeface="+mj-ea"/>
                <a:cs typeface="+mj-cs"/>
              </a:rPr>
              <a:t> -- rotate the limb </a:t>
            </a:r>
            <a:r>
              <a:rPr kumimoji="0" lang="en-US" sz="4000" b="1" kern="1200" dirty="0" smtClean="0">
                <a:solidFill>
                  <a:schemeClr val="tx2"/>
                </a:solidFill>
                <a:effectLst/>
                <a:latin typeface="+mj-lt"/>
                <a:ea typeface="+mj-ea"/>
                <a:cs typeface="+mj-cs"/>
              </a:rPr>
              <a:t>outward</a:t>
            </a:r>
            <a:r>
              <a:rPr kumimoji="0" lang="en-US" sz="4000" kern="1200" dirty="0" smtClean="0">
                <a:solidFill>
                  <a:schemeClr val="tx2"/>
                </a:solidFill>
                <a:effectLst/>
                <a:latin typeface="+mj-lt"/>
                <a:ea typeface="+mj-ea"/>
                <a:cs typeface="+mj-cs"/>
              </a:rPr>
              <a:t>, laterally.</a:t>
            </a:r>
          </a:p>
          <a:p>
            <a:pPr lvl="0"/>
            <a:r>
              <a:rPr kumimoji="0" lang="en-US" sz="4000" u="sng" kern="1200" dirty="0" smtClean="0">
                <a:solidFill>
                  <a:srgbClr val="00B0F0"/>
                </a:solidFill>
                <a:effectLst/>
                <a:latin typeface="+mj-lt"/>
                <a:ea typeface="+mj-ea"/>
                <a:cs typeface="+mj-cs"/>
              </a:rPr>
              <a:t>Pronation</a:t>
            </a:r>
            <a:r>
              <a:rPr kumimoji="0" lang="en-US" sz="4000" kern="1200" dirty="0" smtClean="0">
                <a:solidFill>
                  <a:schemeClr val="tx2"/>
                </a:solidFill>
                <a:effectLst/>
                <a:latin typeface="+mj-lt"/>
                <a:ea typeface="+mj-ea"/>
                <a:cs typeface="+mj-cs"/>
              </a:rPr>
              <a:t> -- rotate the limb </a:t>
            </a:r>
            <a:r>
              <a:rPr kumimoji="0" lang="en-US" sz="4000" b="1" kern="1200" dirty="0" smtClean="0">
                <a:solidFill>
                  <a:schemeClr val="tx2"/>
                </a:solidFill>
                <a:effectLst/>
                <a:latin typeface="+mj-lt"/>
                <a:ea typeface="+mj-ea"/>
                <a:cs typeface="+mj-cs"/>
              </a:rPr>
              <a:t>inward</a:t>
            </a:r>
            <a:r>
              <a:rPr kumimoji="0" lang="en-US" sz="4000" kern="1200" dirty="0" smtClean="0">
                <a:solidFill>
                  <a:schemeClr val="tx2"/>
                </a:solidFill>
                <a:effectLst/>
                <a:latin typeface="+mj-lt"/>
                <a:ea typeface="+mj-ea"/>
                <a:cs typeface="+mj-cs"/>
              </a:rPr>
              <a:t>, medially.</a:t>
            </a:r>
            <a:endParaRPr lang="en-US" sz="2400" dirty="0"/>
          </a:p>
        </p:txBody>
      </p:sp>
      <p:sp>
        <p:nvSpPr>
          <p:cNvPr id="3" name="Title 2"/>
          <p:cNvSpPr>
            <a:spLocks noGrp="1"/>
          </p:cNvSpPr>
          <p:nvPr>
            <p:ph type="title"/>
          </p:nvPr>
        </p:nvSpPr>
        <p:spPr/>
        <p:txBody>
          <a:bodyPr>
            <a:normAutofit/>
          </a:bodyPr>
          <a:lstStyle/>
          <a:p>
            <a:pPr lvl="0"/>
            <a:r>
              <a:rPr kumimoji="0" lang="en-US" sz="4100" b="1" kern="1200" dirty="0" smtClean="0">
                <a:solidFill>
                  <a:schemeClr val="tx2"/>
                </a:solidFill>
                <a:effectLst/>
                <a:latin typeface="+mj-lt"/>
                <a:ea typeface="+mj-ea"/>
                <a:cs typeface="+mj-cs"/>
              </a:rPr>
              <a:t>Supination/Pronation:</a:t>
            </a:r>
            <a:endParaRPr lang="en-US" dirty="0"/>
          </a:p>
        </p:txBody>
      </p:sp>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5324337" y="3451870"/>
            <a:ext cx="2438400" cy="316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descr="https://encrypted-tbn1.gstatic.com/images?q=tbn:ANd9GcQhN5LldLEZQVYfa1X-W0O-CRsQcjLNsG-P6eF6HHPly9DeyAP2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922599"/>
            <a:ext cx="3838575" cy="25543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176369" y="6410980"/>
            <a:ext cx="1856598" cy="523220"/>
          </a:xfrm>
          <a:prstGeom prst="rect">
            <a:avLst/>
          </a:prstGeom>
          <a:noFill/>
        </p:spPr>
        <p:txBody>
          <a:bodyPr wrap="none" lIns="91440" tIns="45720" rIns="91440" bIns="45720">
            <a:spAutoFit/>
          </a:bodyPr>
          <a:lstStyle/>
          <a:p>
            <a:pPr algn="ctr"/>
            <a:r>
              <a:rPr lang="en-US" sz="2800" b="1" cap="none" spc="0" dirty="0" smtClean="0">
                <a:ln w="10541" cmpd="sng">
                  <a:solidFill>
                    <a:srgbClr val="FF0000"/>
                  </a:solidFill>
                  <a:prstDash val="solid"/>
                </a:ln>
                <a:solidFill>
                  <a:srgbClr val="FF0000"/>
                </a:solidFill>
                <a:effectLst/>
              </a:rPr>
              <a:t>Pronation</a:t>
            </a:r>
            <a:endParaRPr lang="en-US" sz="2800" b="1" cap="none" spc="0" dirty="0">
              <a:ln w="10541" cmpd="sng">
                <a:solidFill>
                  <a:srgbClr val="FF0000"/>
                </a:solidFill>
                <a:prstDash val="solid"/>
              </a:ln>
              <a:solidFill>
                <a:srgbClr val="FF0000"/>
              </a:solidFill>
              <a:effectLst/>
            </a:endParaRPr>
          </a:p>
        </p:txBody>
      </p:sp>
      <p:sp>
        <p:nvSpPr>
          <p:cNvPr id="9" name="Rectangle 8"/>
          <p:cNvSpPr/>
          <p:nvPr/>
        </p:nvSpPr>
        <p:spPr>
          <a:xfrm>
            <a:off x="152400" y="6334780"/>
            <a:ext cx="2036135" cy="523220"/>
          </a:xfrm>
          <a:prstGeom prst="rect">
            <a:avLst/>
          </a:prstGeom>
          <a:noFill/>
        </p:spPr>
        <p:txBody>
          <a:bodyPr wrap="none" lIns="91440" tIns="45720" rIns="91440" bIns="45720">
            <a:spAutoFit/>
          </a:bodyPr>
          <a:lstStyle/>
          <a:p>
            <a:r>
              <a:rPr lang="en-US" sz="2800" b="1" cap="none" spc="0" dirty="0" smtClean="0">
                <a:ln w="10541" cmpd="sng">
                  <a:solidFill>
                    <a:srgbClr val="FFFF00"/>
                  </a:solidFill>
                  <a:prstDash val="solid"/>
                </a:ln>
                <a:solidFill>
                  <a:srgbClr val="FFFF00"/>
                </a:solidFill>
                <a:effectLst/>
              </a:rPr>
              <a:t>Supination</a:t>
            </a:r>
            <a:endParaRPr lang="en-US" sz="2800" b="1" cap="none" spc="0" dirty="0">
              <a:ln w="10541" cmpd="sng">
                <a:solidFill>
                  <a:srgbClr val="FFFF00"/>
                </a:solidFill>
                <a:prstDash val="solid"/>
              </a:ln>
              <a:solidFill>
                <a:srgbClr val="FFFF00"/>
              </a:solidFill>
              <a:effectLst/>
            </a:endParaRPr>
          </a:p>
        </p:txBody>
      </p:sp>
      <p:sp>
        <p:nvSpPr>
          <p:cNvPr id="10" name="Curved Left Arrow 9"/>
          <p:cNvSpPr/>
          <p:nvPr/>
        </p:nvSpPr>
        <p:spPr>
          <a:xfrm rot="3672146" flipV="1">
            <a:off x="4241306" y="5559903"/>
            <a:ext cx="475902" cy="956422"/>
          </a:xfrm>
          <a:prstGeom prst="curvedLeftArrow">
            <a:avLst>
              <a:gd name="adj1" fmla="val 0"/>
              <a:gd name="adj2" fmla="val 66753"/>
              <a:gd name="adj3" fmla="val 25000"/>
            </a:avLst>
          </a:prstGeom>
          <a:solidFill>
            <a:srgbClr val="FFFF0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rot="6496877">
            <a:off x="6376318" y="6047103"/>
            <a:ext cx="475902" cy="890559"/>
          </a:xfrm>
          <a:prstGeom prst="curvedLeftArrow">
            <a:avLst>
              <a:gd name="adj1" fmla="val 0"/>
              <a:gd name="adj2" fmla="val 66753"/>
              <a:gd name="adj3" fmla="val 25000"/>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56307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81400"/>
            <a:ext cx="283781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fontScale="90000"/>
          </a:bodyPr>
          <a:lstStyle/>
          <a:p>
            <a:r>
              <a:rPr lang="en-US" dirty="0" smtClean="0"/>
              <a:t>Relate </a:t>
            </a:r>
            <a:r>
              <a:rPr lang="en-US" dirty="0"/>
              <a:t>to </a:t>
            </a:r>
            <a:r>
              <a:rPr lang="en-US" dirty="0" smtClean="0"/>
              <a:t>Humans:</a:t>
            </a:r>
            <a:br>
              <a:rPr lang="en-US" dirty="0" smtClean="0"/>
            </a:br>
            <a:r>
              <a:rPr lang="en-US" dirty="0" smtClean="0"/>
              <a:t>Supination and Pronation</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09700"/>
            <a:ext cx="626980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905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4648200"/>
            <a:ext cx="7772400" cy="1829761"/>
          </a:xfrm>
        </p:spPr>
        <p:txBody>
          <a:bodyPr/>
          <a:lstStyle/>
          <a:p>
            <a:pPr algn="ctr"/>
            <a:r>
              <a:rPr lang="en-US" dirty="0" smtClean="0"/>
              <a:t>LET’S REVIEW</a:t>
            </a:r>
            <a:endParaRPr lang="en-US" dirty="0"/>
          </a:p>
        </p:txBody>
      </p:sp>
      <p:sp>
        <p:nvSpPr>
          <p:cNvPr id="6" name="Subtitle 5"/>
          <p:cNvSpPr>
            <a:spLocks noGrp="1"/>
          </p:cNvSpPr>
          <p:nvPr>
            <p:ph type="subTitle" idx="1"/>
          </p:nvPr>
        </p:nvSpPr>
        <p:spPr>
          <a:xfrm>
            <a:off x="609600" y="1981200"/>
            <a:ext cx="7772400" cy="1828800"/>
          </a:xfrm>
        </p:spPr>
        <p:txBody>
          <a:bodyPr>
            <a:noAutofit/>
          </a:bodyPr>
          <a:lstStyle/>
          <a:p>
            <a:pPr algn="ctr"/>
            <a:r>
              <a:rPr lang="en-US" sz="5400" dirty="0" smtClean="0"/>
              <a:t>Anatomical Terminology</a:t>
            </a:r>
            <a:endParaRPr lang="en-US" sz="5400" dirty="0"/>
          </a:p>
        </p:txBody>
      </p:sp>
    </p:spTree>
    <p:extLst>
      <p:ext uri="{BB962C8B-B14F-4D97-AF65-F5344CB8AC3E}">
        <p14:creationId xmlns:p14="http://schemas.microsoft.com/office/powerpoint/2010/main" val="1295405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951207" cy="536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027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 r="47631"/>
          <a:stretch/>
        </p:blipFill>
        <p:spPr bwMode="auto">
          <a:xfrm>
            <a:off x="685800" y="190500"/>
            <a:ext cx="3931920" cy="563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a:stretch/>
        </p:blipFill>
        <p:spPr bwMode="auto">
          <a:xfrm>
            <a:off x="5105400" y="990600"/>
            <a:ext cx="3474720" cy="5669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98027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2100"/>
            <a:ext cx="7670800" cy="5704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027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467600" cy="3970318"/>
          </a:xfrm>
          <a:prstGeom prst="rect">
            <a:avLst/>
          </a:prstGeom>
          <a:noFill/>
        </p:spPr>
        <p:txBody>
          <a:bodyPr wrap="square" rtlCol="0">
            <a:spAutoFit/>
          </a:bodyPr>
          <a:lstStyle/>
          <a:p>
            <a:r>
              <a:rPr lang="en-US" dirty="0" smtClean="0"/>
              <a:t>TASK 1:</a:t>
            </a:r>
          </a:p>
          <a:p>
            <a:endParaRPr lang="en-US" dirty="0"/>
          </a:p>
          <a:p>
            <a:r>
              <a:rPr lang="en-US" dirty="0" smtClean="0"/>
              <a:t>Gummy Bear Dissection Lab Activity</a:t>
            </a:r>
          </a:p>
          <a:p>
            <a:endParaRPr lang="en-US" dirty="0"/>
          </a:p>
          <a:p>
            <a:pPr marL="342900" indent="-342900">
              <a:buAutoNum type="arabicPeriod"/>
            </a:pPr>
            <a:r>
              <a:rPr lang="en-US" dirty="0" smtClean="0"/>
              <a:t>Using the norms for groups work you and your partner will dissect gummy bears in the order presented on the lab sheet.</a:t>
            </a:r>
          </a:p>
          <a:p>
            <a:pPr marL="342900" indent="-342900">
              <a:buAutoNum type="arabicPeriod"/>
            </a:pPr>
            <a:endParaRPr lang="en-US" dirty="0"/>
          </a:p>
          <a:p>
            <a:pPr marL="342900" indent="-342900">
              <a:buAutoNum type="arabicPeriod"/>
            </a:pPr>
            <a:endParaRPr lang="en-US" dirty="0" smtClean="0"/>
          </a:p>
          <a:p>
            <a:pPr marL="342900" indent="-342900">
              <a:buAutoNum type="arabicPeriod"/>
            </a:pPr>
            <a:r>
              <a:rPr lang="en-US" dirty="0" smtClean="0"/>
              <a:t>Mrs. Weimer MUST see your work before you can eat any of your bears.</a:t>
            </a:r>
          </a:p>
          <a:p>
            <a:pPr marL="342900" indent="-342900">
              <a:buAutoNum type="arabicPeriod"/>
            </a:pPr>
            <a:endParaRPr lang="en-US" dirty="0"/>
          </a:p>
          <a:p>
            <a:pPr marL="342900" indent="-342900">
              <a:buAutoNum type="arabicPeriod"/>
            </a:pPr>
            <a:endParaRPr lang="en-US" dirty="0" smtClean="0"/>
          </a:p>
          <a:p>
            <a:pPr marL="342900" indent="-342900">
              <a:buAutoNum type="arabicPeriod"/>
            </a:pPr>
            <a:r>
              <a:rPr lang="en-US" dirty="0" smtClean="0"/>
              <a:t>Try to remember the names and vocabulary associated with these, as they are on the quiz at the end of this unit.</a:t>
            </a:r>
            <a:endParaRPr lang="en-US" dirty="0"/>
          </a:p>
        </p:txBody>
      </p:sp>
    </p:spTree>
    <p:extLst>
      <p:ext uri="{BB962C8B-B14F-4D97-AF65-F5344CB8AC3E}">
        <p14:creationId xmlns:p14="http://schemas.microsoft.com/office/powerpoint/2010/main" val="3441610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467600" cy="5078313"/>
          </a:xfrm>
          <a:prstGeom prst="rect">
            <a:avLst/>
          </a:prstGeom>
          <a:noFill/>
        </p:spPr>
        <p:txBody>
          <a:bodyPr wrap="square" rtlCol="0">
            <a:spAutoFit/>
          </a:bodyPr>
          <a:lstStyle/>
          <a:p>
            <a:r>
              <a:rPr lang="en-US" dirty="0" smtClean="0"/>
              <a:t>TASK 2:</a:t>
            </a:r>
          </a:p>
          <a:p>
            <a:endParaRPr lang="en-US" dirty="0"/>
          </a:p>
          <a:p>
            <a:r>
              <a:rPr lang="en-US" dirty="0" smtClean="0"/>
              <a:t>Anatomical Direction Application Activity</a:t>
            </a:r>
          </a:p>
          <a:p>
            <a:endParaRPr lang="en-US" dirty="0"/>
          </a:p>
          <a:p>
            <a:pPr marL="342900" indent="-342900">
              <a:buAutoNum type="arabicPeriod"/>
            </a:pPr>
            <a:r>
              <a:rPr lang="en-US" dirty="0" smtClean="0"/>
              <a:t>Using the norms for groups work you and your lab group (up to 4) will CREATE a paper </a:t>
            </a:r>
            <a:r>
              <a:rPr lang="en-US" dirty="0" err="1" smtClean="0"/>
              <a:t>mache</a:t>
            </a:r>
            <a:r>
              <a:rPr lang="en-US" dirty="0" smtClean="0"/>
              <a:t> model of an animal and then LABEL all the parts on the directional terminology page.  </a:t>
            </a:r>
          </a:p>
          <a:p>
            <a:pPr marL="342900" indent="-342900">
              <a:buAutoNum type="arabicPeriod"/>
            </a:pPr>
            <a:endParaRPr lang="en-US" dirty="0"/>
          </a:p>
          <a:p>
            <a:pPr marL="342900" indent="-342900">
              <a:buAutoNum type="arabicPeriod"/>
            </a:pPr>
            <a:r>
              <a:rPr lang="en-US" dirty="0" smtClean="0"/>
              <a:t>These will be displayed, so you will need to do your BEST work.  </a:t>
            </a:r>
          </a:p>
          <a:p>
            <a:pPr marL="342900" indent="-342900">
              <a:buAutoNum type="arabicPeriod"/>
            </a:pPr>
            <a:endParaRPr lang="en-US" dirty="0"/>
          </a:p>
          <a:p>
            <a:pPr marL="342900" indent="-342900">
              <a:buAutoNum type="arabicPeriod"/>
            </a:pPr>
            <a:r>
              <a:rPr lang="en-US" dirty="0" smtClean="0"/>
              <a:t>They are also graded on how well you PRESENT</a:t>
            </a:r>
          </a:p>
          <a:p>
            <a:r>
              <a:rPr lang="en-US" dirty="0" smtClean="0"/>
              <a:t>     your model to the group and then RELATE</a:t>
            </a:r>
          </a:p>
          <a:p>
            <a:r>
              <a:rPr lang="en-US" dirty="0"/>
              <a:t> </a:t>
            </a:r>
            <a:r>
              <a:rPr lang="en-US" dirty="0" smtClean="0"/>
              <a:t>    the functions and terms to humans, so this is</a:t>
            </a:r>
          </a:p>
          <a:p>
            <a:r>
              <a:rPr lang="en-US"/>
              <a:t> </a:t>
            </a:r>
            <a:r>
              <a:rPr lang="en-US" smtClean="0"/>
              <a:t>    both a CREATE and EVALUATE grade.</a:t>
            </a: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3810000"/>
            <a:ext cx="18573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33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752601"/>
            <a:ext cx="8458200" cy="1829761"/>
          </a:xfrm>
        </p:spPr>
        <p:txBody>
          <a:bodyPr>
            <a:noAutofit/>
          </a:bodyPr>
          <a:lstStyle/>
          <a:p>
            <a:r>
              <a:rPr lang="en-US" sz="5400" b="0" dirty="0" smtClean="0"/>
              <a:t>Identifying Directional Anatomical Terminology</a:t>
            </a:r>
            <a:endParaRPr lang="en-US" sz="5400" b="0" dirty="0"/>
          </a:p>
        </p:txBody>
      </p:sp>
      <p:sp>
        <p:nvSpPr>
          <p:cNvPr id="3" name="Subtitle 2"/>
          <p:cNvSpPr>
            <a:spLocks noGrp="1"/>
          </p:cNvSpPr>
          <p:nvPr>
            <p:ph type="subTitle" idx="1"/>
          </p:nvPr>
        </p:nvSpPr>
        <p:spPr>
          <a:xfrm>
            <a:off x="2895600" y="3992607"/>
            <a:ext cx="5638800" cy="1417593"/>
          </a:xfrm>
        </p:spPr>
        <p:txBody>
          <a:bodyPr>
            <a:normAutofit/>
          </a:bodyPr>
          <a:lstStyle/>
          <a:p>
            <a:r>
              <a:rPr lang="en-US" dirty="0" smtClean="0"/>
              <a:t>Veterinary Medical Applications</a:t>
            </a:r>
          </a:p>
          <a:p>
            <a:r>
              <a:rPr lang="en-US" sz="1800" i="1" dirty="0" smtClean="0"/>
              <a:t>TEKS 4B </a:t>
            </a:r>
            <a:r>
              <a:rPr lang="en-US" sz="1800" i="1" dirty="0"/>
              <a:t>The student is expected </a:t>
            </a:r>
            <a:r>
              <a:rPr lang="en-US" sz="1800" i="1" dirty="0" smtClean="0"/>
              <a:t>to develop </a:t>
            </a:r>
            <a:r>
              <a:rPr lang="en-US" sz="1800" i="1" dirty="0"/>
              <a:t>appropriate use of directional anatomical terms</a:t>
            </a:r>
          </a:p>
          <a:p>
            <a:endParaRPr lang="en-US" dirty="0"/>
          </a:p>
        </p:txBody>
      </p:sp>
    </p:spTree>
    <p:extLst>
      <p:ext uri="{BB962C8B-B14F-4D97-AF65-F5344CB8AC3E}">
        <p14:creationId xmlns:p14="http://schemas.microsoft.com/office/powerpoint/2010/main" val="4038290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will no longer use the following terms: </a:t>
            </a:r>
          </a:p>
          <a:p>
            <a:pPr lvl="1"/>
            <a:r>
              <a:rPr lang="en-US" dirty="0" smtClean="0"/>
              <a:t>Back</a:t>
            </a:r>
          </a:p>
          <a:p>
            <a:pPr lvl="1"/>
            <a:r>
              <a:rPr lang="en-US" dirty="0" smtClean="0"/>
              <a:t>Front</a:t>
            </a:r>
          </a:p>
          <a:p>
            <a:pPr lvl="1"/>
            <a:r>
              <a:rPr lang="en-US" dirty="0" smtClean="0"/>
              <a:t>Below</a:t>
            </a:r>
          </a:p>
          <a:p>
            <a:pPr lvl="1"/>
            <a:r>
              <a:rPr lang="en-US" dirty="0" smtClean="0"/>
              <a:t>Tail</a:t>
            </a:r>
          </a:p>
          <a:p>
            <a:pPr lvl="1"/>
            <a:r>
              <a:rPr lang="en-US" dirty="0" smtClean="0"/>
              <a:t>Head</a:t>
            </a:r>
          </a:p>
          <a:p>
            <a:pPr lvl="1"/>
            <a:r>
              <a:rPr lang="en-US" dirty="0" smtClean="0"/>
              <a:t>The middle</a:t>
            </a:r>
          </a:p>
          <a:p>
            <a:pPr lvl="1"/>
            <a:r>
              <a:rPr lang="en-US" dirty="0" smtClean="0"/>
              <a:t>The end</a:t>
            </a:r>
          </a:p>
          <a:p>
            <a:pPr lvl="1"/>
            <a:r>
              <a:rPr lang="en-US" dirty="0" smtClean="0"/>
              <a:t>The bottom of</a:t>
            </a:r>
          </a:p>
          <a:p>
            <a:pPr lvl="1"/>
            <a:r>
              <a:rPr lang="en-US" dirty="0" smtClean="0"/>
              <a:t>…</a:t>
            </a:r>
            <a:endParaRPr lang="en-US" dirty="0"/>
          </a:p>
        </p:txBody>
      </p:sp>
      <p:sp>
        <p:nvSpPr>
          <p:cNvPr id="3" name="Title 2"/>
          <p:cNvSpPr>
            <a:spLocks noGrp="1"/>
          </p:cNvSpPr>
          <p:nvPr>
            <p:ph type="title"/>
          </p:nvPr>
        </p:nvSpPr>
        <p:spPr/>
        <p:txBody>
          <a:bodyPr>
            <a:normAutofit fontScale="90000"/>
          </a:bodyPr>
          <a:lstStyle/>
          <a:p>
            <a:pPr lvl="0"/>
            <a:r>
              <a:rPr lang="en-US" dirty="0" smtClean="0"/>
              <a:t>Correct terminology must be used to describe “where” on an animal.</a:t>
            </a:r>
            <a:endParaRPr lang="en-US" dirty="0"/>
          </a:p>
        </p:txBody>
      </p:sp>
    </p:spTree>
    <p:extLst>
      <p:ext uri="{BB962C8B-B14F-4D97-AF65-F5344CB8AC3E}">
        <p14:creationId xmlns:p14="http://schemas.microsoft.com/office/powerpoint/2010/main" val="2389794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5943600"/>
            <a:ext cx="7772400" cy="914400"/>
          </a:xfrm>
        </p:spPr>
        <p:txBody>
          <a:bodyPr>
            <a:normAutofit/>
          </a:bodyPr>
          <a:lstStyle/>
          <a:p>
            <a:pPr algn="l"/>
            <a:r>
              <a:rPr lang="en-US" dirty="0" smtClean="0">
                <a:solidFill>
                  <a:schemeClr val="bg1"/>
                </a:solidFill>
              </a:rPr>
              <a:t>The 3 Anatomical Planes</a:t>
            </a:r>
            <a:endParaRPr lang="en-US" dirty="0">
              <a:solidFill>
                <a:schemeClr val="bg1"/>
              </a:solidFill>
            </a:endParaRPr>
          </a:p>
        </p:txBody>
      </p:sp>
      <p:sp>
        <p:nvSpPr>
          <p:cNvPr id="4" name="Content Placeholder 3"/>
          <p:cNvSpPr>
            <a:spLocks noGrp="1"/>
          </p:cNvSpPr>
          <p:nvPr>
            <p:ph type="subTitle" idx="1"/>
          </p:nvPr>
        </p:nvSpPr>
        <p:spPr>
          <a:xfrm>
            <a:off x="76200" y="152400"/>
            <a:ext cx="8382000" cy="5029200"/>
          </a:xfrm>
        </p:spPr>
        <p:txBody>
          <a:bodyPr>
            <a:normAutofit/>
          </a:bodyPr>
          <a:lstStyle/>
          <a:p>
            <a:pPr marL="457200" indent="-457200" algn="l">
              <a:buFont typeface="Wingdings" panose="05000000000000000000" pitchFamily="2" charset="2"/>
              <a:buChar char="q"/>
            </a:pPr>
            <a:r>
              <a:rPr lang="en-US" sz="3200" dirty="0" smtClean="0"/>
              <a:t>Cuts are made </a:t>
            </a:r>
            <a:r>
              <a:rPr lang="en-US" sz="3200" dirty="0"/>
              <a:t>through </a:t>
            </a:r>
            <a:r>
              <a:rPr lang="en-US" sz="3200" dirty="0" smtClean="0"/>
              <a:t>an animal’s body to </a:t>
            </a:r>
            <a:r>
              <a:rPr lang="en-US" sz="3200" dirty="0"/>
              <a:t>view structures exposed by the cut. </a:t>
            </a:r>
            <a:endParaRPr lang="en-US" sz="3200" dirty="0" smtClean="0"/>
          </a:p>
          <a:p>
            <a:pPr marL="457200" indent="-457200" algn="l">
              <a:buFont typeface="Wingdings" panose="05000000000000000000" pitchFamily="2" charset="2"/>
              <a:buChar char="q"/>
            </a:pPr>
            <a:endParaRPr lang="en-US" dirty="0" smtClean="0"/>
          </a:p>
          <a:p>
            <a:pPr marL="457200" indent="-457200" algn="l">
              <a:buFont typeface="Wingdings" panose="05000000000000000000" pitchFamily="2" charset="2"/>
              <a:buChar char="q"/>
            </a:pPr>
            <a:r>
              <a:rPr lang="en-US" dirty="0" smtClean="0"/>
              <a:t>While </a:t>
            </a:r>
            <a:r>
              <a:rPr lang="en-US" dirty="0"/>
              <a:t>a very </a:t>
            </a:r>
            <a:r>
              <a:rPr lang="en-US" dirty="0" smtClean="0"/>
              <a:t/>
            </a:r>
            <a:br>
              <a:rPr lang="en-US" dirty="0" smtClean="0"/>
            </a:br>
            <a:r>
              <a:rPr lang="en-US" dirty="0" smtClean="0"/>
              <a:t>large </a:t>
            </a:r>
            <a:r>
              <a:rPr lang="en-US" dirty="0"/>
              <a:t>number </a:t>
            </a:r>
            <a:r>
              <a:rPr lang="en-US" dirty="0" smtClean="0"/>
              <a:t/>
            </a:r>
            <a:br>
              <a:rPr lang="en-US" dirty="0" smtClean="0"/>
            </a:br>
            <a:r>
              <a:rPr lang="en-US" dirty="0" smtClean="0"/>
              <a:t>of </a:t>
            </a:r>
            <a:r>
              <a:rPr lang="en-US" dirty="0"/>
              <a:t>possible cuts </a:t>
            </a:r>
            <a:r>
              <a:rPr lang="en-US" dirty="0" smtClean="0"/>
              <a:t/>
            </a:r>
            <a:br>
              <a:rPr lang="en-US" dirty="0" smtClean="0"/>
            </a:br>
            <a:r>
              <a:rPr lang="en-US" dirty="0" smtClean="0"/>
              <a:t>could </a:t>
            </a:r>
            <a:r>
              <a:rPr lang="en-US" dirty="0"/>
              <a:t>be </a:t>
            </a:r>
            <a:r>
              <a:rPr lang="en-US" dirty="0" smtClean="0"/>
              <a:t>made, </a:t>
            </a:r>
            <a:br>
              <a:rPr lang="en-US" dirty="0" smtClean="0"/>
            </a:br>
            <a:r>
              <a:rPr lang="en-US" dirty="0" smtClean="0"/>
              <a:t>three right angle</a:t>
            </a:r>
            <a:br>
              <a:rPr lang="en-US" dirty="0" smtClean="0"/>
            </a:br>
            <a:r>
              <a:rPr lang="en-US" dirty="0" smtClean="0"/>
              <a:t>planes are the  </a:t>
            </a:r>
          </a:p>
          <a:p>
            <a:pPr marL="457200" indent="-457200" algn="l">
              <a:buFont typeface="Wingdings" panose="05000000000000000000" pitchFamily="2" charset="2"/>
              <a:buChar char="q"/>
            </a:pPr>
            <a:r>
              <a:rPr lang="en-US" dirty="0" smtClean="0"/>
              <a:t>most important =</a:t>
            </a:r>
          </a:p>
          <a:p>
            <a:pPr marL="109728" indent="0">
              <a:buNone/>
            </a:pPr>
            <a:endParaRPr lang="en-US" dirty="0"/>
          </a:p>
          <a:p>
            <a:endParaRPr lang="en-US" dirty="0"/>
          </a:p>
        </p:txBody>
      </p:sp>
      <p:grpSp>
        <p:nvGrpSpPr>
          <p:cNvPr id="5" name="Group 4"/>
          <p:cNvGrpSpPr/>
          <p:nvPr/>
        </p:nvGrpSpPr>
        <p:grpSpPr>
          <a:xfrm>
            <a:off x="3505200" y="1295400"/>
            <a:ext cx="5562600" cy="3526155"/>
            <a:chOff x="76200" y="1280160"/>
            <a:chExt cx="9067800" cy="5674995"/>
          </a:xfrm>
        </p:grpSpPr>
        <p:pic>
          <p:nvPicPr>
            <p:cNvPr id="6" name="Picture 5" descr="C:\Users\Ljohnson\Pictures\Charleston Militry acd 06\Charleston wayne06 041.jpg"/>
            <p:cNvPicPr>
              <a:picLocks noChangeAspect="1" noChangeArrowheads="1"/>
            </p:cNvPicPr>
            <p:nvPr/>
          </p:nvPicPr>
          <p:blipFill rotWithShape="1">
            <a:blip r:embed="rId3">
              <a:extLst>
                <a:ext uri="{28A0092B-C50C-407E-A947-70E740481C1C}">
                  <a14:useLocalDpi xmlns:a14="http://schemas.microsoft.com/office/drawing/2010/main" val="0"/>
                </a:ext>
              </a:extLst>
            </a:blip>
            <a:srcRect b="17"/>
            <a:stretch/>
          </p:blipFill>
          <p:spPr bwMode="auto">
            <a:xfrm>
              <a:off x="76200" y="1280160"/>
              <a:ext cx="9067800" cy="301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harleston sc 06 005"/>
            <p:cNvPicPr>
              <a:picLocks noChangeAspect="1" noChangeArrowheads="1"/>
            </p:cNvPicPr>
            <p:nvPr/>
          </p:nvPicPr>
          <p:blipFill rotWithShape="1">
            <a:blip r:embed="rId4">
              <a:extLst>
                <a:ext uri="{28A0092B-C50C-407E-A947-70E740481C1C}">
                  <a14:useLocalDpi xmlns:a14="http://schemas.microsoft.com/office/drawing/2010/main" val="0"/>
                </a:ext>
              </a:extLst>
            </a:blip>
            <a:srcRect r="46" b="105"/>
            <a:stretch/>
          </p:blipFill>
          <p:spPr bwMode="auto">
            <a:xfrm>
              <a:off x="76200" y="4297680"/>
              <a:ext cx="896112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98027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5943600"/>
            <a:ext cx="7772400" cy="914400"/>
          </a:xfrm>
        </p:spPr>
        <p:txBody>
          <a:bodyPr/>
          <a:lstStyle/>
          <a:p>
            <a:pPr algn="l"/>
            <a:r>
              <a:rPr lang="en-US" dirty="0" smtClean="0">
                <a:solidFill>
                  <a:schemeClr val="bg1"/>
                </a:solidFill>
              </a:rPr>
              <a:t>The 3 Anatomical Planes</a:t>
            </a:r>
            <a:endParaRPr lang="en-US" dirty="0">
              <a:solidFill>
                <a:schemeClr val="bg1"/>
              </a:solidFill>
            </a:endParaRPr>
          </a:p>
        </p:txBody>
      </p:sp>
      <p:sp>
        <p:nvSpPr>
          <p:cNvPr id="4" name="Content Placeholder 3"/>
          <p:cNvSpPr>
            <a:spLocks noGrp="1"/>
          </p:cNvSpPr>
          <p:nvPr>
            <p:ph type="subTitle" idx="1"/>
          </p:nvPr>
        </p:nvSpPr>
        <p:spPr>
          <a:xfrm>
            <a:off x="76200" y="533400"/>
            <a:ext cx="8839200" cy="1752600"/>
          </a:xfrm>
        </p:spPr>
        <p:txBody>
          <a:bodyPr>
            <a:normAutofit/>
          </a:bodyPr>
          <a:lstStyle/>
          <a:p>
            <a:pPr marL="457200" indent="-457200" algn="l">
              <a:buFont typeface="Wingdings" panose="05000000000000000000" pitchFamily="2" charset="2"/>
              <a:buChar char="q"/>
            </a:pPr>
            <a:r>
              <a:rPr lang="en-US" sz="3200" dirty="0"/>
              <a:t>These planes can be imaginary lines used to describe the symmetry or asymmetry of an animal’s body</a:t>
            </a:r>
            <a:r>
              <a:rPr lang="en-US" sz="3200" dirty="0" smtClean="0"/>
              <a:t>.</a:t>
            </a:r>
            <a:endParaRPr lang="en-US" sz="32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599"/>
            <a:ext cx="6858000"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322232">
            <a:off x="7027620" y="2241016"/>
            <a:ext cx="685800" cy="400110"/>
          </a:xfrm>
          <a:prstGeom prst="rect">
            <a:avLst/>
          </a:prstGeom>
          <a:blipFill>
            <a:blip r:embed="rId4"/>
            <a:stretch>
              <a:fillRect/>
            </a:stretch>
          </a:blipFill>
        </p:spPr>
        <p:txBody>
          <a:bodyPr wrap="square" rtlCol="0">
            <a:spAutoFit/>
          </a:bodyPr>
          <a:lstStyle/>
          <a:p>
            <a:r>
              <a:rPr lang="en-US" sz="1000" dirty="0" smtClean="0"/>
              <a:t>Coronal plane</a:t>
            </a:r>
            <a:endParaRPr lang="en-US" sz="1000" dirty="0"/>
          </a:p>
        </p:txBody>
      </p:sp>
      <p:sp>
        <p:nvSpPr>
          <p:cNvPr id="5" name="Oval 4"/>
          <p:cNvSpPr/>
          <p:nvPr/>
        </p:nvSpPr>
        <p:spPr>
          <a:xfrm>
            <a:off x="4267200" y="4419600"/>
            <a:ext cx="533400" cy="2337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67200" y="4417670"/>
            <a:ext cx="762000" cy="430887"/>
          </a:xfrm>
          <a:prstGeom prst="rect">
            <a:avLst/>
          </a:prstGeom>
          <a:solidFill>
            <a:schemeClr val="bg1"/>
          </a:solidFill>
        </p:spPr>
        <p:txBody>
          <a:bodyPr wrap="square" rtlCol="0">
            <a:spAutoFit/>
          </a:bodyPr>
          <a:lstStyle/>
          <a:p>
            <a:r>
              <a:rPr lang="en-US" sz="1050" dirty="0" smtClean="0"/>
              <a:t>Coronal plane</a:t>
            </a:r>
            <a:endParaRPr lang="en-US" sz="1050" dirty="0"/>
          </a:p>
        </p:txBody>
      </p:sp>
    </p:spTree>
    <p:extLst>
      <p:ext uri="{BB962C8B-B14F-4D97-AF65-F5344CB8AC3E}">
        <p14:creationId xmlns:p14="http://schemas.microsoft.com/office/powerpoint/2010/main" val="4053122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382000" cy="1338072"/>
          </a:xfrm>
        </p:spPr>
        <p:txBody>
          <a:bodyPr>
            <a:noAutofit/>
          </a:bodyPr>
          <a:lstStyle/>
          <a:p>
            <a:r>
              <a:rPr lang="en-US" sz="3200" dirty="0"/>
              <a:t>Plane that </a:t>
            </a:r>
            <a:r>
              <a:rPr lang="en-US" sz="3200" dirty="0" smtClean="0"/>
              <a:t>divides </a:t>
            </a:r>
            <a:r>
              <a:rPr lang="en-US" sz="3200" dirty="0"/>
              <a:t>the body into </a:t>
            </a:r>
            <a:r>
              <a:rPr lang="en-US" sz="3200" u="sng" dirty="0"/>
              <a:t>anterior</a:t>
            </a:r>
            <a:r>
              <a:rPr lang="en-US" sz="3200" dirty="0"/>
              <a:t> and </a:t>
            </a:r>
            <a:r>
              <a:rPr lang="en-US" sz="3200" u="sng" dirty="0"/>
              <a:t>posterior</a:t>
            </a:r>
            <a:r>
              <a:rPr lang="en-US" sz="3200" dirty="0"/>
              <a:t> (</a:t>
            </a:r>
            <a:r>
              <a:rPr lang="en-US" sz="3200" dirty="0" smtClean="0"/>
              <a:t>front and back).</a:t>
            </a:r>
            <a:endParaRPr lang="en-US" sz="3200" dirty="0"/>
          </a:p>
        </p:txBody>
      </p:sp>
      <p:sp>
        <p:nvSpPr>
          <p:cNvPr id="3" name="Title 2"/>
          <p:cNvSpPr>
            <a:spLocks noGrp="1"/>
          </p:cNvSpPr>
          <p:nvPr>
            <p:ph type="title"/>
          </p:nvPr>
        </p:nvSpPr>
        <p:spPr/>
        <p:txBody>
          <a:bodyPr/>
          <a:lstStyle/>
          <a:p>
            <a:r>
              <a:rPr lang="en-US" dirty="0" smtClean="0"/>
              <a:t>1. Coronal or Frontal Plane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429000"/>
            <a:ext cx="541020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048000"/>
            <a:ext cx="4775200" cy="3581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838200" y="4526491"/>
            <a:ext cx="37338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0" y="4145436"/>
            <a:ext cx="838200" cy="369332"/>
          </a:xfrm>
          <a:prstGeom prst="rect">
            <a:avLst/>
          </a:prstGeom>
          <a:noFill/>
        </p:spPr>
        <p:txBody>
          <a:bodyPr wrap="square" rtlCol="0">
            <a:spAutoFit/>
          </a:bodyPr>
          <a:lstStyle/>
          <a:p>
            <a:r>
              <a:rPr lang="en-US" b="1" dirty="0" smtClean="0"/>
              <a:t>Back</a:t>
            </a:r>
            <a:endParaRPr lang="en-US" b="1" dirty="0"/>
          </a:p>
        </p:txBody>
      </p:sp>
      <p:sp>
        <p:nvSpPr>
          <p:cNvPr id="13" name="TextBox 12"/>
          <p:cNvSpPr txBox="1"/>
          <p:nvPr/>
        </p:nvSpPr>
        <p:spPr>
          <a:xfrm>
            <a:off x="2209800" y="4572000"/>
            <a:ext cx="990600" cy="369332"/>
          </a:xfrm>
          <a:prstGeom prst="rect">
            <a:avLst/>
          </a:prstGeom>
          <a:noFill/>
        </p:spPr>
        <p:txBody>
          <a:bodyPr wrap="square" rtlCol="0">
            <a:spAutoFit/>
          </a:bodyPr>
          <a:lstStyle/>
          <a:p>
            <a:r>
              <a:rPr lang="en-US" b="1" dirty="0" smtClean="0"/>
              <a:t>Front</a:t>
            </a:r>
            <a:endParaRPr lang="en-US" b="1" dirty="0"/>
          </a:p>
        </p:txBody>
      </p:sp>
    </p:spTree>
    <p:extLst>
      <p:ext uri="{BB962C8B-B14F-4D97-AF65-F5344CB8AC3E}">
        <p14:creationId xmlns:p14="http://schemas.microsoft.com/office/powerpoint/2010/main" val="3186702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92350"/>
            <a:ext cx="199072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335278"/>
            <a:ext cx="8686800" cy="957072"/>
          </a:xfrm>
        </p:spPr>
        <p:txBody>
          <a:bodyPr>
            <a:noAutofit/>
          </a:bodyPr>
          <a:lstStyle/>
          <a:p>
            <a:r>
              <a:rPr lang="en-US" sz="2800" dirty="0"/>
              <a:t>Plane that runs down through the body, dividing the body into </a:t>
            </a:r>
            <a:r>
              <a:rPr lang="en-US" sz="2800" u="sng" dirty="0"/>
              <a:t>left</a:t>
            </a:r>
            <a:r>
              <a:rPr lang="en-US" sz="2800" dirty="0"/>
              <a:t> and </a:t>
            </a:r>
            <a:r>
              <a:rPr lang="en-US" sz="2800" u="sng" dirty="0" smtClean="0"/>
              <a:t>right</a:t>
            </a:r>
            <a:r>
              <a:rPr lang="en-US" sz="2800" dirty="0" smtClean="0"/>
              <a:t>. </a:t>
            </a:r>
            <a:endParaRPr lang="en-US" sz="2800" dirty="0"/>
          </a:p>
        </p:txBody>
      </p:sp>
      <p:sp>
        <p:nvSpPr>
          <p:cNvPr id="3" name="Title 2"/>
          <p:cNvSpPr>
            <a:spLocks noGrp="1"/>
          </p:cNvSpPr>
          <p:nvPr>
            <p:ph type="title"/>
          </p:nvPr>
        </p:nvSpPr>
        <p:spPr/>
        <p:txBody>
          <a:bodyPr/>
          <a:lstStyle/>
          <a:p>
            <a:r>
              <a:rPr lang="en-US" dirty="0" smtClean="0"/>
              <a:t>2. Sagittal Plane</a:t>
            </a:r>
            <a:endParaRPr lang="en-US" dirty="0"/>
          </a:p>
        </p:txBody>
      </p:sp>
      <p:pic>
        <p:nvPicPr>
          <p:cNvPr id="7170"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9000"/>
                    </a14:imgEffect>
                  </a14:imgLayer>
                </a14:imgProps>
              </a:ext>
              <a:ext uri="{28A0092B-C50C-407E-A947-70E740481C1C}">
                <a14:useLocalDpi xmlns:a14="http://schemas.microsoft.com/office/drawing/2010/main" val="0"/>
              </a:ext>
            </a:extLst>
          </a:blip>
          <a:srcRect/>
          <a:stretch>
            <a:fillRect/>
          </a:stretch>
        </p:blipFill>
        <p:spPr bwMode="auto">
          <a:xfrm>
            <a:off x="76200" y="2667000"/>
            <a:ext cx="3140467"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2209800" y="2895600"/>
            <a:ext cx="304800" cy="320040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429000"/>
            <a:ext cx="541020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543800" y="3763630"/>
            <a:ext cx="1600200" cy="307777"/>
          </a:xfrm>
          <a:prstGeom prst="rect">
            <a:avLst/>
          </a:prstGeom>
          <a:noFill/>
        </p:spPr>
        <p:txBody>
          <a:bodyPr wrap="square" rtlCol="0">
            <a:spAutoFit/>
          </a:bodyPr>
          <a:lstStyle/>
          <a:p>
            <a:pPr algn="r"/>
            <a:r>
              <a:rPr lang="en-US" sz="1400" b="1" dirty="0" smtClean="0"/>
              <a:t>Sagittal Plane</a:t>
            </a:r>
            <a:endParaRPr lang="en-US" sz="1400" b="1" dirty="0"/>
          </a:p>
        </p:txBody>
      </p:sp>
      <p:cxnSp>
        <p:nvCxnSpPr>
          <p:cNvPr id="10" name="Straight Connector 9"/>
          <p:cNvCxnSpPr/>
          <p:nvPr/>
        </p:nvCxnSpPr>
        <p:spPr>
          <a:xfrm flipV="1">
            <a:off x="7315200" y="3962400"/>
            <a:ext cx="381000" cy="169277"/>
          </a:xfrm>
          <a:prstGeom prst="line">
            <a:avLst/>
          </a:prstGeom>
          <a:ln w="38100">
            <a:solidFill>
              <a:srgbClr val="E2FB4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91508" y="4583668"/>
            <a:ext cx="732692" cy="369332"/>
          </a:xfrm>
          <a:prstGeom prst="rect">
            <a:avLst/>
          </a:prstGeom>
          <a:noFill/>
        </p:spPr>
        <p:txBody>
          <a:bodyPr wrap="square" rtlCol="0">
            <a:spAutoFit/>
          </a:bodyPr>
          <a:lstStyle/>
          <a:p>
            <a:r>
              <a:rPr lang="en-US" b="1" dirty="0" smtClean="0"/>
              <a:t>Left</a:t>
            </a:r>
            <a:endParaRPr lang="en-US" b="1" dirty="0"/>
          </a:p>
        </p:txBody>
      </p:sp>
      <p:sp>
        <p:nvSpPr>
          <p:cNvPr id="13" name="TextBox 12"/>
          <p:cNvSpPr txBox="1"/>
          <p:nvPr/>
        </p:nvSpPr>
        <p:spPr>
          <a:xfrm>
            <a:off x="1600200" y="4583668"/>
            <a:ext cx="838199" cy="369332"/>
          </a:xfrm>
          <a:prstGeom prst="rect">
            <a:avLst/>
          </a:prstGeom>
          <a:noFill/>
        </p:spPr>
        <p:txBody>
          <a:bodyPr wrap="square" rtlCol="0">
            <a:spAutoFit/>
          </a:bodyPr>
          <a:lstStyle/>
          <a:p>
            <a:r>
              <a:rPr lang="en-US" b="1" dirty="0" smtClean="0"/>
              <a:t>Right</a:t>
            </a:r>
            <a:endParaRPr lang="en-US" b="1" dirty="0"/>
          </a:p>
        </p:txBody>
      </p:sp>
    </p:spTree>
    <p:extLst>
      <p:ext uri="{BB962C8B-B14F-4D97-AF65-F5344CB8AC3E}">
        <p14:creationId xmlns:p14="http://schemas.microsoft.com/office/powerpoint/2010/main" val="535431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Plane that </a:t>
            </a:r>
            <a:r>
              <a:rPr lang="en-US" dirty="0"/>
              <a:t>divides the body into </a:t>
            </a:r>
            <a:r>
              <a:rPr lang="en-US" u="sng" dirty="0" smtClean="0"/>
              <a:t>cranial</a:t>
            </a:r>
            <a:r>
              <a:rPr lang="en-US" dirty="0" smtClean="0"/>
              <a:t> and </a:t>
            </a:r>
            <a:r>
              <a:rPr lang="en-US" u="sng" dirty="0" smtClean="0"/>
              <a:t>caudal</a:t>
            </a:r>
            <a:r>
              <a:rPr lang="en-US" dirty="0" smtClean="0"/>
              <a:t> (head and tail).</a:t>
            </a:r>
            <a:endParaRPr lang="en-US" dirty="0"/>
          </a:p>
        </p:txBody>
      </p:sp>
      <p:sp>
        <p:nvSpPr>
          <p:cNvPr id="3" name="Title 2"/>
          <p:cNvSpPr>
            <a:spLocks noGrp="1"/>
          </p:cNvSpPr>
          <p:nvPr>
            <p:ph type="title"/>
          </p:nvPr>
        </p:nvSpPr>
        <p:spPr/>
        <p:txBody>
          <a:bodyPr/>
          <a:lstStyle/>
          <a:p>
            <a:r>
              <a:rPr lang="en-US" dirty="0" smtClean="0"/>
              <a:t>3. Transverse Plane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900" y="2567354"/>
            <a:ext cx="541020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304800" y="2514600"/>
            <a:ext cx="4356100" cy="3267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2540000" y="2743200"/>
            <a:ext cx="0" cy="251460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4600" y="3505200"/>
            <a:ext cx="723900" cy="369332"/>
          </a:xfrm>
          <a:prstGeom prst="rect">
            <a:avLst/>
          </a:prstGeom>
          <a:noFill/>
        </p:spPr>
        <p:txBody>
          <a:bodyPr wrap="square" rtlCol="0">
            <a:spAutoFit/>
          </a:bodyPr>
          <a:lstStyle/>
          <a:p>
            <a:r>
              <a:rPr lang="en-US" b="1" dirty="0" smtClean="0"/>
              <a:t>Tail</a:t>
            </a:r>
            <a:endParaRPr lang="en-US" b="1" dirty="0"/>
          </a:p>
        </p:txBody>
      </p:sp>
      <p:sp>
        <p:nvSpPr>
          <p:cNvPr id="8" name="TextBox 7"/>
          <p:cNvSpPr txBox="1"/>
          <p:nvPr/>
        </p:nvSpPr>
        <p:spPr>
          <a:xfrm>
            <a:off x="1790700" y="3505200"/>
            <a:ext cx="800100" cy="369332"/>
          </a:xfrm>
          <a:prstGeom prst="rect">
            <a:avLst/>
          </a:prstGeom>
          <a:noFill/>
        </p:spPr>
        <p:txBody>
          <a:bodyPr wrap="square" rtlCol="0">
            <a:spAutoFit/>
          </a:bodyPr>
          <a:lstStyle/>
          <a:p>
            <a:r>
              <a:rPr lang="en-US" b="1" dirty="0" smtClean="0"/>
              <a:t>Head</a:t>
            </a:r>
            <a:endParaRPr lang="en-US" b="1" dirty="0"/>
          </a:p>
        </p:txBody>
      </p:sp>
      <p:cxnSp>
        <p:nvCxnSpPr>
          <p:cNvPr id="9" name="Straight Arrow Connector 8"/>
          <p:cNvCxnSpPr/>
          <p:nvPr/>
        </p:nvCxnSpPr>
        <p:spPr>
          <a:xfrm flipH="1">
            <a:off x="1790700" y="3874532"/>
            <a:ext cx="69215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77856" y="3874532"/>
            <a:ext cx="56832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73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843</TotalTime>
  <Words>878</Words>
  <Application>Microsoft Office PowerPoint</Application>
  <PresentationFormat>On-screen Show (4:3)</PresentationFormat>
  <Paragraphs>150</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Welcome to Class!</vt:lpstr>
      <vt:lpstr>PowerPoint Presentation</vt:lpstr>
      <vt:lpstr>Identifying Directional Anatomical Terminology</vt:lpstr>
      <vt:lpstr>Correct terminology must be used to describe “where” on an animal.</vt:lpstr>
      <vt:lpstr>The 3 Anatomical Planes</vt:lpstr>
      <vt:lpstr>The 3 Anatomical Planes</vt:lpstr>
      <vt:lpstr>1. Coronal or Frontal Plane</vt:lpstr>
      <vt:lpstr>2. Sagittal Plane</vt:lpstr>
      <vt:lpstr>3. Transverse Plane</vt:lpstr>
      <vt:lpstr>Anatomical Descriptive Terms</vt:lpstr>
      <vt:lpstr>Dorsal/Ventral:</vt:lpstr>
      <vt:lpstr>Cranial/Rostral/Caudal:</vt:lpstr>
      <vt:lpstr>Medial/Lateral:</vt:lpstr>
      <vt:lpstr>Superficial/Deep</vt:lpstr>
      <vt:lpstr>Proximal/Distal: </vt:lpstr>
      <vt:lpstr>Anatomical Actions</vt:lpstr>
      <vt:lpstr>Extension/Flexion:</vt:lpstr>
      <vt:lpstr>Relate to Humans: Extension and Flexion</vt:lpstr>
      <vt:lpstr>Abduction/Adduction:</vt:lpstr>
      <vt:lpstr>Relate to Humans: Abduction and Adduction</vt:lpstr>
      <vt:lpstr>Supination/Pronation:</vt:lpstr>
      <vt:lpstr>Relate to Humans: Supination and Pronation</vt:lpstr>
      <vt:lpstr>LET’S REVIEW</vt:lpstr>
      <vt:lpstr>PowerPoint Presentation</vt:lpstr>
      <vt:lpstr>PowerPoint Presentation</vt:lpstr>
      <vt:lpstr>PowerPoint Presentation</vt:lpstr>
      <vt:lpstr>PowerPoint Presentation</vt:lpstr>
      <vt:lpstr>PowerPoint Presentation</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 Write your thoughts in your journal.</dc:title>
  <dc:creator>LWeimer</dc:creator>
  <cp:lastModifiedBy>Leanna</cp:lastModifiedBy>
  <cp:revision>67</cp:revision>
  <dcterms:created xsi:type="dcterms:W3CDTF">2013-12-03T21:20:17Z</dcterms:created>
  <dcterms:modified xsi:type="dcterms:W3CDTF">2015-08-11T16:56:49Z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2868572</vt:lpwstr>
  </property>
  <property fmtid="{D5CDD505-2E9C-101B-9397-08002B2CF9AE}" pid="3" name="NXPowerLiteSettings">
    <vt:lpwstr>F7000400038000</vt:lpwstr>
  </property>
  <property fmtid="{D5CDD505-2E9C-101B-9397-08002B2CF9AE}" pid="4" name="NXPowerLiteVersion">
    <vt:lpwstr>D5.1.6</vt:lpwstr>
  </property>
</Properties>
</file>