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activeX/activeX2.xml" ContentType="application/vnd.ms-office.activeX+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activeX/activeX7.xml" ContentType="application/vnd.ms-office.activeX+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ms-office.activeX"/>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activeX/activeX3.xml" ContentType="application/vnd.ms-office.activeX+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activeX/activeX6.xml" ContentType="application/vnd.ms-office.activeX+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activeX/activeX4.xml" ContentType="application/vnd.ms-office.activeX+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activeX/activeX5.xml" ContentType="application/vnd.ms-office.activeX+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activeX/activeX1.xml" ContentType="application/vnd.ms-office.activeX+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1"/>
  </p:notesMasterIdLst>
  <p:handoutMasterIdLst>
    <p:handoutMasterId r:id="rId122"/>
  </p:handoutMasterIdLst>
  <p:sldIdLst>
    <p:sldId id="625" r:id="rId2"/>
    <p:sldId id="646" r:id="rId3"/>
    <p:sldId id="626" r:id="rId4"/>
    <p:sldId id="627" r:id="rId5"/>
    <p:sldId id="648" r:id="rId6"/>
    <p:sldId id="628" r:id="rId7"/>
    <p:sldId id="629" r:id="rId8"/>
    <p:sldId id="630" r:id="rId9"/>
    <p:sldId id="631" r:id="rId10"/>
    <p:sldId id="632" r:id="rId11"/>
    <p:sldId id="633" r:id="rId12"/>
    <p:sldId id="634" r:id="rId13"/>
    <p:sldId id="635" r:id="rId14"/>
    <p:sldId id="636" r:id="rId15"/>
    <p:sldId id="656" r:id="rId16"/>
    <p:sldId id="657" r:id="rId17"/>
    <p:sldId id="637" r:id="rId18"/>
    <p:sldId id="638" r:id="rId19"/>
    <p:sldId id="639" r:id="rId20"/>
    <p:sldId id="640" r:id="rId21"/>
    <p:sldId id="641" r:id="rId22"/>
    <p:sldId id="642" r:id="rId23"/>
    <p:sldId id="643" r:id="rId24"/>
    <p:sldId id="653" r:id="rId25"/>
    <p:sldId id="654" r:id="rId26"/>
    <p:sldId id="655" r:id="rId27"/>
    <p:sldId id="256" r:id="rId28"/>
    <p:sldId id="575" r:id="rId29"/>
    <p:sldId id="567" r:id="rId30"/>
    <p:sldId id="568" r:id="rId31"/>
    <p:sldId id="570" r:id="rId32"/>
    <p:sldId id="647" r:id="rId33"/>
    <p:sldId id="359" r:id="rId34"/>
    <p:sldId id="645" r:id="rId35"/>
    <p:sldId id="302" r:id="rId36"/>
    <p:sldId id="392" r:id="rId37"/>
    <p:sldId id="542" r:id="rId38"/>
    <p:sldId id="543" r:id="rId39"/>
    <p:sldId id="544" r:id="rId40"/>
    <p:sldId id="545" r:id="rId41"/>
    <p:sldId id="394" r:id="rId42"/>
    <p:sldId id="340" r:id="rId43"/>
    <p:sldId id="526" r:id="rId44"/>
    <p:sldId id="485" r:id="rId45"/>
    <p:sldId id="395" r:id="rId46"/>
    <p:sldId id="576" r:id="rId47"/>
    <p:sldId id="548" r:id="rId48"/>
    <p:sldId id="546" r:id="rId49"/>
    <p:sldId id="400" r:id="rId50"/>
    <p:sldId id="658" r:id="rId51"/>
    <p:sldId id="547" r:id="rId52"/>
    <p:sldId id="405" r:id="rId53"/>
    <p:sldId id="305" r:id="rId54"/>
    <p:sldId id="413" r:id="rId55"/>
    <p:sldId id="418" r:id="rId56"/>
    <p:sldId id="549" r:id="rId57"/>
    <p:sldId id="551" r:id="rId58"/>
    <p:sldId id="552" r:id="rId59"/>
    <p:sldId id="553" r:id="rId60"/>
    <p:sldId id="554" r:id="rId61"/>
    <p:sldId id="555" r:id="rId62"/>
    <p:sldId id="556" r:id="rId63"/>
    <p:sldId id="571" r:id="rId64"/>
    <p:sldId id="559" r:id="rId65"/>
    <p:sldId id="560" r:id="rId66"/>
    <p:sldId id="455" r:id="rId67"/>
    <p:sldId id="561" r:id="rId68"/>
    <p:sldId id="562" r:id="rId69"/>
    <p:sldId id="563" r:id="rId70"/>
    <p:sldId id="564" r:id="rId71"/>
    <p:sldId id="572" r:id="rId72"/>
    <p:sldId id="573" r:id="rId73"/>
    <p:sldId id="574" r:id="rId74"/>
    <p:sldId id="582" r:id="rId75"/>
    <p:sldId id="583" r:id="rId76"/>
    <p:sldId id="584" r:id="rId77"/>
    <p:sldId id="585" r:id="rId78"/>
    <p:sldId id="586" r:id="rId79"/>
    <p:sldId id="587" r:id="rId80"/>
    <p:sldId id="588" r:id="rId81"/>
    <p:sldId id="589" r:id="rId82"/>
    <p:sldId id="590" r:id="rId83"/>
    <p:sldId id="591" r:id="rId84"/>
    <p:sldId id="649" r:id="rId85"/>
    <p:sldId id="644" r:id="rId86"/>
    <p:sldId id="592" r:id="rId87"/>
    <p:sldId id="593" r:id="rId88"/>
    <p:sldId id="594" r:id="rId89"/>
    <p:sldId id="651" r:id="rId90"/>
    <p:sldId id="652" r:id="rId91"/>
    <p:sldId id="595" r:id="rId92"/>
    <p:sldId id="596" r:id="rId93"/>
    <p:sldId id="597" r:id="rId94"/>
    <p:sldId id="598" r:id="rId95"/>
    <p:sldId id="599" r:id="rId96"/>
    <p:sldId id="600" r:id="rId97"/>
    <p:sldId id="601" r:id="rId98"/>
    <p:sldId id="602" r:id="rId99"/>
    <p:sldId id="603" r:id="rId100"/>
    <p:sldId id="604" r:id="rId101"/>
    <p:sldId id="605" r:id="rId102"/>
    <p:sldId id="606" r:id="rId103"/>
    <p:sldId id="607" r:id="rId104"/>
    <p:sldId id="608" r:id="rId105"/>
    <p:sldId id="609" r:id="rId106"/>
    <p:sldId id="610" r:id="rId107"/>
    <p:sldId id="611" r:id="rId108"/>
    <p:sldId id="612" r:id="rId109"/>
    <p:sldId id="613" r:id="rId110"/>
    <p:sldId id="614" r:id="rId111"/>
    <p:sldId id="615" r:id="rId112"/>
    <p:sldId id="616" r:id="rId113"/>
    <p:sldId id="617" r:id="rId114"/>
    <p:sldId id="618" r:id="rId115"/>
    <p:sldId id="619" r:id="rId116"/>
    <p:sldId id="620" r:id="rId117"/>
    <p:sldId id="621" r:id="rId118"/>
    <p:sldId id="622" r:id="rId119"/>
    <p:sldId id="623" r:id="rId12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00"/>
    <a:srgbClr val="002E00"/>
    <a:srgbClr val="00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89" autoAdjust="0"/>
    <p:restoredTop sz="90929" autoAdjust="0"/>
  </p:normalViewPr>
  <p:slideViewPr>
    <p:cSldViewPr>
      <p:cViewPr>
        <p:scale>
          <a:sx n="70" d="100"/>
          <a:sy n="70" d="100"/>
        </p:scale>
        <p:origin x="-660" y="-168"/>
      </p:cViewPr>
      <p:guideLst>
        <p:guide orient="horz" pos="2160"/>
        <p:guide pos="2880"/>
      </p:guideLst>
    </p:cSldViewPr>
  </p:slideViewPr>
  <p:outlineViewPr>
    <p:cViewPr>
      <p:scale>
        <a:sx n="33" d="100"/>
        <a:sy n="33" d="100"/>
      </p:scale>
      <p:origin x="0" y="264"/>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Times New Roman"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atin typeface="Times New Roman" charset="0"/>
              </a:defRPr>
            </a:lvl1pPr>
          </a:lstStyle>
          <a:p>
            <a:pPr>
              <a:defRPr/>
            </a:pPr>
            <a:fld id="{6DDC546A-478C-4C33-98A2-67223FCC723D}" type="datetimeFigureOut">
              <a:rPr lang="en-US"/>
              <a:pPr>
                <a:defRPr/>
              </a:pPr>
              <a:t>11/4/2015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Times New Roman"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atin typeface="Times New Roman" charset="0"/>
              </a:defRPr>
            </a:lvl1pPr>
          </a:lstStyle>
          <a:p>
            <a:pPr>
              <a:defRPr/>
            </a:pPr>
            <a:fld id="{1C51169C-3FEA-4D44-8F83-AE1BBA606079}" type="slidenum">
              <a:rPr lang="en-US"/>
              <a:pPr>
                <a:defRPr/>
              </a:pPr>
              <a:t>‹#›</a:t>
            </a:fld>
            <a:endParaRPr lang="en-US"/>
          </a:p>
        </p:txBody>
      </p:sp>
    </p:spTree>
    <p:extLst>
      <p:ext uri="{BB962C8B-B14F-4D97-AF65-F5344CB8AC3E}">
        <p14:creationId xmlns:p14="http://schemas.microsoft.com/office/powerpoint/2010/main" xmlns="" val="2296666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Times New Roman" charset="0"/>
              </a:defRPr>
            </a:lvl1pPr>
          </a:lstStyle>
          <a:p>
            <a:pPr>
              <a:defRPr/>
            </a:pPr>
            <a:endParaRPr lang="en-US"/>
          </a:p>
        </p:txBody>
      </p:sp>
      <p:sp>
        <p:nvSpPr>
          <p:cNvPr id="29699"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Times New Roman" charset="0"/>
              </a:defRPr>
            </a:lvl1pPr>
          </a:lstStyle>
          <a:p>
            <a:pPr>
              <a:defRPr/>
            </a:pPr>
            <a:endParaRPr lang="en-US"/>
          </a:p>
        </p:txBody>
      </p:sp>
      <p:sp>
        <p:nvSpPr>
          <p:cNvPr id="1075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701"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Times New Roman" charset="0"/>
              </a:defRPr>
            </a:lvl1pPr>
          </a:lstStyle>
          <a:p>
            <a:pPr>
              <a:defRPr/>
            </a:pPr>
            <a:endParaRPr lang="en-US"/>
          </a:p>
        </p:txBody>
      </p:sp>
      <p:sp>
        <p:nvSpPr>
          <p:cNvPr id="29703"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Times New Roman" charset="0"/>
              </a:defRPr>
            </a:lvl1pPr>
          </a:lstStyle>
          <a:p>
            <a:pPr>
              <a:defRPr/>
            </a:pPr>
            <a:fld id="{53287911-6098-4526-9BFF-DA180E97ABFC}" type="slidenum">
              <a:rPr lang="en-US"/>
              <a:pPr>
                <a:defRPr/>
              </a:pPr>
              <a:t>‹#›</a:t>
            </a:fld>
            <a:endParaRPr lang="en-US"/>
          </a:p>
        </p:txBody>
      </p:sp>
    </p:spTree>
    <p:extLst>
      <p:ext uri="{BB962C8B-B14F-4D97-AF65-F5344CB8AC3E}">
        <p14:creationId xmlns:p14="http://schemas.microsoft.com/office/powerpoint/2010/main" xmlns="" val="21281870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Shape 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 name="Shape 25"/>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GB" dirty="0" smtClean="0"/>
              <a:t>This</a:t>
            </a:r>
            <a:r>
              <a:rPr lang="en-GB" baseline="0" dirty="0" smtClean="0"/>
              <a:t> bar timer, will start when anywhere on the slide is clicked. The bar will move from left to right and the word ‘End’ will appear at the end, accompanied by a ‘Deep Gong’ sound. It is possible to change the duration of this timer to any time, by entering the animation settings, and changing the timing for ‘rectangle 3’. Note the time has to be entered as a number of seconds – so if you want 2mins &amp; 30secs – this is entered as 150 (60X2 + 30 = 150).</a:t>
            </a:r>
          </a:p>
          <a:p>
            <a:endParaRPr lang="en-GB" dirty="0"/>
          </a:p>
        </p:txBody>
      </p:sp>
      <p:sp>
        <p:nvSpPr>
          <p:cNvPr id="4" name="Slide Number Placeholder 3"/>
          <p:cNvSpPr>
            <a:spLocks noGrp="1"/>
          </p:cNvSpPr>
          <p:nvPr>
            <p:ph type="sldNum" sz="quarter" idx="10"/>
          </p:nvPr>
        </p:nvSpPr>
        <p:spPr/>
        <p:txBody>
          <a:bodyPr/>
          <a:lstStyle/>
          <a:p>
            <a:pPr>
              <a:defRPr/>
            </a:pPr>
            <a:fld id="{8DB25F53-CE1C-4883-A9C6-41FCDABA94B6}"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eaLnBrk="0" hangingPunct="0">
              <a:defRPr sz="2400">
                <a:solidFill>
                  <a:schemeClr val="tx1"/>
                </a:solidFill>
                <a:latin typeface="Times New Roman" charset="0"/>
              </a:defRPr>
            </a:lvl1pPr>
            <a:lvl2pPr marL="742950" indent="-285750" defTabSz="931863" eaLnBrk="0" hangingPunct="0">
              <a:defRPr sz="2400">
                <a:solidFill>
                  <a:schemeClr val="tx1"/>
                </a:solidFill>
                <a:latin typeface="Times New Roman" charset="0"/>
              </a:defRPr>
            </a:lvl2pPr>
            <a:lvl3pPr marL="1143000" indent="-228600" defTabSz="931863" eaLnBrk="0" hangingPunct="0">
              <a:defRPr sz="2400">
                <a:solidFill>
                  <a:schemeClr val="tx1"/>
                </a:solidFill>
                <a:latin typeface="Times New Roman" charset="0"/>
              </a:defRPr>
            </a:lvl3pPr>
            <a:lvl4pPr marL="1600200" indent="-228600" defTabSz="931863" eaLnBrk="0" hangingPunct="0">
              <a:defRPr sz="2400">
                <a:solidFill>
                  <a:schemeClr val="tx1"/>
                </a:solidFill>
                <a:latin typeface="Times New Roman" charset="0"/>
              </a:defRPr>
            </a:lvl4pPr>
            <a:lvl5pPr marL="2057400" indent="-228600" defTabSz="931863" eaLnBrk="0" hangingPunct="0">
              <a:defRPr sz="2400">
                <a:solidFill>
                  <a:schemeClr val="tx1"/>
                </a:solidFill>
                <a:latin typeface="Times New Roman" charset="0"/>
              </a:defRPr>
            </a:lvl5pPr>
            <a:lvl6pPr marL="2514600" indent="-228600" defTabSz="931863" eaLnBrk="0" fontAlgn="base" hangingPunct="0">
              <a:spcBef>
                <a:spcPct val="0"/>
              </a:spcBef>
              <a:spcAft>
                <a:spcPct val="0"/>
              </a:spcAft>
              <a:defRPr sz="2400">
                <a:solidFill>
                  <a:schemeClr val="tx1"/>
                </a:solidFill>
                <a:latin typeface="Times New Roman" charset="0"/>
              </a:defRPr>
            </a:lvl6pPr>
            <a:lvl7pPr marL="2971800" indent="-228600" defTabSz="931863" eaLnBrk="0" fontAlgn="base" hangingPunct="0">
              <a:spcBef>
                <a:spcPct val="0"/>
              </a:spcBef>
              <a:spcAft>
                <a:spcPct val="0"/>
              </a:spcAft>
              <a:defRPr sz="2400">
                <a:solidFill>
                  <a:schemeClr val="tx1"/>
                </a:solidFill>
                <a:latin typeface="Times New Roman" charset="0"/>
              </a:defRPr>
            </a:lvl7pPr>
            <a:lvl8pPr marL="3429000" indent="-228600" defTabSz="931863" eaLnBrk="0" fontAlgn="base" hangingPunct="0">
              <a:spcBef>
                <a:spcPct val="0"/>
              </a:spcBef>
              <a:spcAft>
                <a:spcPct val="0"/>
              </a:spcAft>
              <a:defRPr sz="2400">
                <a:solidFill>
                  <a:schemeClr val="tx1"/>
                </a:solidFill>
                <a:latin typeface="Times New Roman" charset="0"/>
              </a:defRPr>
            </a:lvl8pPr>
            <a:lvl9pPr marL="3886200" indent="-228600" defTabSz="931863" eaLnBrk="0" fontAlgn="base" hangingPunct="0">
              <a:spcBef>
                <a:spcPct val="0"/>
              </a:spcBef>
              <a:spcAft>
                <a:spcPct val="0"/>
              </a:spcAft>
              <a:defRPr sz="2400">
                <a:solidFill>
                  <a:schemeClr val="tx1"/>
                </a:solidFill>
                <a:latin typeface="Times New Roman" charset="0"/>
              </a:defRPr>
            </a:lvl9pPr>
          </a:lstStyle>
          <a:p>
            <a:pPr eaLnBrk="1" hangingPunct="1"/>
            <a:fld id="{34CE5073-F7CB-4119-BD6D-ECEB2D45A3C9}" type="slidenum">
              <a:rPr lang="en-US" sz="1200" smtClean="0"/>
              <a:pPr eaLnBrk="1" hangingPunct="1"/>
              <a:t>27</a:t>
            </a:fld>
            <a:endParaRPr lang="en-US" sz="1200"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1863" eaLnBrk="0" hangingPunct="0">
              <a:defRPr sz="2400">
                <a:solidFill>
                  <a:schemeClr val="tx1"/>
                </a:solidFill>
                <a:latin typeface="Times New Roman" charset="0"/>
              </a:defRPr>
            </a:lvl1pPr>
            <a:lvl2pPr marL="742950" indent="-285750" defTabSz="931863" eaLnBrk="0" hangingPunct="0">
              <a:defRPr sz="2400">
                <a:solidFill>
                  <a:schemeClr val="tx1"/>
                </a:solidFill>
                <a:latin typeface="Times New Roman" charset="0"/>
              </a:defRPr>
            </a:lvl2pPr>
            <a:lvl3pPr marL="1143000" indent="-228600" defTabSz="931863" eaLnBrk="0" hangingPunct="0">
              <a:defRPr sz="2400">
                <a:solidFill>
                  <a:schemeClr val="tx1"/>
                </a:solidFill>
                <a:latin typeface="Times New Roman" charset="0"/>
              </a:defRPr>
            </a:lvl3pPr>
            <a:lvl4pPr marL="1600200" indent="-228600" defTabSz="931863" eaLnBrk="0" hangingPunct="0">
              <a:defRPr sz="2400">
                <a:solidFill>
                  <a:schemeClr val="tx1"/>
                </a:solidFill>
                <a:latin typeface="Times New Roman" charset="0"/>
              </a:defRPr>
            </a:lvl4pPr>
            <a:lvl5pPr marL="2057400" indent="-228600" defTabSz="931863" eaLnBrk="0" hangingPunct="0">
              <a:defRPr sz="2400">
                <a:solidFill>
                  <a:schemeClr val="tx1"/>
                </a:solidFill>
                <a:latin typeface="Times New Roman" charset="0"/>
              </a:defRPr>
            </a:lvl5pPr>
            <a:lvl6pPr marL="2514600" indent="-228600" defTabSz="931863" eaLnBrk="0" fontAlgn="base" hangingPunct="0">
              <a:spcBef>
                <a:spcPct val="0"/>
              </a:spcBef>
              <a:spcAft>
                <a:spcPct val="0"/>
              </a:spcAft>
              <a:defRPr sz="2400">
                <a:solidFill>
                  <a:schemeClr val="tx1"/>
                </a:solidFill>
                <a:latin typeface="Times New Roman" charset="0"/>
              </a:defRPr>
            </a:lvl6pPr>
            <a:lvl7pPr marL="2971800" indent="-228600" defTabSz="931863" eaLnBrk="0" fontAlgn="base" hangingPunct="0">
              <a:spcBef>
                <a:spcPct val="0"/>
              </a:spcBef>
              <a:spcAft>
                <a:spcPct val="0"/>
              </a:spcAft>
              <a:defRPr sz="2400">
                <a:solidFill>
                  <a:schemeClr val="tx1"/>
                </a:solidFill>
                <a:latin typeface="Times New Roman" charset="0"/>
              </a:defRPr>
            </a:lvl7pPr>
            <a:lvl8pPr marL="3429000" indent="-228600" defTabSz="931863" eaLnBrk="0" fontAlgn="base" hangingPunct="0">
              <a:spcBef>
                <a:spcPct val="0"/>
              </a:spcBef>
              <a:spcAft>
                <a:spcPct val="0"/>
              </a:spcAft>
              <a:defRPr sz="2400">
                <a:solidFill>
                  <a:schemeClr val="tx1"/>
                </a:solidFill>
                <a:latin typeface="Times New Roman" charset="0"/>
              </a:defRPr>
            </a:lvl8pPr>
            <a:lvl9pPr marL="3886200" indent="-228600" defTabSz="931863" eaLnBrk="0" fontAlgn="base" hangingPunct="0">
              <a:spcBef>
                <a:spcPct val="0"/>
              </a:spcBef>
              <a:spcAft>
                <a:spcPct val="0"/>
              </a:spcAft>
              <a:defRPr sz="2400">
                <a:solidFill>
                  <a:schemeClr val="tx1"/>
                </a:solidFill>
                <a:latin typeface="Times New Roman" charset="0"/>
              </a:defRPr>
            </a:lvl9pPr>
          </a:lstStyle>
          <a:p>
            <a:pPr eaLnBrk="1" hangingPunct="1"/>
            <a:fld id="{34CE5073-F7CB-4119-BD6D-ECEB2D45A3C9}" type="slidenum">
              <a:rPr lang="en-US" sz="1200" smtClean="0"/>
              <a:pPr eaLnBrk="1" hangingPunct="1"/>
              <a:t>74</a:t>
            </a:fld>
            <a:endParaRPr lang="en-US" sz="1200"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a:t>
            </a:r>
            <a:r>
              <a:rPr lang="en-GB" baseline="0" dirty="0" smtClean="0"/>
              <a:t> bar timer, will start when anywhere on the slide is clicked. The bar will move from left to right and the word ‘End’ will appear at the end, accompanied by a ‘Deep Gong’ sound. It is possible to change the duration of this timer to any time, by entering the animation settings, and changing the timing for ‘rectangle 3’. Note the time has to be entered as a number of seconds – so if you want 2mins &amp; 30secs – this is entered as 150 (60X2 + 30 = 150).</a:t>
            </a:r>
          </a:p>
        </p:txBody>
      </p:sp>
      <p:sp>
        <p:nvSpPr>
          <p:cNvPr id="4" name="Slide Number Placeholder 3"/>
          <p:cNvSpPr>
            <a:spLocks noGrp="1"/>
          </p:cNvSpPr>
          <p:nvPr>
            <p:ph type="sldNum" sz="quarter" idx="10"/>
          </p:nvPr>
        </p:nvSpPr>
        <p:spPr/>
        <p:txBody>
          <a:bodyPr/>
          <a:lstStyle/>
          <a:p>
            <a:pPr>
              <a:defRPr/>
            </a:pPr>
            <a:fld id="{8DB25F53-CE1C-4883-A9C6-41FCDABA94B6}" type="slidenum">
              <a:rPr lang="en-US" smtClean="0"/>
              <a:pPr>
                <a:defRPr/>
              </a:pPr>
              <a:t>90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Shape 3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 name="Shape 31"/>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 name="Shape 37"/>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 name="Shape 43"/>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 name="Shape 49"/>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 name="Shape 54"/>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701040" y="4415790"/>
            <a:ext cx="5608320" cy="4183380"/>
          </a:xfrm>
          <a:prstGeom prst="rect">
            <a:avLst/>
          </a:prstGeom>
        </p:spPr>
        <p:txBody>
          <a:bodyPr lIns="83846" tIns="83846" rIns="83846" bIns="83846"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11/4/2015</a:t>
            </a:fld>
            <a:endParaRPr lang="en-US"/>
          </a:p>
        </p:txBody>
      </p:sp>
      <p:sp>
        <p:nvSpPr>
          <p:cNvPr id="16" name="Slide Number Placeholder 15"/>
          <p:cNvSpPr>
            <a:spLocks noGrp="1"/>
          </p:cNvSpPr>
          <p:nvPr>
            <p:ph type="sldNum" sz="quarter" idx="11"/>
          </p:nvPr>
        </p:nvSpPr>
        <p:spPr/>
        <p:txBody>
          <a:bodyPr/>
          <a:lstStyle/>
          <a:p>
            <a:pPr>
              <a:defRPr/>
            </a:pPr>
            <a:fld id="{161EAE39-B682-4594-B9CA-AFBB81EC6A45}" type="slidenum">
              <a:rPr lang="en-US" smtClean="0"/>
              <a:pPr>
                <a:defRPr/>
              </a:pPr>
              <a:t>‹#›</a:t>
            </a:fld>
            <a:endParaRPr lang="en-US"/>
          </a:p>
        </p:txBody>
      </p:sp>
      <p:sp>
        <p:nvSpPr>
          <p:cNvPr id="17" name="Footer Placeholder 16"/>
          <p:cNvSpPr>
            <a:spLocks noGrp="1"/>
          </p:cNvSpPr>
          <p:nvPr>
            <p:ph type="ftr" sz="quarter" idx="12"/>
          </p:nvPr>
        </p:nvSpPr>
        <p:spPr/>
        <p:txBody>
          <a:bodyPr/>
          <a:lstStyle/>
          <a:p>
            <a:endParaRPr kumimoji="0" lang="en-US"/>
          </a:p>
        </p:txBody>
      </p:sp>
    </p:spTree>
  </p:cSld>
  <p:clrMapOvr>
    <a:masterClrMapping/>
  </p:clrMapOvr>
  <p:transition>
    <p:pull dir="l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11/4/2015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defRPr/>
            </a:pPr>
            <a:fld id="{A4DBC742-8725-4302-B694-173DF9972DB7}" type="slidenum">
              <a:rPr lang="en-US" smtClean="0"/>
              <a:pPr>
                <a:defRPr/>
              </a:pPr>
              <a:t>‹#›</a:t>
            </a:fld>
            <a:endParaRPr lang="en-US"/>
          </a:p>
        </p:txBody>
      </p:sp>
    </p:spTree>
  </p:cSld>
  <p:clrMapOvr>
    <a:masterClrMapping/>
  </p:clrMapOvr>
  <p:transition>
    <p:pull dir="l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11/4/2015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defRPr/>
            </a:pPr>
            <a:fld id="{FBD02AC0-0BF3-47A3-AB0A-8AE39306C615}" type="slidenum">
              <a:rPr lang="en-US" smtClean="0"/>
              <a:pPr>
                <a:defRPr/>
              </a:pPr>
              <a:t>‹#›</a:t>
            </a:fld>
            <a:endParaRPr lang="en-US"/>
          </a:p>
        </p:txBody>
      </p:sp>
    </p:spTree>
  </p:cSld>
  <p:clrMapOvr>
    <a:masterClrMapping/>
  </p:clrMapOvr>
  <p:transition>
    <p:pull dir="l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274320" y="274320"/>
            <a:ext cx="8595360" cy="822960"/>
          </a:xfrm>
          <a:prstGeom prst="rect">
            <a:avLst/>
          </a:prstGeom>
        </p:spPr>
        <p:txBody>
          <a:bodyPr lIns="82283" tIns="82283" rIns="82283" bIns="82283" anchor="t" anchorCtr="0"/>
          <a:lstStyle>
            <a:lvl1pPr>
              <a:buSzPct val="99224"/>
              <a:defRPr sz="3800"/>
            </a:lvl1pPr>
            <a:lvl2pPr>
              <a:buSzPct val="99224"/>
              <a:defRPr sz="3800"/>
            </a:lvl2pPr>
            <a:lvl3pPr>
              <a:buSzPct val="99224"/>
              <a:defRPr sz="3800"/>
            </a:lvl3pPr>
            <a:lvl4pPr>
              <a:buSzPct val="99224"/>
              <a:defRPr sz="3800"/>
            </a:lvl4pPr>
            <a:lvl5pPr>
              <a:buSzPct val="99224"/>
              <a:defRPr sz="3800"/>
            </a:lvl5pPr>
            <a:lvl6pPr>
              <a:buSzPct val="99224"/>
              <a:defRPr sz="3800"/>
            </a:lvl6pPr>
            <a:lvl7pPr>
              <a:buSzPct val="99224"/>
              <a:defRPr sz="3800"/>
            </a:lvl7pPr>
            <a:lvl8pPr>
              <a:buSzPct val="99224"/>
              <a:defRPr sz="3800"/>
            </a:lvl8pPr>
            <a:lvl9pPr>
              <a:buSzPct val="99224"/>
              <a:defRPr sz="3800"/>
            </a:lvl9pPr>
          </a:lstStyle>
          <a:p>
            <a:endParaRPr/>
          </a:p>
        </p:txBody>
      </p:sp>
      <p:sp>
        <p:nvSpPr>
          <p:cNvPr id="11" name="Shape 11"/>
          <p:cNvSpPr txBox="1">
            <a:spLocks noGrp="1"/>
          </p:cNvSpPr>
          <p:nvPr>
            <p:ph type="body" idx="1"/>
          </p:nvPr>
        </p:nvSpPr>
        <p:spPr>
          <a:xfrm>
            <a:off x="274320" y="1645921"/>
            <a:ext cx="8595360" cy="4937759"/>
          </a:xfrm>
          <a:prstGeom prst="rect">
            <a:avLst/>
          </a:prstGeom>
        </p:spPr>
        <p:txBody>
          <a:bodyPr lIns="82283" tIns="82283" rIns="82283" bIns="82283" anchor="t" anchorCtr="0"/>
          <a:lstStyle>
            <a:lvl1pPr>
              <a:buSzPct val="98765"/>
              <a:defRPr sz="2400"/>
            </a:lvl1pPr>
            <a:lvl2pPr>
              <a:buSzPct val="98765"/>
              <a:defRPr sz="2400"/>
            </a:lvl2pPr>
            <a:lvl3pPr>
              <a:buSzPct val="98765"/>
              <a:defRPr sz="2400"/>
            </a:lvl3pPr>
            <a:lvl4pPr>
              <a:buSzPct val="98765"/>
              <a:defRPr sz="2400"/>
            </a:lvl4pPr>
            <a:lvl5pPr>
              <a:buSzPct val="98765"/>
              <a:defRPr sz="2400"/>
            </a:lvl5pPr>
            <a:lvl6pPr>
              <a:buSzPct val="98765"/>
              <a:defRPr sz="2400"/>
            </a:lvl6pPr>
            <a:lvl7pPr>
              <a:buSzPct val="98765"/>
              <a:defRPr sz="2400"/>
            </a:lvl7pPr>
            <a:lvl8pPr>
              <a:buSzPct val="98765"/>
              <a:defRPr sz="2400"/>
            </a:lvl8pPr>
            <a:lvl9pPr>
              <a:buSzPct val="98765"/>
              <a:defRPr sz="2400"/>
            </a:lvl9pPr>
          </a:lstStyle>
          <a:p>
            <a:endParaRPr/>
          </a:p>
        </p:txBody>
      </p:sp>
    </p:spTree>
    <p:extLst>
      <p:ext uri="{BB962C8B-B14F-4D97-AF65-F5344CB8AC3E}">
        <p14:creationId xmlns:p14="http://schemas.microsoft.com/office/powerpoint/2010/main" xmlns="" val="3943027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295400"/>
            <a:ext cx="8229600" cy="4800600"/>
          </a:xfrm>
        </p:spPr>
        <p:txBody>
          <a:bodyPr/>
          <a:lstStyle>
            <a:lvl1pPr>
              <a:defRPr sz="2800"/>
            </a:lvl1pPr>
            <a:lvl2pPr>
              <a:defRPr sz="2600"/>
            </a:lvl2pPr>
            <a:lvl3pPr>
              <a:defRPr sz="2200"/>
            </a:lvl3pPr>
            <a:lvl4pPr>
              <a:defRPr sz="2200"/>
            </a:lvl4pPr>
            <a:lvl5pPr>
              <a:defRPr sz="22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4" name="Date Placeholder 13"/>
          <p:cNvSpPr>
            <a:spLocks noGrp="1"/>
          </p:cNvSpPr>
          <p:nvPr>
            <p:ph type="dt" sz="half" idx="14"/>
          </p:nvPr>
        </p:nvSpPr>
        <p:spPr/>
        <p:txBody>
          <a:bodyPr/>
          <a:lstStyle/>
          <a:p>
            <a:pPr eaLnBrk="1" latinLnBrk="0" hangingPunct="1"/>
            <a:fld id="{B41ABA4E-CD72-497B-97AA-7213B3980F60}" type="datetimeFigureOut">
              <a:rPr lang="en-US" smtClean="0"/>
              <a:pPr eaLnBrk="1" latinLnBrk="0" hangingPunct="1"/>
              <a:t>11/4/2015</a:t>
            </a:fld>
            <a:endParaRPr lang="en-US"/>
          </a:p>
        </p:txBody>
      </p:sp>
      <p:sp>
        <p:nvSpPr>
          <p:cNvPr id="15" name="Slide Number Placeholder 14"/>
          <p:cNvSpPr>
            <a:spLocks noGrp="1"/>
          </p:cNvSpPr>
          <p:nvPr>
            <p:ph type="sldNum" sz="quarter" idx="15"/>
          </p:nvPr>
        </p:nvSpPr>
        <p:spPr/>
        <p:txBody>
          <a:bodyPr/>
          <a:lstStyle>
            <a:lvl1pPr algn="ctr">
              <a:defRPr/>
            </a:lvl1pPr>
          </a:lstStyle>
          <a:p>
            <a:pPr>
              <a:defRPr/>
            </a:pPr>
            <a:fld id="{E4231E6E-36C3-44F3-9B0C-274A3E207BE2}" type="slidenum">
              <a:rPr lang="en-US" smtClean="0"/>
              <a:pPr>
                <a:defRPr/>
              </a:pPr>
              <a:t>‹#›</a:t>
            </a:fld>
            <a:endParaRPr lang="en-US"/>
          </a:p>
        </p:txBody>
      </p:sp>
      <p:sp>
        <p:nvSpPr>
          <p:cNvPr id="16" name="Footer Placeholder 15"/>
          <p:cNvSpPr>
            <a:spLocks noGrp="1"/>
          </p:cNvSpPr>
          <p:nvPr>
            <p:ph type="ftr" sz="quarter" idx="16"/>
          </p:nvPr>
        </p:nvSpPr>
        <p:spPr/>
        <p:txBody>
          <a:bodyPr/>
          <a:lstStyle/>
          <a:p>
            <a:endParaRPr kumimoji="0" lang="en-US"/>
          </a:p>
        </p:txBody>
      </p:sp>
      <p:sp>
        <p:nvSpPr>
          <p:cNvPr id="17" name="Title 16"/>
          <p:cNvSpPr>
            <a:spLocks noGrp="1"/>
          </p:cNvSpPr>
          <p:nvPr>
            <p:ph type="title"/>
          </p:nvPr>
        </p:nvSpPr>
        <p:spPr>
          <a:xfrm>
            <a:off x="457200" y="152400"/>
            <a:ext cx="8229600" cy="990600"/>
          </a:xfrm>
        </p:spPr>
        <p:txBody>
          <a:bodyPr rtlCol="0" anchor="b" anchorCtr="0"/>
          <a:lstStyle>
            <a:lvl1pPr algn="ctr">
              <a:defRPr/>
            </a:lvl1pPr>
          </a:lstStyle>
          <a:p>
            <a:r>
              <a:rPr kumimoji="0" lang="en-US" dirty="0" smtClean="0"/>
              <a:t>Click to edit Master title style</a:t>
            </a:r>
            <a:endParaRPr kumimoji="0" lang="en-US" dirty="0"/>
          </a:p>
        </p:txBody>
      </p:sp>
    </p:spTree>
  </p:cSld>
  <p:clrMapOvr>
    <a:masterClrMapping/>
  </p:clrMapOvr>
  <p:transition>
    <p:pull dir="l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11/4/2015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defRPr/>
            </a:pPr>
            <a:fld id="{34C8FCAE-229E-47B9-BDA4-62F9FAEA4EFF}" type="slidenum">
              <a:rPr lang="en-US" smtClean="0"/>
              <a:pPr>
                <a:defRPr/>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dir="l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11/4/2015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a:defRPr/>
            </a:pPr>
            <a:fld id="{C551FED2-DB78-4E8E-A19F-7A5D7B7C5B05}" type="slidenum">
              <a:rPr lang="en-US" smtClean="0"/>
              <a:pPr>
                <a:defRPr/>
              </a:pPr>
              <a:t>‹#›</a:t>
            </a:fld>
            <a:endParaRPr lang="en-US"/>
          </a:p>
        </p:txBody>
      </p:sp>
      <p:sp>
        <p:nvSpPr>
          <p:cNvPr id="2" name="Title 1"/>
          <p:cNvSpPr>
            <a:spLocks noGrp="1"/>
          </p:cNvSpPr>
          <p:nvPr>
            <p:ph type="title"/>
          </p:nvPr>
        </p:nvSpPr>
        <p:spPr/>
        <p:txBody>
          <a:bodyPr/>
          <a:lstStyle>
            <a:lvl1pPr algn="ctr">
              <a:defRPr/>
            </a:lvl1pPr>
          </a:lstStyle>
          <a:p>
            <a:r>
              <a:rPr kumimoji="0" lang="en-US" dirty="0" smtClean="0"/>
              <a:t>Click to edit Master title style</a:t>
            </a:r>
            <a:endParaRPr kumimoji="0" lang="en-US" dirty="0"/>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pull dir="l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EEB7D50F-4A8F-4501-8F04-40BBF6C858A0}" type="slidenum">
              <a:rPr lang="en-US" smtClean="0"/>
              <a:pPr>
                <a:defRPr/>
              </a:pPr>
              <a:t>‹#›</a:t>
            </a:fld>
            <a:endParaRPr lang="en-US"/>
          </a:p>
        </p:txBody>
      </p:sp>
      <p:sp>
        <p:nvSpPr>
          <p:cNvPr id="8" name="Footer Placeholder 7"/>
          <p:cNvSpPr>
            <a:spLocks noGrp="1"/>
          </p:cNvSpPr>
          <p:nvPr>
            <p:ph type="ftr" sz="quarter" idx="11"/>
          </p:nvPr>
        </p:nvSpPr>
        <p:spPr/>
        <p:txBody>
          <a:bodyPr/>
          <a:lstStyle/>
          <a:p>
            <a:endParaRPr kumimoji="0" lang="en-US"/>
          </a:p>
        </p:txBody>
      </p:sp>
      <p:sp>
        <p:nvSpPr>
          <p:cNvPr id="7" name="Date Placeholder 6"/>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11/4/2015</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dir="l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11/4/2015</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a:defRPr/>
            </a:pPr>
            <a:fld id="{08C6DF69-F47C-4BA2-B3F3-A2E960A03FF2}" type="slidenum">
              <a:rPr lang="en-US" smtClean="0"/>
              <a:pPr>
                <a:defRPr/>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transition>
    <p:pull dir="l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11/4/2015</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a:defRPr/>
            </a:pPr>
            <a:fld id="{6620B617-C5E3-48FA-B831-65392929F421}" type="slidenum">
              <a:rPr lang="en-US" smtClean="0"/>
              <a:pPr>
                <a:defRPr/>
              </a:pPr>
              <a:t>‹#›</a:t>
            </a:fld>
            <a:endParaRPr lang="en-US"/>
          </a:p>
        </p:txBody>
      </p:sp>
    </p:spTree>
  </p:cSld>
  <p:clrMapOvr>
    <a:masterClrMapping/>
  </p:clrMapOvr>
  <p:transition>
    <p:pull dir="l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pPr eaLnBrk="1" latinLnBrk="0" hangingPunct="1"/>
            <a:fld id="{B41ABA4E-CD72-497B-97AA-7213B3980F60}" type="datetimeFigureOut">
              <a:rPr lang="en-US" smtClean="0"/>
              <a:pPr eaLnBrk="1" latinLnBrk="0" hangingPunct="1"/>
              <a:t>11/4/2015</a:t>
            </a:fld>
            <a:endParaRPr lang="en-US"/>
          </a:p>
        </p:txBody>
      </p:sp>
      <p:sp>
        <p:nvSpPr>
          <p:cNvPr id="9" name="Slide Number Placeholder 8"/>
          <p:cNvSpPr>
            <a:spLocks noGrp="1"/>
          </p:cNvSpPr>
          <p:nvPr>
            <p:ph type="sldNum" sz="quarter" idx="15"/>
          </p:nvPr>
        </p:nvSpPr>
        <p:spPr/>
        <p:txBody>
          <a:bodyPr/>
          <a:lstStyle/>
          <a:p>
            <a:pPr>
              <a:defRPr/>
            </a:pPr>
            <a:fld id="{958D2FE5-3352-4A1C-8579-D825E219B4A5}" type="slidenum">
              <a:rPr lang="en-US" smtClean="0"/>
              <a:pPr>
                <a:defRPr/>
              </a:pPr>
              <a:t>‹#›</a:t>
            </a:fld>
            <a:endParaRPr lang="en-US"/>
          </a:p>
        </p:txBody>
      </p:sp>
      <p:sp>
        <p:nvSpPr>
          <p:cNvPr id="10" name="Footer Placeholder 9"/>
          <p:cNvSpPr>
            <a:spLocks noGrp="1"/>
          </p:cNvSpPr>
          <p:nvPr>
            <p:ph type="ftr" sz="quarter" idx="16"/>
          </p:nvPr>
        </p:nvSpPr>
        <p:spPr/>
        <p:txBody>
          <a:bodyPr/>
          <a:lstStyle/>
          <a:p>
            <a:endParaRPr kumimoji="0" lang="en-US"/>
          </a:p>
        </p:txBody>
      </p:sp>
    </p:spTree>
  </p:cSld>
  <p:clrMapOvr>
    <a:masterClrMapping/>
  </p:clrMapOvr>
  <p:transition>
    <p:pull dir="l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11/4/2015</a:t>
            </a:fld>
            <a:endParaRPr lang="en-US"/>
          </a:p>
        </p:txBody>
      </p:sp>
      <p:sp>
        <p:nvSpPr>
          <p:cNvPr id="9" name="Slide Number Placeholder 8"/>
          <p:cNvSpPr>
            <a:spLocks noGrp="1"/>
          </p:cNvSpPr>
          <p:nvPr>
            <p:ph type="sldNum" sz="quarter" idx="11"/>
          </p:nvPr>
        </p:nvSpPr>
        <p:spPr/>
        <p:txBody>
          <a:bodyPr/>
          <a:lstStyle/>
          <a:p>
            <a:pPr>
              <a:defRPr/>
            </a:pPr>
            <a:fld id="{BA66B61E-82F0-4807-9B4F-535AE5DA18E9}" type="slidenum">
              <a:rPr lang="en-US" smtClean="0"/>
              <a:pPr>
                <a:defRPr/>
              </a:pPr>
              <a:t>‹#›</a:t>
            </a:fld>
            <a:endParaRPr lang="en-US"/>
          </a:p>
        </p:txBody>
      </p:sp>
      <p:sp>
        <p:nvSpPr>
          <p:cNvPr id="10" name="Footer Placeholder 9"/>
          <p:cNvSpPr>
            <a:spLocks noGrp="1"/>
          </p:cNvSpPr>
          <p:nvPr>
            <p:ph type="ftr" sz="quarter" idx="12"/>
          </p:nvPr>
        </p:nvSpPr>
        <p:spPr/>
        <p:txBody>
          <a:bodyPr/>
          <a:lstStyle/>
          <a:p>
            <a:endParaRPr kumimoji="0" lang="en-US"/>
          </a:p>
        </p:txBody>
      </p:sp>
    </p:spTree>
  </p:cSld>
  <p:clrMapOvr>
    <a:masterClrMapping/>
  </p:clrMapOvr>
  <p:transition>
    <p:pull dir="l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219200"/>
            <a:ext cx="8229600" cy="4906963"/>
          </a:xfrm>
          <a:prstGeom prst="rect">
            <a:avLst/>
          </a:prstGeom>
        </p:spPr>
        <p:txBody>
          <a:bodyPr vert="horz">
            <a:normAutofit/>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eaLnBrk="1" latinLnBrk="0" hangingPunct="1"/>
            <a:fld id="{B41ABA4E-CD72-497B-97AA-7213B3980F60}" type="datetimeFigureOut">
              <a:rPr lang="en-US" smtClean="0"/>
              <a:pPr eaLnBrk="1" latinLnBrk="0" hangingPunct="1"/>
              <a:t>11/4/2015</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kumimoji="0"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574F8F57-49F6-42B8-A1F5-A4477C72C72F}" type="slidenum">
              <a:rPr lang="en-US" smtClean="0"/>
              <a:pPr>
                <a:defRPr/>
              </a:pPr>
              <a:t>‹#›</a:t>
            </a:fld>
            <a:endParaRPr lang="en-US"/>
          </a:p>
        </p:txBody>
      </p:sp>
      <p:sp>
        <p:nvSpPr>
          <p:cNvPr id="5" name="Title Placeholder 4"/>
          <p:cNvSpPr>
            <a:spLocks noGrp="1"/>
          </p:cNvSpPr>
          <p:nvPr>
            <p:ph type="title"/>
          </p:nvPr>
        </p:nvSpPr>
        <p:spPr>
          <a:xfrm>
            <a:off x="457200" y="152400"/>
            <a:ext cx="8229600" cy="990600"/>
          </a:xfrm>
          <a:prstGeom prst="rect">
            <a:avLst/>
          </a:prstGeom>
          <a:ln w="6350" cap="rnd">
            <a:noFill/>
          </a:ln>
        </p:spPr>
        <p:txBody>
          <a:bodyPr vert="horz" anchor="b" anchorCtr="0">
            <a:normAutofit/>
          </a:bodyPr>
          <a:lstStyle/>
          <a:p>
            <a:r>
              <a:rPr kumimoji="0" lang="en-US" dirty="0" smtClean="0"/>
              <a:t>Click to edit Master title style</a:t>
            </a:r>
            <a:endParaRPr kumimoji="0"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up)">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up)">
                                      <p:cBhvr>
                                        <p:cTn id="17" dur="500"/>
                                        <p:tgtEl>
                                          <p:spTgt spid="9">
                                            <p:txEl>
                                              <p:pRg st="1" end="1"/>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wipe(up)">
                                      <p:cBhvr>
                                        <p:cTn id="2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5" autoUpdateAnimBg="0">
        <p:tmplLst>
          <p:tmpl lvl="1">
            <p:tnLst>
              <p:par>
                <p:cTn presetID="22" presetClass="entr" presetSubtype="1"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 lvl="3">
            <p:tnLst>
              <p:par>
                <p:cTn presetID="22" presetClass="entr" presetSubtype="1"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 lvl="4">
            <p:tnLst>
              <p:par>
                <p:cTn presetID="22" presetClass="entr" presetSubtype="1"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 lvl="5">
            <p:tnLst>
              <p:par>
                <p:cTn presetID="22" presetClass="entr" presetSubtype="1"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 lvl="2">
            <p:tnLst>
              <p:par>
                <p:cTn presetID="22" presetClass="entr" presetSubtype="1"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P spid="5" grpId="0" autoUpdateAnimBg="0"/>
    </p:bldLst>
  </p:timing>
  <p:hf hdr="0" ftr="0" dt="0"/>
  <p:txStyles>
    <p:titleStyle>
      <a:lvl1pPr algn="ctr"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8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6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0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20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20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flickr.com/photos/druclimb/56763994/in/photostrea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7.xml"/><Relationship Id="rId1" Type="http://schemas.openxmlformats.org/officeDocument/2006/relationships/vmlDrawing" Target="../drawings/vmlDrawing7.vml"/></Relationships>
</file>

<file path=ppt/slides/_rels/slide10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6.gif"/></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hyperlink" Target="vocabulary%20Definitions%20ecology%20intro%20task.docx" TargetMode="External"/><Relationship Id="rId2" Type="http://schemas.openxmlformats.org/officeDocument/2006/relationships/audio" Target="../media/audio1.wav"/><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audio" Target="../media/audio2.wav"/><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hyperlink" Target="http://fig.cox.miami.edu/Faculty/Dana/carboncycle.gif"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fig.cox.miami.edu/Faculty/Dana/watercycle.gif"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4" Type="http://schemas.openxmlformats.org/officeDocument/2006/relationships/hyperlink" Target="http://www.readwritethink.org/files/resources/30678_rubric.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4.v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ontrol" Target="../activeX/activeX1.xml"/><Relationship Id="rId1" Type="http://schemas.openxmlformats.org/officeDocument/2006/relationships/vmlDrawing" Target="../drawings/vmlDrawing1.v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5.xml"/><Relationship Id="rId1" Type="http://schemas.openxmlformats.org/officeDocument/2006/relationships/vmlDrawing" Target="../drawings/vmlDrawing5.v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www.google.com/url?sa=i&amp;rct=j&amp;q=&amp;esrc=s&amp;source=images&amp;cd=&amp;cad=rja&amp;uact=8&amp;ved=0CAQQjRw&amp;url=http://www.fanpop.com/clubs/gary-spongebob/images/738468/title/gary-photo&amp;ei=ab5kVOKKNPeKsQSayoLIAw&amp;bvm=bv.79189006,d.cWc&amp;psig=AFQjCNHGSxUbomkjs-9TNxmR7RebrNr6QQ&amp;ust=1415974889897023" TargetMode="External"/><Relationship Id="rId7"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CAcQjRw&amp;url=http://spongebob.wikia.com/wiki/Pearl_Krabs&amp;ei=y75kVI0rtJGxBN7igIgL&amp;bvm=bv.79189006,d.cWc&amp;psig=AFQjCNEGqhHUM54ha9iY6t_KdNA_Ul9vDQ&amp;ust=1415974985017368" TargetMode="External"/><Relationship Id="rId11" Type="http://schemas.openxmlformats.org/officeDocument/2006/relationships/image" Target="../media/image82.png"/><Relationship Id="rId5" Type="http://schemas.openxmlformats.org/officeDocument/2006/relationships/hyperlink" Target="http://www.google.com/url?sa=i&amp;rct=j&amp;q=&amp;esrc=s&amp;source=images&amp;cd=&amp;cad=rja&amp;uact=8&amp;ved=0CAcQjRw&amp;url=http://spongebob.wikia.com/wiki/Patrick_Star&amp;ei=gr5kVOKzJ6_dsASE2oDQAg&amp;bvm=bv.79189006,d.cWc&amp;psig=AFQjCNHiWOnUOhoTm-hatgecJk5VkImOBA&amp;ust=1415974911778652" TargetMode="External"/><Relationship Id="rId10" Type="http://schemas.openxmlformats.org/officeDocument/2006/relationships/image" Target="../media/image81.png"/><Relationship Id="rId4" Type="http://schemas.openxmlformats.org/officeDocument/2006/relationships/image" Target="../media/image77.jpeg"/><Relationship Id="rId9" Type="http://schemas.openxmlformats.org/officeDocument/2006/relationships/image" Target="../media/image80.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6.xml"/><Relationship Id="rId1" Type="http://schemas.openxmlformats.org/officeDocument/2006/relationships/vmlDrawing" Target="../drawings/vmlDrawing6.v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1.wav"/><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audio" Target="../media/audio2.wav"/><Relationship Id="rId4" Type="http://schemas.openxmlformats.org/officeDocument/2006/relationships/notesSlide" Target="../notesSlides/notesSlide23.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
        <p:cNvGrpSpPr/>
        <p:nvPr/>
      </p:nvGrpSpPr>
      <p:grpSpPr>
        <a:xfrm>
          <a:off x="0" y="0"/>
          <a:ext cx="0" cy="0"/>
          <a:chOff x="0" y="0"/>
          <a:chExt cx="0" cy="0"/>
        </a:xfrm>
      </p:grpSpPr>
      <p:sp>
        <p:nvSpPr>
          <p:cNvPr id="19" name="Shape 19"/>
          <p:cNvSpPr txBox="1">
            <a:spLocks noGrp="1"/>
          </p:cNvSpPr>
          <p:nvPr>
            <p:ph type="ctrTitle"/>
          </p:nvPr>
        </p:nvSpPr>
        <p:spPr>
          <a:xfrm>
            <a:off x="3931921" y="822960"/>
            <a:ext cx="5123879" cy="2220908"/>
          </a:xfrm>
          <a:prstGeom prst="rect">
            <a:avLst/>
          </a:prstGeom>
        </p:spPr>
        <p:txBody>
          <a:bodyPr lIns="34290" tIns="34290" rIns="34290" bIns="34290" anchor="t" anchorCtr="0">
            <a:noAutofit/>
          </a:bodyPr>
          <a:lstStyle/>
          <a:p>
            <a:pPr algn="ctr" rtl="0">
              <a:lnSpc>
                <a:spcPct val="100000"/>
              </a:lnSpc>
              <a:buNone/>
            </a:pPr>
            <a:r>
              <a:rPr lang="en-US" sz="4300" dirty="0">
                <a:solidFill>
                  <a:srgbClr val="000000"/>
                </a:solidFill>
                <a:latin typeface="Arial"/>
                <a:ea typeface="Arial"/>
                <a:cs typeface="Arial"/>
                <a:sym typeface="Arial"/>
              </a:rPr>
              <a:t>Ecology</a:t>
            </a:r>
          </a:p>
        </p:txBody>
      </p:sp>
      <p:sp>
        <p:nvSpPr>
          <p:cNvPr id="20" name="Shape 20"/>
          <p:cNvSpPr txBox="1">
            <a:spLocks noGrp="1"/>
          </p:cNvSpPr>
          <p:nvPr>
            <p:ph type="subTitle" idx="1"/>
          </p:nvPr>
        </p:nvSpPr>
        <p:spPr>
          <a:xfrm>
            <a:off x="4754880" y="2011680"/>
            <a:ext cx="3671325" cy="729427"/>
          </a:xfrm>
          <a:prstGeom prst="rect">
            <a:avLst/>
          </a:prstGeom>
        </p:spPr>
        <p:txBody>
          <a:bodyPr lIns="34290" tIns="34290" rIns="34290" bIns="34290" anchor="t" anchorCtr="0">
            <a:noAutofit/>
          </a:bodyPr>
          <a:lstStyle/>
          <a:p>
            <a:pPr algn="ctr" rtl="0">
              <a:lnSpc>
                <a:spcPct val="100000"/>
              </a:lnSpc>
              <a:buNone/>
            </a:pPr>
            <a:r>
              <a:rPr lang="en-US" sz="2900" dirty="0" smtClean="0">
                <a:solidFill>
                  <a:srgbClr val="000000"/>
                </a:solidFill>
                <a:latin typeface="Arial"/>
                <a:ea typeface="Arial"/>
                <a:cs typeface="Arial"/>
                <a:sym typeface="Arial"/>
              </a:rPr>
              <a:t>Mrs. Weimer</a:t>
            </a:r>
            <a:endParaRPr lang="en-US" sz="2900" dirty="0">
              <a:solidFill>
                <a:srgbClr val="000000"/>
              </a:solidFill>
              <a:latin typeface="Arial"/>
              <a:ea typeface="Arial"/>
              <a:cs typeface="Arial"/>
              <a:sym typeface="Arial"/>
            </a:endParaRPr>
          </a:p>
        </p:txBody>
      </p:sp>
      <p:pic>
        <p:nvPicPr>
          <p:cNvPr id="21" name="Shape 21"/>
          <p:cNvPicPr preferRelativeResize="0"/>
          <p:nvPr/>
        </p:nvPicPr>
        <p:blipFill>
          <a:blip r:embed="rId3" cstate="print"/>
          <a:stretch>
            <a:fillRect/>
          </a:stretch>
        </p:blipFill>
        <p:spPr>
          <a:xfrm>
            <a:off x="548640" y="365760"/>
            <a:ext cx="3817620" cy="5715000"/>
          </a:xfrm>
          <a:prstGeom prst="rect">
            <a:avLst/>
          </a:prstGeom>
        </p:spPr>
      </p:pic>
      <p:sp>
        <p:nvSpPr>
          <p:cNvPr id="22" name="Shape 22"/>
          <p:cNvSpPr txBox="1"/>
          <p:nvPr/>
        </p:nvSpPr>
        <p:spPr>
          <a:xfrm>
            <a:off x="547830" y="6122183"/>
            <a:ext cx="4695367" cy="605879"/>
          </a:xfrm>
          <a:prstGeom prst="rect">
            <a:avLst/>
          </a:prstGeom>
        </p:spPr>
        <p:txBody>
          <a:bodyPr lIns="34290" tIns="34290" rIns="34290" bIns="34290" anchor="t" anchorCtr="0">
            <a:noAutofit/>
          </a:bodyPr>
          <a:lstStyle/>
          <a:p>
            <a:pPr rtl="0">
              <a:lnSpc>
                <a:spcPct val="100000"/>
              </a:lnSpc>
              <a:buNone/>
            </a:pPr>
            <a:r>
              <a:rPr lang="en-US" sz="1200">
                <a:solidFill>
                  <a:srgbClr val="000000"/>
                </a:solidFill>
                <a:latin typeface="Arial"/>
                <a:ea typeface="Arial"/>
                <a:cs typeface="Arial"/>
                <a:sym typeface="Arial"/>
              </a:rPr>
              <a:t>Photo by </a:t>
            </a:r>
            <a:r>
              <a:rPr lang="en-US" sz="1200" u="sng">
                <a:solidFill>
                  <a:srgbClr val="0000FF"/>
                </a:solidFill>
                <a:latin typeface="Arial"/>
                <a:ea typeface="Arial"/>
                <a:cs typeface="Arial"/>
                <a:sym typeface="Arial"/>
                <a:hlinkClick r:id="rId4"/>
              </a:rPr>
              <a:t>http://www.flickr.com/photos/druclimb/56763994/in/photostream/</a:t>
            </a:r>
          </a:p>
        </p:txBody>
      </p:sp>
    </p:spTree>
    <p:extLst>
      <p:ext uri="{BB962C8B-B14F-4D97-AF65-F5344CB8AC3E}">
        <p14:creationId xmlns:p14="http://schemas.microsoft.com/office/powerpoint/2010/main" xmlns="" val="4198810702"/>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272925" y="268650"/>
            <a:ext cx="8587440" cy="1906268"/>
          </a:xfrm>
          <a:prstGeom prst="rect">
            <a:avLst/>
          </a:prstGeom>
        </p:spPr>
        <p:txBody>
          <a:bodyPr lIns="34290" tIns="34290" rIns="34290" bIns="34290" anchor="t" anchorCtr="0">
            <a:noAutofit/>
          </a:bodyPr>
          <a:lstStyle/>
          <a:p>
            <a:pPr rtl="0">
              <a:lnSpc>
                <a:spcPct val="100000"/>
              </a:lnSpc>
              <a:buNone/>
            </a:pPr>
            <a:r>
              <a:rPr lang="en-US" sz="3100" u="sng" dirty="0">
                <a:solidFill>
                  <a:srgbClr val="FFFF00"/>
                </a:solidFill>
                <a:latin typeface="Arial"/>
                <a:ea typeface="Arial"/>
                <a:cs typeface="Arial"/>
                <a:sym typeface="Arial"/>
              </a:rPr>
              <a:t>Biome</a:t>
            </a:r>
            <a:r>
              <a:rPr lang="en-US" sz="3100" dirty="0">
                <a:solidFill>
                  <a:srgbClr val="000000"/>
                </a:solidFill>
                <a:latin typeface="Arial"/>
                <a:ea typeface="Arial"/>
                <a:cs typeface="Arial"/>
                <a:sym typeface="Arial"/>
              </a:rPr>
              <a:t> - large area that has a particular climate, and particular species of plants and animals that live there (tundra)</a:t>
            </a:r>
          </a:p>
          <a:p>
            <a:endParaRPr lang="en-US" sz="3100" dirty="0">
              <a:solidFill>
                <a:srgbClr val="000000"/>
              </a:solidFill>
              <a:latin typeface="Arial"/>
              <a:ea typeface="Arial"/>
              <a:cs typeface="Arial"/>
              <a:sym typeface="Arial"/>
            </a:endParaRPr>
          </a:p>
          <a:p>
            <a:endParaRPr lang="en-US" sz="3100" dirty="0">
              <a:solidFill>
                <a:srgbClr val="000000"/>
              </a:solidFill>
              <a:latin typeface="Arial"/>
              <a:ea typeface="Arial"/>
              <a:cs typeface="Arial"/>
              <a:sym typeface="Arial"/>
            </a:endParaRPr>
          </a:p>
        </p:txBody>
      </p:sp>
      <p:pic>
        <p:nvPicPr>
          <p:cNvPr id="64" name="Shape 64"/>
          <p:cNvPicPr preferRelativeResize="0"/>
          <p:nvPr/>
        </p:nvPicPr>
        <p:blipFill>
          <a:blip r:embed="rId3" cstate="print"/>
          <a:stretch>
            <a:fillRect/>
          </a:stretch>
        </p:blipFill>
        <p:spPr>
          <a:xfrm>
            <a:off x="1280160" y="1828778"/>
            <a:ext cx="6173933" cy="5025915"/>
          </a:xfrm>
          <a:prstGeom prst="rect">
            <a:avLst/>
          </a:prstGeom>
        </p:spPr>
      </p:pic>
    </p:spTree>
    <p:extLst>
      <p:ext uri="{BB962C8B-B14F-4D97-AF65-F5344CB8AC3E}">
        <p14:creationId xmlns:p14="http://schemas.microsoft.com/office/powerpoint/2010/main" xmlns="" val="2028464789"/>
      </p:ext>
    </p:extLst>
  </p:cSld>
  <p:clrMapOvr>
    <a:masterClrMapping/>
  </p:clrMapOvr>
  <p:transition spd="slow">
    <p:cu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381000"/>
            <a:ext cx="8382000" cy="6324600"/>
          </a:xfrm>
        </p:spPr>
        <p:txBody>
          <a:bodyPr>
            <a:normAutofit/>
          </a:bodyPr>
          <a:lstStyle/>
          <a:p>
            <a:r>
              <a:rPr lang="en-US" dirty="0" smtClean="0"/>
              <a:t>As a major shipping port, New Orleans has built canals to allow ships to move through more easily.</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An unintended consequence of this has been to allow saltwater to intrude farther inland than normal.</a:t>
            </a:r>
          </a:p>
          <a:p>
            <a:pPr lvl="1"/>
            <a:r>
              <a:rPr lang="en-US" sz="2400" dirty="0" smtClean="0"/>
              <a:t>The increased salinity kills off freshwater wetland plants.</a:t>
            </a:r>
            <a:endParaRPr lang="en-US" sz="2400"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100</a:t>
            </a:fld>
            <a:endParaRPr lang="en-US"/>
          </a:p>
        </p:txBody>
      </p:sp>
      <p:pic>
        <p:nvPicPr>
          <p:cNvPr id="7170" name="Picture 2" descr="http://www.uwec.edu/jolhm/eh3/group7/cana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1357862"/>
            <a:ext cx="5181600" cy="34947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42999201"/>
      </p:ext>
    </p:extLst>
  </p:cSld>
  <p:clrMapOvr>
    <a:masterClrMapping/>
  </p:clrMapOvr>
  <p:transition>
    <p:pull dir="ld"/>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oceans and freshwater ecosystems are divided into different zones based on the availability of two biggest limiting factors:</a:t>
            </a:r>
          </a:p>
          <a:p>
            <a:pPr lvl="1"/>
            <a:r>
              <a:rPr lang="en-US" dirty="0" smtClean="0"/>
              <a:t>Sunlight</a:t>
            </a:r>
          </a:p>
          <a:p>
            <a:pPr lvl="1"/>
            <a:r>
              <a:rPr lang="en-US" dirty="0" smtClean="0"/>
              <a:t>Nutrients</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101</a:t>
            </a:fld>
            <a:endParaRPr lang="en-US"/>
          </a:p>
        </p:txBody>
      </p:sp>
      <p:sp>
        <p:nvSpPr>
          <p:cNvPr id="4" name="Title 3"/>
          <p:cNvSpPr>
            <a:spLocks noGrp="1"/>
          </p:cNvSpPr>
          <p:nvPr>
            <p:ph type="title"/>
          </p:nvPr>
        </p:nvSpPr>
        <p:spPr/>
        <p:txBody>
          <a:bodyPr/>
          <a:lstStyle/>
          <a:p>
            <a:r>
              <a:rPr lang="en-US" dirty="0" smtClean="0"/>
              <a:t>Aquatic  Zones</a:t>
            </a:r>
            <a:endParaRPr lang="en-US" dirty="0"/>
          </a:p>
        </p:txBody>
      </p:sp>
    </p:spTree>
    <p:extLst>
      <p:ext uri="{BB962C8B-B14F-4D97-AF65-F5344CB8AC3E}">
        <p14:creationId xmlns:p14="http://schemas.microsoft.com/office/powerpoint/2010/main" xmlns="" val="850810809"/>
      </p:ext>
    </p:extLst>
  </p:cSld>
  <p:clrMapOvr>
    <a:masterClrMapping/>
  </p:clrMapOvr>
  <p:transition>
    <p:pull dir="ld"/>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7688" y="3124200"/>
            <a:ext cx="8229600" cy="3657600"/>
          </a:xfrm>
        </p:spPr>
        <p:txBody>
          <a:bodyPr>
            <a:normAutofit/>
          </a:bodyPr>
          <a:lstStyle/>
          <a:p>
            <a:r>
              <a:rPr lang="en-US" dirty="0" smtClean="0"/>
              <a:t>The </a:t>
            </a:r>
            <a:r>
              <a:rPr lang="en-US" dirty="0" smtClean="0">
                <a:solidFill>
                  <a:srgbClr val="FFFF00"/>
                </a:solidFill>
              </a:rPr>
              <a:t>coastal zone </a:t>
            </a:r>
            <a:r>
              <a:rPr lang="en-US" dirty="0" smtClean="0"/>
              <a:t>extends from the high-tide mark on land to the edge of the continental shelf.</a:t>
            </a:r>
          </a:p>
          <a:p>
            <a:pPr lvl="1"/>
            <a:r>
              <a:rPr lang="en-US" dirty="0" smtClean="0"/>
              <a:t>Despite only making up 10% of the ocean’s ecosystems, the coastal zone accounts for 90% of its biodiversity.</a:t>
            </a:r>
          </a:p>
          <a:p>
            <a:r>
              <a:rPr lang="en-US" dirty="0" smtClean="0"/>
              <a:t>Life is plentiful due to an abundance of sunlight and nutrients, the two biggest limiting factors for life in the water.</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102</a:t>
            </a:fld>
            <a:endParaRPr lang="en-US"/>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402184"/>
            <a:ext cx="8686800" cy="2588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90323308"/>
      </p:ext>
    </p:extLst>
  </p:cSld>
  <p:clrMapOvr>
    <a:masterClrMapping/>
  </p:clrMapOvr>
  <p:transition>
    <p:pull dir="ld"/>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5791200"/>
          </a:xfrm>
        </p:spPr>
        <p:txBody>
          <a:bodyPr/>
          <a:lstStyle/>
          <a:p>
            <a:r>
              <a:rPr lang="en-US" dirty="0" smtClean="0"/>
              <a:t>Within the coastal zone are </a:t>
            </a:r>
            <a:r>
              <a:rPr lang="en-US" dirty="0" smtClean="0">
                <a:solidFill>
                  <a:srgbClr val="FFFF00"/>
                </a:solidFill>
              </a:rPr>
              <a:t>estuaries</a:t>
            </a:r>
            <a:r>
              <a:rPr lang="en-US" dirty="0" smtClean="0"/>
              <a:t>; partially enclosed bodies of water where seawater mixes with freshwater.</a:t>
            </a:r>
          </a:p>
          <a:p>
            <a:r>
              <a:rPr lang="en-US" dirty="0" smtClean="0"/>
              <a:t>There are also many varieties of </a:t>
            </a:r>
            <a:r>
              <a:rPr lang="en-US" dirty="0" smtClean="0">
                <a:solidFill>
                  <a:srgbClr val="FFFF00"/>
                </a:solidFill>
              </a:rPr>
              <a:t>coastal wetlands</a:t>
            </a:r>
            <a:r>
              <a:rPr lang="en-US" dirty="0" smtClean="0"/>
              <a:t>; areas of land that are fully saturated with water at least part of the year.</a:t>
            </a:r>
          </a:p>
          <a:p>
            <a:pPr lvl="1"/>
            <a:r>
              <a:rPr lang="en-US" dirty="0" smtClean="0"/>
              <a:t>Salt marshes</a:t>
            </a:r>
          </a:p>
          <a:p>
            <a:pPr lvl="1"/>
            <a:r>
              <a:rPr lang="en-US" dirty="0" smtClean="0"/>
              <a:t>Sea grass beds</a:t>
            </a:r>
          </a:p>
          <a:p>
            <a:pPr lvl="1"/>
            <a:r>
              <a:rPr lang="en-US" dirty="0" smtClean="0"/>
              <a:t>Mangrove forests</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103</a:t>
            </a:fld>
            <a:endParaRPr lang="en-US"/>
          </a:p>
        </p:txBody>
      </p:sp>
    </p:spTree>
    <p:extLst>
      <p:ext uri="{BB962C8B-B14F-4D97-AF65-F5344CB8AC3E}">
        <p14:creationId xmlns:p14="http://schemas.microsoft.com/office/powerpoint/2010/main" xmlns="" val="373674529"/>
      </p:ext>
    </p:extLst>
  </p:cSld>
  <p:clrMapOvr>
    <a:masterClrMapping/>
  </p:clrMapOvr>
  <p:transition>
    <p:pull dir="ld"/>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715000"/>
          </a:xfrm>
        </p:spPr>
        <p:txBody>
          <a:bodyPr/>
          <a:lstStyle/>
          <a:p>
            <a:r>
              <a:rPr lang="en-US" dirty="0" smtClean="0"/>
              <a:t>A </a:t>
            </a:r>
            <a:r>
              <a:rPr lang="en-US" dirty="0" smtClean="0">
                <a:solidFill>
                  <a:srgbClr val="FFFF00"/>
                </a:solidFill>
              </a:rPr>
              <a:t>salt marsh </a:t>
            </a:r>
            <a:r>
              <a:rPr lang="en-US" dirty="0" smtClean="0"/>
              <a:t>is a coastal wetland regularly flooded by tides, and dominated by herbs, grasses, and shrubs.</a:t>
            </a:r>
          </a:p>
          <a:p>
            <a:pPr lvl="1"/>
            <a:r>
              <a:rPr lang="en-US" dirty="0" smtClean="0"/>
              <a:t>No trees.</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104</a:t>
            </a:fld>
            <a:endParaRPr lang="en-US"/>
          </a:p>
        </p:txBody>
      </p:sp>
      <p:pic>
        <p:nvPicPr>
          <p:cNvPr id="7170" name="Picture 2" descr="http://www.nhdfl.org/uploads/NHB%20photos/lowsaltmarsh.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2286000"/>
            <a:ext cx="8240232" cy="3810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457200" y="6096000"/>
            <a:ext cx="7848600" cy="584775"/>
          </a:xfrm>
          <a:prstGeom prst="rect">
            <a:avLst/>
          </a:prstGeom>
        </p:spPr>
        <p:txBody>
          <a:bodyPr wrap="square">
            <a:spAutoFit/>
          </a:bodyPr>
          <a:lstStyle/>
          <a:p>
            <a:r>
              <a:rPr lang="en-US" sz="1600" dirty="0" smtClean="0">
                <a:latin typeface="+mn-lt"/>
              </a:rPr>
              <a:t>Low salt marsh, Great Bay, New Hampshire</a:t>
            </a:r>
          </a:p>
          <a:p>
            <a:r>
              <a:rPr lang="en-US" sz="1600" dirty="0" smtClean="0">
                <a:latin typeface="+mn-lt"/>
              </a:rPr>
              <a:t>Photo from New Hampshire Division of Forests and Lands.</a:t>
            </a:r>
          </a:p>
        </p:txBody>
      </p:sp>
    </p:spTree>
    <p:extLst>
      <p:ext uri="{BB962C8B-B14F-4D97-AF65-F5344CB8AC3E}">
        <p14:creationId xmlns:p14="http://schemas.microsoft.com/office/powerpoint/2010/main" xmlns="" val="3427133127"/>
      </p:ext>
    </p:extLst>
  </p:cSld>
  <p:clrMapOvr>
    <a:masterClrMapping/>
  </p:clrMapOvr>
  <p:transition>
    <p:pull dir="ld"/>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2000"/>
            <a:ext cx="8229600" cy="5791200"/>
          </a:xfrm>
        </p:spPr>
        <p:txBody>
          <a:bodyPr/>
          <a:lstStyle/>
          <a:p>
            <a:r>
              <a:rPr lang="en-US" dirty="0" smtClean="0">
                <a:solidFill>
                  <a:srgbClr val="FFFF00"/>
                </a:solidFill>
              </a:rPr>
              <a:t>Sea grass beds </a:t>
            </a:r>
            <a:r>
              <a:rPr lang="en-US" dirty="0" smtClean="0"/>
              <a:t>are wetlands with plants that have long, narrow leaves that grow to resemble grasslands.</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105</a:t>
            </a:fld>
            <a:endParaRPr lang="en-US"/>
          </a:p>
        </p:txBody>
      </p:sp>
      <p:pic>
        <p:nvPicPr>
          <p:cNvPr id="8196" name="Picture 4" descr="http://www.conservation.bm/storage/habitat-pages/seagrass-pages/thalassia.jpg?__SQUARESPACE_CACHEVERSION=129304839586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6600" y="1981200"/>
            <a:ext cx="4721501" cy="352425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3282696" y="5505450"/>
            <a:ext cx="5029200" cy="830997"/>
          </a:xfrm>
          <a:prstGeom prst="rect">
            <a:avLst/>
          </a:prstGeom>
        </p:spPr>
        <p:txBody>
          <a:bodyPr wrap="square">
            <a:spAutoFit/>
          </a:bodyPr>
          <a:lstStyle/>
          <a:p>
            <a:r>
              <a:rPr lang="en-US" sz="1600" dirty="0" smtClean="0">
                <a:latin typeface="+mn-lt"/>
              </a:rPr>
              <a:t>Sea grass bed, Bermuda.</a:t>
            </a:r>
          </a:p>
          <a:p>
            <a:r>
              <a:rPr lang="en-US" sz="1600" dirty="0" smtClean="0">
                <a:latin typeface="+mn-lt"/>
              </a:rPr>
              <a:t>Photo from Government of Bermuda Ministry of Environment and Planning.</a:t>
            </a:r>
          </a:p>
        </p:txBody>
      </p:sp>
    </p:spTree>
    <p:extLst>
      <p:ext uri="{BB962C8B-B14F-4D97-AF65-F5344CB8AC3E}">
        <p14:creationId xmlns:p14="http://schemas.microsoft.com/office/powerpoint/2010/main" xmlns="" val="4208218806"/>
      </p:ext>
    </p:extLst>
  </p:cSld>
  <p:clrMapOvr>
    <a:masterClrMapping/>
  </p:clrMapOvr>
  <p:transition>
    <p:pull dir="ld"/>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715000"/>
          </a:xfrm>
        </p:spPr>
        <p:txBody>
          <a:bodyPr/>
          <a:lstStyle/>
          <a:p>
            <a:r>
              <a:rPr lang="en-US" dirty="0" smtClean="0">
                <a:solidFill>
                  <a:srgbClr val="FFFF00"/>
                </a:solidFill>
              </a:rPr>
              <a:t>Mangrove swamps </a:t>
            </a:r>
            <a:r>
              <a:rPr lang="en-US" dirty="0" smtClean="0"/>
              <a:t>are wetlands with trees that have evolved to survive in the high-salt, low-oxygen water.</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106</a:t>
            </a:fld>
            <a:endParaRPr lang="en-US"/>
          </a:p>
        </p:txBody>
      </p:sp>
      <p:pic>
        <p:nvPicPr>
          <p:cNvPr id="9218" name="Picture 2" descr="http://0.tqn.com/d/forestry/1/0/S/r/mangrove_ed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1828800"/>
            <a:ext cx="6400800" cy="430674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1508760" y="6135548"/>
            <a:ext cx="5029200" cy="338554"/>
          </a:xfrm>
          <a:prstGeom prst="rect">
            <a:avLst/>
          </a:prstGeom>
        </p:spPr>
        <p:txBody>
          <a:bodyPr wrap="square">
            <a:spAutoFit/>
          </a:bodyPr>
          <a:lstStyle/>
          <a:p>
            <a:r>
              <a:rPr lang="en-US" sz="1600" dirty="0" smtClean="0">
                <a:latin typeface="+mn-lt"/>
              </a:rPr>
              <a:t>Mangrove swamp, Florida Everglades.</a:t>
            </a:r>
          </a:p>
        </p:txBody>
      </p:sp>
    </p:spTree>
    <p:extLst>
      <p:ext uri="{BB962C8B-B14F-4D97-AF65-F5344CB8AC3E}">
        <p14:creationId xmlns:p14="http://schemas.microsoft.com/office/powerpoint/2010/main" xmlns="" val="2980327594"/>
      </p:ext>
    </p:extLst>
  </p:cSld>
  <p:clrMapOvr>
    <a:masterClrMapping/>
  </p:clrMapOvr>
  <p:transition>
    <p:pull dir="ld"/>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Wetlands are highly productive ecosystems that support a great deal of biodiversity.</a:t>
            </a:r>
          </a:p>
          <a:p>
            <a:r>
              <a:rPr lang="en-US" dirty="0" smtClean="0"/>
              <a:t>They can slow and hold influxes of water, helping to prevent flooding.</a:t>
            </a:r>
          </a:p>
          <a:p>
            <a:r>
              <a:rPr lang="en-US" dirty="0" smtClean="0"/>
              <a:t>Water that passes through wetlands tends to come out cleaner, with less sediment and pollution.</a:t>
            </a:r>
          </a:p>
          <a:p>
            <a:pPr marL="0" indent="0">
              <a:buNone/>
            </a:pP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107</a:t>
            </a:fld>
            <a:endParaRPr lang="en-US"/>
          </a:p>
        </p:txBody>
      </p:sp>
      <p:sp>
        <p:nvSpPr>
          <p:cNvPr id="4" name="Title 3"/>
          <p:cNvSpPr>
            <a:spLocks noGrp="1"/>
          </p:cNvSpPr>
          <p:nvPr>
            <p:ph type="title"/>
          </p:nvPr>
        </p:nvSpPr>
        <p:spPr/>
        <p:txBody>
          <a:bodyPr/>
          <a:lstStyle/>
          <a:p>
            <a:r>
              <a:rPr lang="en-US" dirty="0" smtClean="0"/>
              <a:t>Benefits of Wetlands</a:t>
            </a:r>
            <a:endParaRPr lang="en-US" dirty="0"/>
          </a:p>
        </p:txBody>
      </p:sp>
    </p:spTree>
    <p:extLst>
      <p:ext uri="{BB962C8B-B14F-4D97-AF65-F5344CB8AC3E}">
        <p14:creationId xmlns:p14="http://schemas.microsoft.com/office/powerpoint/2010/main" xmlns="" val="2992701670"/>
      </p:ext>
    </p:extLst>
  </p:cSld>
  <p:clrMapOvr>
    <a:masterClrMapping/>
  </p:clrMapOvr>
  <p:transition>
    <p:pull dir="ld"/>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324600"/>
            <a:ext cx="8229600" cy="533400"/>
          </a:xfrm>
        </p:spPr>
        <p:txBody>
          <a:bodyPr>
            <a:normAutofit/>
          </a:bodyPr>
          <a:lstStyle/>
          <a:p>
            <a:pPr marL="0" indent="0">
              <a:buNone/>
            </a:pPr>
            <a:r>
              <a:rPr lang="en-US" sz="1600" dirty="0" smtClean="0"/>
              <a:t>Wetlands</a:t>
            </a:r>
            <a:endParaRPr lang="en-US" sz="1600"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108</a:t>
            </a:fld>
            <a:endParaRPr lang="en-US"/>
          </a:p>
        </p:txBody>
      </p:sp>
    </p:spTree>
    <p:controls>
      <p:control spid="1029" name="ShockwaveFlash1" r:id="rId2" imgW="7466040" imgH="5029200"/>
    </p:controls>
    <p:extLst>
      <p:ext uri="{BB962C8B-B14F-4D97-AF65-F5344CB8AC3E}">
        <p14:creationId xmlns:p14="http://schemas.microsoft.com/office/powerpoint/2010/main" xmlns="" val="2556979768"/>
      </p:ext>
    </p:extLst>
  </p:cSld>
  <p:clrMapOvr>
    <a:masterClrMapping/>
  </p:clrMapOvr>
  <p:transition>
    <p:pull dir="ld"/>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5791200"/>
          </a:xfrm>
        </p:spPr>
        <p:txBody>
          <a:bodyPr/>
          <a:lstStyle/>
          <a:p>
            <a:r>
              <a:rPr lang="en-US" dirty="0" smtClean="0"/>
              <a:t>As the New Orleans grew, open land was in short supply.  To solve this problem, coastal wetlands were drained and built upon.</a:t>
            </a:r>
          </a:p>
          <a:p>
            <a:r>
              <a:rPr lang="en-US" dirty="0" smtClean="0"/>
              <a:t>Remaining coastal wetlands </a:t>
            </a:r>
            <a:br>
              <a:rPr lang="en-US" dirty="0" smtClean="0"/>
            </a:br>
            <a:r>
              <a:rPr lang="en-US" dirty="0" smtClean="0"/>
              <a:t>have rapidly disappeared due </a:t>
            </a:r>
            <a:br>
              <a:rPr lang="en-US" dirty="0" smtClean="0"/>
            </a:br>
            <a:r>
              <a:rPr lang="en-US" dirty="0" smtClean="0"/>
              <a:t>to the loss of river sediment </a:t>
            </a:r>
            <a:br>
              <a:rPr lang="en-US" dirty="0" smtClean="0"/>
            </a:br>
            <a:r>
              <a:rPr lang="en-US" dirty="0" smtClean="0"/>
              <a:t>that sustained them.</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109</a:t>
            </a:fld>
            <a:endParaRPr lang="en-US"/>
          </a:p>
        </p:txBody>
      </p:sp>
      <p:pic>
        <p:nvPicPr>
          <p:cNvPr id="2052" name="Picture 4" descr="http://microbewiki.kenyon.edu/images/6/60/Wetlands_los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7400" y="1752600"/>
            <a:ext cx="2000250" cy="24574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59392596"/>
      </p:ext>
    </p:extLst>
  </p:cSld>
  <p:clrMapOvr>
    <a:masterClrMapping/>
  </p:clrMapOvr>
  <p:transition>
    <p:pull dir="l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274321" y="274321"/>
            <a:ext cx="8663939" cy="891539"/>
          </a:xfrm>
          <a:prstGeom prst="rect">
            <a:avLst/>
          </a:prstGeom>
        </p:spPr>
        <p:txBody>
          <a:bodyPr lIns="34290" tIns="34290" rIns="34290" bIns="34290" anchor="t" anchorCtr="0">
            <a:noAutofit/>
          </a:bodyPr>
          <a:lstStyle/>
          <a:p>
            <a:pPr rtl="0">
              <a:lnSpc>
                <a:spcPct val="100000"/>
              </a:lnSpc>
              <a:buNone/>
            </a:pPr>
            <a:r>
              <a:rPr lang="en-US" sz="3100" u="sng" dirty="0">
                <a:solidFill>
                  <a:srgbClr val="FFFF00"/>
                </a:solidFill>
                <a:latin typeface="Arial"/>
                <a:ea typeface="Arial"/>
                <a:cs typeface="Arial"/>
                <a:sym typeface="Arial"/>
              </a:rPr>
              <a:t>Biosphere</a:t>
            </a:r>
            <a:r>
              <a:rPr lang="en-US" sz="3100" dirty="0">
                <a:solidFill>
                  <a:srgbClr val="000000"/>
                </a:solidFill>
                <a:latin typeface="Arial"/>
                <a:ea typeface="Arial"/>
                <a:cs typeface="Arial"/>
                <a:sym typeface="Arial"/>
              </a:rPr>
              <a:t> - the part of the earth that supports life</a:t>
            </a:r>
          </a:p>
        </p:txBody>
      </p:sp>
      <p:pic>
        <p:nvPicPr>
          <p:cNvPr id="70" name="Shape 70"/>
          <p:cNvPicPr preferRelativeResize="0"/>
          <p:nvPr/>
        </p:nvPicPr>
        <p:blipFill>
          <a:blip r:embed="rId3" cstate="print"/>
          <a:stretch>
            <a:fillRect/>
          </a:stretch>
        </p:blipFill>
        <p:spPr>
          <a:xfrm>
            <a:off x="1554480" y="1097280"/>
            <a:ext cx="5610780" cy="5660910"/>
          </a:xfrm>
          <a:prstGeom prst="rect">
            <a:avLst/>
          </a:prstGeom>
        </p:spPr>
      </p:pic>
    </p:spTree>
    <p:extLst>
      <p:ext uri="{BB962C8B-B14F-4D97-AF65-F5344CB8AC3E}">
        <p14:creationId xmlns:p14="http://schemas.microsoft.com/office/powerpoint/2010/main" xmlns="" val="994404148"/>
      </p:ext>
    </p:extLst>
  </p:cSld>
  <p:clrMapOvr>
    <a:masterClrMapping/>
  </p:clrMapOvr>
  <p:transition spd="slow">
    <p:cu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762000"/>
            <a:ext cx="8229600" cy="2819400"/>
          </a:xfrm>
        </p:spPr>
        <p:txBody>
          <a:bodyPr>
            <a:normAutofit/>
          </a:bodyPr>
          <a:lstStyle/>
          <a:p>
            <a:r>
              <a:rPr lang="en-US" dirty="0" smtClean="0"/>
              <a:t>The loss of coastal wetlands left New Orleans nearly defenseless against Hurricane Katrina’s storm surge.</a:t>
            </a:r>
          </a:p>
          <a:p>
            <a:r>
              <a:rPr lang="en-US" dirty="0" smtClean="0"/>
              <a:t>Nearly every levee in New Orleans was breached.</a:t>
            </a:r>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110</a:t>
            </a:fld>
            <a:endParaRPr lang="en-US"/>
          </a:p>
        </p:txBody>
      </p:sp>
      <p:pic>
        <p:nvPicPr>
          <p:cNvPr id="9218" name="Picture 2" descr="https://upload.wikimedia.org/wikipedia/commons/0/07/Navy_flooded_New_Orleans_20050901_trim.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2743200"/>
            <a:ext cx="5410200" cy="38040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2389200"/>
      </p:ext>
    </p:extLst>
  </p:cSld>
  <p:clrMapOvr>
    <a:masterClrMapping/>
  </p:clrMapOvr>
  <p:transition>
    <p:pull dir="ld"/>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4953000"/>
          </a:xfrm>
        </p:spPr>
        <p:txBody>
          <a:bodyPr/>
          <a:lstStyle/>
          <a:p>
            <a:r>
              <a:rPr lang="en-US" dirty="0" smtClean="0"/>
              <a:t>In 2012, 7 years later, a plan was finalized to protect the area from future storms.</a:t>
            </a:r>
          </a:p>
          <a:p>
            <a:pPr lvl="1"/>
            <a:r>
              <a:rPr lang="en-US" dirty="0" smtClean="0"/>
              <a:t>Barrier islands will be rebuilt.</a:t>
            </a:r>
          </a:p>
          <a:p>
            <a:pPr lvl="1"/>
            <a:r>
              <a:rPr lang="en-US" dirty="0" smtClean="0"/>
              <a:t>Inland wetlands will be restored.</a:t>
            </a:r>
          </a:p>
          <a:p>
            <a:pPr lvl="1"/>
            <a:r>
              <a:rPr lang="en-US" dirty="0" smtClean="0"/>
              <a:t>Gates will be installed into the levees along the river to allow water (and sediment) to flow over the wetlands.</a:t>
            </a:r>
          </a:p>
          <a:p>
            <a:r>
              <a:rPr lang="en-US" dirty="0" smtClean="0"/>
              <a:t>By 2042, the state should begin gaining more land than it loses annually.</a:t>
            </a:r>
          </a:p>
          <a:p>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111</a:t>
            </a:fld>
            <a:endParaRPr lang="en-US"/>
          </a:p>
        </p:txBody>
      </p:sp>
      <p:sp>
        <p:nvSpPr>
          <p:cNvPr id="4" name="Title 3"/>
          <p:cNvSpPr>
            <a:spLocks noGrp="1"/>
          </p:cNvSpPr>
          <p:nvPr>
            <p:ph type="title"/>
          </p:nvPr>
        </p:nvSpPr>
        <p:spPr>
          <a:xfrm>
            <a:off x="457200" y="152400"/>
            <a:ext cx="8229600" cy="838200"/>
          </a:xfrm>
        </p:spPr>
        <p:txBody>
          <a:bodyPr/>
          <a:lstStyle/>
          <a:p>
            <a:r>
              <a:rPr lang="en-US" dirty="0" smtClean="0"/>
              <a:t>Reconstruction</a:t>
            </a:r>
            <a:endParaRPr lang="en-US" dirty="0"/>
          </a:p>
        </p:txBody>
      </p:sp>
      <p:pic>
        <p:nvPicPr>
          <p:cNvPr id="10242" name="Picture 2" descr="http://blogs.scientificamerican.com/observations/files/2012/01/East-Grand-Terre-Island-Restoration-Befor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6696" y="4953000"/>
            <a:ext cx="2413000" cy="18097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http://blogs.scientificamerican.com/observations/files/2012/01/East-Grand-Terre-Island-Restoration-Afte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37632" y="4876800"/>
            <a:ext cx="2514600" cy="18859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3409696" y="5219610"/>
            <a:ext cx="2006600" cy="1200329"/>
          </a:xfrm>
          <a:prstGeom prst="rect">
            <a:avLst/>
          </a:prstGeom>
          <a:noFill/>
        </p:spPr>
        <p:txBody>
          <a:bodyPr wrap="square" rtlCol="0">
            <a:spAutoFit/>
          </a:bodyPr>
          <a:lstStyle/>
          <a:p>
            <a:r>
              <a:rPr lang="en-US" sz="1800" dirty="0" smtClean="0">
                <a:latin typeface="+mn-lt"/>
              </a:rPr>
              <a:t>East Grand Terre Island Restoration, before and after.</a:t>
            </a:r>
            <a:endParaRPr lang="en-US" sz="1800" dirty="0">
              <a:latin typeface="+mn-lt"/>
            </a:endParaRPr>
          </a:p>
        </p:txBody>
      </p:sp>
    </p:spTree>
    <p:extLst>
      <p:ext uri="{BB962C8B-B14F-4D97-AF65-F5344CB8AC3E}">
        <p14:creationId xmlns:p14="http://schemas.microsoft.com/office/powerpoint/2010/main" xmlns="" val="2496582078"/>
      </p:ext>
    </p:extLst>
  </p:cSld>
  <p:clrMapOvr>
    <a:masterClrMapping/>
  </p:clrMapOvr>
  <p:transition>
    <p:pull dir="ld"/>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267200"/>
          </a:xfrm>
        </p:spPr>
        <p:txBody>
          <a:bodyPr>
            <a:normAutofit/>
          </a:bodyPr>
          <a:lstStyle/>
          <a:p>
            <a:r>
              <a:rPr lang="en-US" dirty="0" smtClean="0"/>
              <a:t>The gravitational pull of the moon and sun causes tides to rise and fall about every 6 hours on coasts.  </a:t>
            </a:r>
          </a:p>
          <a:p>
            <a:r>
              <a:rPr lang="en-US" dirty="0" smtClean="0"/>
              <a:t>This creates an </a:t>
            </a:r>
            <a:r>
              <a:rPr lang="en-US" dirty="0" smtClean="0">
                <a:solidFill>
                  <a:srgbClr val="FFFF00"/>
                </a:solidFill>
              </a:rPr>
              <a:t>intertidal zone </a:t>
            </a:r>
            <a:r>
              <a:rPr lang="en-US" dirty="0" smtClean="0"/>
              <a:t>that is submerged during high tide and exposed during low tide.</a:t>
            </a:r>
          </a:p>
          <a:p>
            <a:r>
              <a:rPr lang="en-US" dirty="0" smtClean="0"/>
              <a:t>The physical nature</a:t>
            </a:r>
            <a:br>
              <a:rPr lang="en-US" dirty="0" smtClean="0"/>
            </a:br>
            <a:r>
              <a:rPr lang="en-US" dirty="0" smtClean="0"/>
              <a:t>of the shores in intertidal</a:t>
            </a:r>
            <a:br>
              <a:rPr lang="en-US" dirty="0" smtClean="0"/>
            </a:br>
            <a:r>
              <a:rPr lang="en-US" dirty="0" smtClean="0"/>
              <a:t>zones can vary greatly.</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112</a:t>
            </a:fld>
            <a:endParaRPr lang="en-US"/>
          </a:p>
        </p:txBody>
      </p:sp>
      <p:sp>
        <p:nvSpPr>
          <p:cNvPr id="4" name="Title 3"/>
          <p:cNvSpPr>
            <a:spLocks noGrp="1"/>
          </p:cNvSpPr>
          <p:nvPr>
            <p:ph type="title"/>
          </p:nvPr>
        </p:nvSpPr>
        <p:spPr/>
        <p:txBody>
          <a:bodyPr/>
          <a:lstStyle/>
          <a:p>
            <a:r>
              <a:rPr lang="en-US" dirty="0" smtClean="0"/>
              <a:t>Intertidal Zone</a:t>
            </a:r>
            <a:endParaRPr lang="en-US" dirty="0"/>
          </a:p>
        </p:txBody>
      </p:sp>
      <p:pic>
        <p:nvPicPr>
          <p:cNvPr id="14338" name="Picture 2" descr="https://lh3.ggpht.com/_I_A_unRXfEw/TQGZ6hODDAI/AAAAAAAAAdE/HAJ0a0C3PU4/s320/lowtide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10328" y="3352800"/>
            <a:ext cx="3657600" cy="26860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61573799"/>
      </p:ext>
    </p:extLst>
  </p:cSld>
  <p:clrMapOvr>
    <a:masterClrMapping/>
  </p:clrMapOvr>
  <p:transition>
    <p:pull dir="ld"/>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4953000" cy="6096000"/>
          </a:xfrm>
        </p:spPr>
        <p:txBody>
          <a:bodyPr/>
          <a:lstStyle/>
          <a:p>
            <a:r>
              <a:rPr lang="en-US" dirty="0" smtClean="0">
                <a:solidFill>
                  <a:srgbClr val="FFFF00"/>
                </a:solidFill>
              </a:rPr>
              <a:t>Rocky shores </a:t>
            </a:r>
            <a:r>
              <a:rPr lang="en-US" dirty="0" smtClean="0"/>
              <a:t>are found on coasts with heavy wave activity.  </a:t>
            </a:r>
          </a:p>
          <a:p>
            <a:r>
              <a:rPr lang="en-US" dirty="0" smtClean="0">
                <a:solidFill>
                  <a:srgbClr val="FFFF00"/>
                </a:solidFill>
              </a:rPr>
              <a:t>Sandy shores </a:t>
            </a:r>
            <a:r>
              <a:rPr lang="en-US" dirty="0" smtClean="0"/>
              <a:t>are found in areas with gentler wave action or that are sheltered.</a:t>
            </a:r>
          </a:p>
          <a:p>
            <a:pPr lvl="1"/>
            <a:r>
              <a:rPr lang="en-US" dirty="0" smtClean="0"/>
              <a:t>The color of sand indicates the source material that eroded to form it:</a:t>
            </a:r>
          </a:p>
          <a:p>
            <a:pPr lvl="2"/>
            <a:r>
              <a:rPr lang="en-US" dirty="0" smtClean="0"/>
              <a:t>Black: Volcanic</a:t>
            </a:r>
          </a:p>
          <a:p>
            <a:pPr lvl="2"/>
            <a:r>
              <a:rPr lang="en-US" dirty="0" smtClean="0"/>
              <a:t>Brown: Granite</a:t>
            </a:r>
          </a:p>
          <a:p>
            <a:pPr lvl="2"/>
            <a:r>
              <a:rPr lang="en-US" dirty="0" smtClean="0"/>
              <a:t>White: Coral</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113</a:t>
            </a:fld>
            <a:endParaRPr lang="en-US"/>
          </a:p>
        </p:txBody>
      </p:sp>
      <p:pic>
        <p:nvPicPr>
          <p:cNvPr id="15362" name="Picture 2" descr="http://upload.wikimedia.org/wikipedia/commons/thumb/f/f5/Valuga_Beach.png/300px-Valuga_Beach.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86400" y="1143000"/>
            <a:ext cx="3200400" cy="2144268"/>
          </a:xfrm>
          <a:prstGeom prst="rect">
            <a:avLst/>
          </a:prstGeom>
          <a:noFill/>
          <a:extLst>
            <a:ext uri="{909E8E84-426E-40DD-AFC4-6F175D3DCCD1}">
              <a14:hiddenFill xmlns:a14="http://schemas.microsoft.com/office/drawing/2010/main" xmlns="">
                <a:solidFill>
                  <a:srgbClr val="FFFFFF"/>
                </a:solidFill>
              </a14:hiddenFill>
            </a:ext>
          </a:extLst>
        </p:spPr>
      </p:pic>
      <p:pic>
        <p:nvPicPr>
          <p:cNvPr id="15364" name="Picture 4" descr="http://www.uky.edu/~eushe2/Pajares/calvino/wave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4191000"/>
            <a:ext cx="3869097" cy="21209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60751625"/>
      </p:ext>
    </p:extLst>
  </p:cSld>
  <p:clrMapOvr>
    <a:masterClrMapping/>
  </p:clrMapOvr>
  <p:transition>
    <p:pull dir="ld"/>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876800"/>
          </a:xfrm>
        </p:spPr>
        <p:txBody>
          <a:bodyPr>
            <a:normAutofit/>
          </a:bodyPr>
          <a:lstStyle/>
          <a:p>
            <a:r>
              <a:rPr lang="en-US" dirty="0" smtClean="0">
                <a:solidFill>
                  <a:srgbClr val="FFFF00"/>
                </a:solidFill>
              </a:rPr>
              <a:t>Coral polyps </a:t>
            </a:r>
            <a:r>
              <a:rPr lang="en-US" dirty="0" smtClean="0"/>
              <a:t>are small animals that live in the warm coastal waters of the tropics and subtropics.</a:t>
            </a:r>
          </a:p>
          <a:p>
            <a:pPr lvl="1"/>
            <a:r>
              <a:rPr lang="en-US" dirty="0" smtClean="0"/>
              <a:t>Mutualistic relationship with photosynthetic algae.</a:t>
            </a:r>
          </a:p>
          <a:p>
            <a:r>
              <a:rPr lang="en-US" dirty="0" smtClean="0"/>
              <a:t>As the polyps grow, they </a:t>
            </a:r>
            <a:br>
              <a:rPr lang="en-US" dirty="0" smtClean="0"/>
            </a:br>
            <a:r>
              <a:rPr lang="en-US" dirty="0" smtClean="0"/>
              <a:t>produce a calcium-based </a:t>
            </a:r>
            <a:br>
              <a:rPr lang="en-US" dirty="0" smtClean="0"/>
            </a:br>
            <a:r>
              <a:rPr lang="en-US" dirty="0" smtClean="0"/>
              <a:t>external skeleton. When </a:t>
            </a:r>
            <a:br>
              <a:rPr lang="en-US" dirty="0" smtClean="0"/>
            </a:br>
            <a:r>
              <a:rPr lang="en-US" dirty="0" smtClean="0"/>
              <a:t>the polyps die, the </a:t>
            </a:r>
            <a:br>
              <a:rPr lang="en-US" dirty="0" smtClean="0"/>
            </a:br>
            <a:r>
              <a:rPr lang="en-US" dirty="0" smtClean="0"/>
              <a:t>skeletons are left behind </a:t>
            </a:r>
            <a:br>
              <a:rPr lang="en-US" dirty="0" smtClean="0"/>
            </a:br>
            <a:r>
              <a:rPr lang="en-US" dirty="0" smtClean="0"/>
              <a:t>and are built upon by </a:t>
            </a:r>
            <a:br>
              <a:rPr lang="en-US" dirty="0" smtClean="0"/>
            </a:br>
            <a:r>
              <a:rPr lang="en-US" dirty="0" smtClean="0"/>
              <a:t>other polyps.  </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114</a:t>
            </a:fld>
            <a:endParaRPr lang="en-US" dirty="0"/>
          </a:p>
        </p:txBody>
      </p:sp>
      <p:sp>
        <p:nvSpPr>
          <p:cNvPr id="4" name="Title 3"/>
          <p:cNvSpPr>
            <a:spLocks noGrp="1"/>
          </p:cNvSpPr>
          <p:nvPr>
            <p:ph type="title"/>
          </p:nvPr>
        </p:nvSpPr>
        <p:spPr/>
        <p:txBody>
          <a:bodyPr/>
          <a:lstStyle/>
          <a:p>
            <a:r>
              <a:rPr lang="en-US" dirty="0" smtClean="0"/>
              <a:t>Coral Reefs</a:t>
            </a:r>
            <a:endParaRPr lang="en-US" dirty="0"/>
          </a:p>
        </p:txBody>
      </p:sp>
      <p:pic>
        <p:nvPicPr>
          <p:cNvPr id="16386" name="Picture 2" descr="http://upload.wikimedia.org/wikipedia/commons/2/2e/Coral_Outcrop_Flynn_Reef.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0600" y="2855976"/>
            <a:ext cx="4116832" cy="30876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1641341"/>
      </p:ext>
    </p:extLst>
  </p:cSld>
  <p:clrMapOvr>
    <a:masterClrMapping/>
  </p:clrMapOvr>
  <p:transition>
    <p:pull dir="ld"/>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715000"/>
          </a:xfrm>
        </p:spPr>
        <p:txBody>
          <a:bodyPr/>
          <a:lstStyle/>
          <a:p>
            <a:r>
              <a:rPr lang="en-US" dirty="0" smtClean="0"/>
              <a:t>Over time, the network of crevices and ledges creates a </a:t>
            </a:r>
            <a:r>
              <a:rPr lang="en-US" dirty="0" smtClean="0">
                <a:solidFill>
                  <a:srgbClr val="FFFF00"/>
                </a:solidFill>
              </a:rPr>
              <a:t>coral reef</a:t>
            </a:r>
            <a:r>
              <a:rPr lang="en-US" dirty="0" smtClean="0"/>
              <a:t>; an ideal habitat for a wide variety of fish and other marine animals.</a:t>
            </a:r>
          </a:p>
          <a:p>
            <a:pPr lvl="1"/>
            <a:r>
              <a:rPr lang="en-US" dirty="0" smtClean="0"/>
              <a:t>The most diverse and productive ecosystem in the ocean.</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115</a:t>
            </a:fld>
            <a:endParaRPr lang="en-US"/>
          </a:p>
        </p:txBody>
      </p:sp>
      <p:pic>
        <p:nvPicPr>
          <p:cNvPr id="19460" name="Picture 4" descr="http://sites.duke.edu/environ181s_01_s2011_alg22/files/2011/04/wallpaper-46248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87424" y="2667000"/>
            <a:ext cx="6019800" cy="40152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81735037"/>
      </p:ext>
    </p:extLst>
  </p:cSld>
  <p:clrMapOvr>
    <a:masterClrMapping/>
  </p:clrMapOvr>
  <p:transition>
    <p:pull dir="ld"/>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5334000"/>
          </a:xfrm>
        </p:spPr>
        <p:txBody>
          <a:bodyPr>
            <a:normAutofit fontScale="92500" lnSpcReduction="10000"/>
          </a:bodyPr>
          <a:lstStyle/>
          <a:p>
            <a:r>
              <a:rPr lang="en-US" dirty="0" smtClean="0"/>
              <a:t>Moving away from the coast, the availability of nutrients decreases rapidly.  </a:t>
            </a:r>
          </a:p>
          <a:p>
            <a:pPr lvl="1"/>
            <a:r>
              <a:rPr lang="en-US" dirty="0" smtClean="0"/>
              <a:t>Nutrients become a limiting factor for life.</a:t>
            </a:r>
          </a:p>
          <a:p>
            <a:r>
              <a:rPr lang="en-US" dirty="0" smtClean="0"/>
              <a:t>The open ocean </a:t>
            </a:r>
            <a:br>
              <a:rPr lang="en-US" dirty="0" smtClean="0"/>
            </a:br>
            <a:r>
              <a:rPr lang="en-US" dirty="0" smtClean="0"/>
              <a:t>is sometimes </a:t>
            </a:r>
            <a:br>
              <a:rPr lang="en-US" dirty="0" smtClean="0"/>
            </a:br>
            <a:r>
              <a:rPr lang="en-US" dirty="0" smtClean="0"/>
              <a:t>referred to as a </a:t>
            </a:r>
            <a:br>
              <a:rPr lang="en-US" dirty="0" smtClean="0"/>
            </a:br>
            <a:r>
              <a:rPr lang="en-US" dirty="0" smtClean="0"/>
              <a:t>“</a:t>
            </a:r>
            <a:r>
              <a:rPr lang="en-US" dirty="0" smtClean="0">
                <a:solidFill>
                  <a:srgbClr val="FFFF00"/>
                </a:solidFill>
              </a:rPr>
              <a:t>marine desert</a:t>
            </a:r>
            <a:r>
              <a:rPr lang="en-US" dirty="0" smtClean="0"/>
              <a:t>” </a:t>
            </a:r>
            <a:br>
              <a:rPr lang="en-US" dirty="0" smtClean="0"/>
            </a:br>
            <a:r>
              <a:rPr lang="en-US" dirty="0" smtClean="0"/>
              <a:t>due to the </a:t>
            </a:r>
            <a:br>
              <a:rPr lang="en-US" dirty="0" smtClean="0"/>
            </a:br>
            <a:r>
              <a:rPr lang="en-US" dirty="0" smtClean="0"/>
              <a:t>relative lack of </a:t>
            </a:r>
            <a:br>
              <a:rPr lang="en-US" dirty="0" smtClean="0"/>
            </a:br>
            <a:r>
              <a:rPr lang="en-US" dirty="0" smtClean="0"/>
              <a:t>life here.</a:t>
            </a:r>
          </a:p>
          <a:p>
            <a:r>
              <a:rPr lang="en-US" dirty="0" smtClean="0"/>
              <a:t>Animals found </a:t>
            </a:r>
            <a:br>
              <a:rPr lang="en-US" dirty="0" smtClean="0"/>
            </a:br>
            <a:r>
              <a:rPr lang="en-US" dirty="0" smtClean="0"/>
              <a:t>here must be able to</a:t>
            </a:r>
            <a:br>
              <a:rPr lang="en-US" dirty="0" smtClean="0"/>
            </a:br>
            <a:r>
              <a:rPr lang="en-US" dirty="0" smtClean="0"/>
              <a:t>travel great distances</a:t>
            </a:r>
            <a:br>
              <a:rPr lang="en-US" dirty="0" smtClean="0"/>
            </a:br>
            <a:r>
              <a:rPr lang="en-US" dirty="0" smtClean="0"/>
              <a:t>to find food.</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116</a:t>
            </a:fld>
            <a:endParaRPr lang="en-US"/>
          </a:p>
        </p:txBody>
      </p:sp>
      <p:sp>
        <p:nvSpPr>
          <p:cNvPr id="4" name="Title 3"/>
          <p:cNvSpPr>
            <a:spLocks noGrp="1"/>
          </p:cNvSpPr>
          <p:nvPr>
            <p:ph type="title"/>
          </p:nvPr>
        </p:nvSpPr>
        <p:spPr/>
        <p:txBody>
          <a:bodyPr/>
          <a:lstStyle/>
          <a:p>
            <a:r>
              <a:rPr lang="en-US" dirty="0" smtClean="0"/>
              <a:t>Open Ocean</a:t>
            </a:r>
            <a:endParaRPr lang="en-US" dirty="0"/>
          </a:p>
        </p:txBody>
      </p:sp>
      <p:pic>
        <p:nvPicPr>
          <p:cNvPr id="11266" name="Picture 2" descr="http://www.gambassa.com/gambassafiles/images/images/kellyann5/marlin_ocean_blue_18361_990x742_v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62400" y="2819400"/>
            <a:ext cx="4699137" cy="35255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55299647"/>
      </p:ext>
    </p:extLst>
  </p:cSld>
  <p:clrMapOvr>
    <a:masterClrMapping/>
  </p:clrMapOvr>
  <p:transition>
    <p:pull dir="ld"/>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9269" y="509016"/>
            <a:ext cx="3581400" cy="5715000"/>
          </a:xfrm>
        </p:spPr>
        <p:txBody>
          <a:bodyPr>
            <a:normAutofit fontScale="92500" lnSpcReduction="20000"/>
          </a:bodyPr>
          <a:lstStyle/>
          <a:p>
            <a:r>
              <a:rPr lang="en-US" dirty="0" smtClean="0"/>
              <a:t>The characteristics of the water in the open ocean change as you move downwards.</a:t>
            </a:r>
          </a:p>
          <a:p>
            <a:r>
              <a:rPr lang="en-US" dirty="0" smtClean="0"/>
              <a:t>The </a:t>
            </a:r>
            <a:r>
              <a:rPr lang="en-US" dirty="0" smtClean="0">
                <a:solidFill>
                  <a:srgbClr val="FFFF00"/>
                </a:solidFill>
              </a:rPr>
              <a:t>photic zone </a:t>
            </a:r>
            <a:r>
              <a:rPr lang="en-US" dirty="0" smtClean="0"/>
              <a:t>contains sufficient sunlight for photosynthesis.</a:t>
            </a:r>
          </a:p>
          <a:p>
            <a:r>
              <a:rPr lang="en-US" dirty="0" smtClean="0"/>
              <a:t>The </a:t>
            </a:r>
            <a:r>
              <a:rPr lang="en-US" dirty="0" smtClean="0">
                <a:solidFill>
                  <a:srgbClr val="FFFF00"/>
                </a:solidFill>
              </a:rPr>
              <a:t>aphotic zone </a:t>
            </a:r>
            <a:r>
              <a:rPr lang="en-US" dirty="0" smtClean="0"/>
              <a:t>(</a:t>
            </a:r>
            <a:r>
              <a:rPr lang="en-US" dirty="0" err="1" smtClean="0"/>
              <a:t>bathyal</a:t>
            </a:r>
            <a:r>
              <a:rPr lang="en-US" dirty="0" smtClean="0"/>
              <a:t> zone) contains little to no sunlight.  </a:t>
            </a:r>
          </a:p>
          <a:p>
            <a:r>
              <a:rPr lang="en-US" dirty="0" smtClean="0"/>
              <a:t>The </a:t>
            </a:r>
            <a:r>
              <a:rPr lang="en-US" dirty="0" smtClean="0">
                <a:solidFill>
                  <a:srgbClr val="FFFF00"/>
                </a:solidFill>
              </a:rPr>
              <a:t>benthic zone </a:t>
            </a:r>
            <a:r>
              <a:rPr lang="en-US" dirty="0" smtClean="0"/>
              <a:t>(abyssal zone) is the ocean floor; no sunlight reaches here.</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117</a:t>
            </a:fld>
            <a:endParaRPr lang="en-US"/>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20669" y="533400"/>
            <a:ext cx="4988837" cy="5314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04476798"/>
      </p:ext>
    </p:extLst>
  </p:cSld>
  <p:clrMapOvr>
    <a:masterClrMapping/>
  </p:clrMapOvr>
  <p:transition>
    <p:pull dir="ld"/>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3505200" cy="5715000"/>
          </a:xfrm>
        </p:spPr>
        <p:txBody>
          <a:bodyPr/>
          <a:lstStyle/>
          <a:p>
            <a:r>
              <a:rPr lang="en-US" dirty="0" smtClean="0"/>
              <a:t>Food webs in the benthic zone are much different because their source of energy is not sunlight, but </a:t>
            </a:r>
            <a:r>
              <a:rPr lang="en-US" u="sng" dirty="0" smtClean="0"/>
              <a:t>dead matter</a:t>
            </a:r>
            <a:r>
              <a:rPr lang="en-US" dirty="0" smtClean="0"/>
              <a:t> that sinks from above layers. </a:t>
            </a:r>
          </a:p>
          <a:p>
            <a:pPr lvl="1"/>
            <a:r>
              <a:rPr lang="en-US" dirty="0" smtClean="0"/>
              <a:t>Also known as “</a:t>
            </a:r>
            <a:r>
              <a:rPr lang="en-US" dirty="0" smtClean="0">
                <a:solidFill>
                  <a:srgbClr val="FFFF00"/>
                </a:solidFill>
              </a:rPr>
              <a:t>marine snow</a:t>
            </a:r>
            <a:r>
              <a:rPr lang="en-US" dirty="0" smtClean="0"/>
              <a:t>”.</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118</a:t>
            </a:fld>
            <a:endParaRPr lang="en-US"/>
          </a:p>
        </p:txBody>
      </p:sp>
      <p:sp>
        <p:nvSpPr>
          <p:cNvPr id="5" name="AutoShape 2" descr="http://31.media.tumblr.com/0ef3b0930e4fb64ca2b6a8734844229d/tumblr_mh0dvznSyF1qfukomo1_5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31.media.tumblr.com/0ef3b0930e4fb64ca2b6a8734844229d/tumblr_mh0dvznSyF1qfukomo1_50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8" name="Picture 6" descr="https://gs1.wac.edgecastcdn.net/8019B6/data.tumblr.com/0ef3b0930e4fb64ca2b6a8734844229d/tumblr_mh0dvznSyF1qfukomo1_50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91000" y="372174"/>
            <a:ext cx="4619625" cy="5715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68817962"/>
      </p:ext>
    </p:extLst>
  </p:cSld>
  <p:clrMapOvr>
    <a:masterClrMapping/>
  </p:clrMapOvr>
  <p:transition>
    <p:pull dir="ld"/>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7391400" cy="5791200"/>
          </a:xfrm>
        </p:spPr>
        <p:txBody>
          <a:bodyPr/>
          <a:lstStyle/>
          <a:p>
            <a:r>
              <a:rPr lang="en-US" dirty="0" smtClean="0"/>
              <a:t>Many species living in the aphotic and benthic zones are </a:t>
            </a:r>
            <a:r>
              <a:rPr lang="en-US" dirty="0" smtClean="0">
                <a:solidFill>
                  <a:srgbClr val="FFFF00"/>
                </a:solidFill>
              </a:rPr>
              <a:t>bioluminescent</a:t>
            </a:r>
            <a:r>
              <a:rPr lang="en-US" dirty="0" smtClean="0"/>
              <a:t>, meaning they can produce and emit light.</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119</a:t>
            </a:fld>
            <a:endParaRPr lang="en-US"/>
          </a:p>
        </p:txBody>
      </p:sp>
      <p:pic>
        <p:nvPicPr>
          <p:cNvPr id="20482" name="Picture 2" descr="http://www.noaa.gov/features/02_monitoring/images/bioluminescence_ori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2209800"/>
            <a:ext cx="6118808" cy="3962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160795"/>
      </p:ext>
    </p:extLst>
  </p:cSld>
  <p:clrMapOvr>
    <a:masterClrMapping/>
  </p:clrMapOvr>
  <p:transition>
    <p:pull dir="l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273105" y="273443"/>
            <a:ext cx="8655412" cy="2256120"/>
          </a:xfrm>
          <a:prstGeom prst="rect">
            <a:avLst/>
          </a:prstGeom>
        </p:spPr>
        <p:txBody>
          <a:bodyPr lIns="34290" tIns="34290" rIns="34290" bIns="34290" anchor="t" anchorCtr="0">
            <a:noAutofit/>
          </a:bodyPr>
          <a:lstStyle/>
          <a:p>
            <a:pPr rtl="0">
              <a:lnSpc>
                <a:spcPct val="100000"/>
              </a:lnSpc>
              <a:buNone/>
            </a:pPr>
            <a:r>
              <a:rPr lang="en-US" sz="2900" dirty="0">
                <a:solidFill>
                  <a:srgbClr val="000000"/>
                </a:solidFill>
                <a:latin typeface="Arial"/>
                <a:ea typeface="Arial"/>
                <a:cs typeface="Arial"/>
                <a:sym typeface="Arial"/>
              </a:rPr>
              <a:t>Ecological methods - how do we study it?</a:t>
            </a:r>
          </a:p>
          <a:p>
            <a:endParaRPr lang="en-US" sz="2900" dirty="0">
              <a:solidFill>
                <a:srgbClr val="000000"/>
              </a:solidFill>
              <a:latin typeface="Arial"/>
              <a:ea typeface="Arial"/>
              <a:cs typeface="Arial"/>
              <a:sym typeface="Arial"/>
            </a:endParaRPr>
          </a:p>
          <a:p>
            <a:pPr algn="l" rtl="0">
              <a:lnSpc>
                <a:spcPct val="100000"/>
              </a:lnSpc>
              <a:buNone/>
            </a:pPr>
            <a:r>
              <a:rPr lang="en-US" sz="2900" dirty="0">
                <a:solidFill>
                  <a:srgbClr val="000000"/>
                </a:solidFill>
                <a:latin typeface="Arial"/>
                <a:ea typeface="Arial"/>
                <a:cs typeface="Arial"/>
                <a:sym typeface="Arial"/>
              </a:rPr>
              <a:t>Observing</a:t>
            </a:r>
            <a:br>
              <a:rPr lang="en-US" sz="2900" dirty="0">
                <a:solidFill>
                  <a:srgbClr val="000000"/>
                </a:solidFill>
                <a:latin typeface="Arial"/>
                <a:ea typeface="Arial"/>
                <a:cs typeface="Arial"/>
                <a:sym typeface="Arial"/>
              </a:rPr>
            </a:br>
            <a:r>
              <a:rPr lang="en-US" sz="2900" dirty="0">
                <a:solidFill>
                  <a:srgbClr val="000000"/>
                </a:solidFill>
                <a:latin typeface="Arial"/>
                <a:ea typeface="Arial"/>
                <a:cs typeface="Arial"/>
                <a:sym typeface="Arial"/>
              </a:rPr>
              <a:t>Experimenting</a:t>
            </a:r>
            <a:br>
              <a:rPr lang="en-US" sz="2900" dirty="0">
                <a:solidFill>
                  <a:srgbClr val="000000"/>
                </a:solidFill>
                <a:latin typeface="Arial"/>
                <a:ea typeface="Arial"/>
                <a:cs typeface="Arial"/>
                <a:sym typeface="Arial"/>
              </a:rPr>
            </a:br>
            <a:r>
              <a:rPr lang="en-US" sz="2900" dirty="0">
                <a:solidFill>
                  <a:srgbClr val="000000"/>
                </a:solidFill>
                <a:latin typeface="Arial"/>
                <a:ea typeface="Arial"/>
                <a:cs typeface="Arial"/>
                <a:sym typeface="Arial"/>
              </a:rPr>
              <a:t>Modeling</a:t>
            </a:r>
          </a:p>
        </p:txBody>
      </p:sp>
      <p:pic>
        <p:nvPicPr>
          <p:cNvPr id="76" name="Shape 76"/>
          <p:cNvPicPr preferRelativeResize="0"/>
          <p:nvPr/>
        </p:nvPicPr>
        <p:blipFill>
          <a:blip r:embed="rId3" cstate="print"/>
          <a:stretch>
            <a:fillRect/>
          </a:stretch>
        </p:blipFill>
        <p:spPr>
          <a:xfrm>
            <a:off x="3931920" y="2103098"/>
            <a:ext cx="4857750" cy="4503398"/>
          </a:xfrm>
          <a:prstGeom prst="rect">
            <a:avLst/>
          </a:prstGeom>
        </p:spPr>
      </p:pic>
      <p:sp>
        <p:nvSpPr>
          <p:cNvPr id="77" name="Shape 77"/>
          <p:cNvSpPr txBox="1"/>
          <p:nvPr/>
        </p:nvSpPr>
        <p:spPr>
          <a:xfrm>
            <a:off x="457200" y="4114800"/>
            <a:ext cx="3127815" cy="2003828"/>
          </a:xfrm>
          <a:prstGeom prst="rect">
            <a:avLst/>
          </a:prstGeom>
        </p:spPr>
        <p:txBody>
          <a:bodyPr lIns="34290" tIns="34290" rIns="34290" bIns="34290" anchor="t" anchorCtr="0">
            <a:noAutofit/>
          </a:bodyPr>
          <a:lstStyle/>
          <a:p>
            <a:pPr rtl="0">
              <a:lnSpc>
                <a:spcPct val="100000"/>
              </a:lnSpc>
              <a:buNone/>
            </a:pPr>
            <a:r>
              <a:rPr lang="en-US">
                <a:solidFill>
                  <a:srgbClr val="000000"/>
                </a:solidFill>
                <a:latin typeface="Arial"/>
                <a:ea typeface="Arial"/>
                <a:cs typeface="Arial"/>
                <a:sym typeface="Arial"/>
              </a:rPr>
              <a:t>Models are created by humans to make predictions.</a:t>
            </a:r>
          </a:p>
        </p:txBody>
      </p:sp>
    </p:spTree>
    <p:extLst>
      <p:ext uri="{BB962C8B-B14F-4D97-AF65-F5344CB8AC3E}">
        <p14:creationId xmlns:p14="http://schemas.microsoft.com/office/powerpoint/2010/main" xmlns="" val="1243872433"/>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273105" y="273443"/>
            <a:ext cx="8655412" cy="1184220"/>
          </a:xfrm>
          <a:prstGeom prst="rect">
            <a:avLst/>
          </a:prstGeom>
        </p:spPr>
        <p:txBody>
          <a:bodyPr lIns="34290" tIns="34290" rIns="34290" bIns="34290" anchor="t" anchorCtr="0">
            <a:noAutofit/>
          </a:bodyPr>
          <a:lstStyle/>
          <a:p>
            <a:pPr rtl="0">
              <a:lnSpc>
                <a:spcPct val="100000"/>
              </a:lnSpc>
              <a:buNone/>
            </a:pPr>
            <a:r>
              <a:rPr lang="en-US" dirty="0">
                <a:solidFill>
                  <a:srgbClr val="000000"/>
                </a:solidFill>
                <a:latin typeface="Arial"/>
                <a:ea typeface="Arial"/>
                <a:cs typeface="Arial"/>
                <a:sym typeface="Arial"/>
              </a:rPr>
              <a:t>Sometimes, you must be cautious in how a model interprets data....</a:t>
            </a:r>
          </a:p>
        </p:txBody>
      </p:sp>
      <p:pic>
        <p:nvPicPr>
          <p:cNvPr id="83" name="Shape 83"/>
          <p:cNvPicPr preferRelativeResize="0"/>
          <p:nvPr/>
        </p:nvPicPr>
        <p:blipFill>
          <a:blip r:embed="rId3" cstate="print"/>
          <a:stretch>
            <a:fillRect/>
          </a:stretch>
        </p:blipFill>
        <p:spPr>
          <a:xfrm>
            <a:off x="3566160" y="2194560"/>
            <a:ext cx="5308178" cy="4287960"/>
          </a:xfrm>
          <a:prstGeom prst="rect">
            <a:avLst/>
          </a:prstGeom>
        </p:spPr>
      </p:pic>
      <p:sp>
        <p:nvSpPr>
          <p:cNvPr id="84" name="Shape 84"/>
          <p:cNvSpPr txBox="1"/>
          <p:nvPr/>
        </p:nvSpPr>
        <p:spPr>
          <a:xfrm>
            <a:off x="365760" y="1737361"/>
            <a:ext cx="2854530" cy="4945364"/>
          </a:xfrm>
          <a:prstGeom prst="rect">
            <a:avLst/>
          </a:prstGeom>
        </p:spPr>
        <p:txBody>
          <a:bodyPr lIns="34290" tIns="34290" rIns="34290" bIns="34290" anchor="t" anchorCtr="0">
            <a:noAutofit/>
          </a:bodyPr>
          <a:lstStyle/>
          <a:p>
            <a:pPr rtl="0">
              <a:lnSpc>
                <a:spcPct val="100000"/>
              </a:lnSpc>
              <a:buNone/>
            </a:pPr>
            <a:r>
              <a:rPr lang="en-US">
                <a:solidFill>
                  <a:srgbClr val="000000"/>
                </a:solidFill>
                <a:latin typeface="Arial"/>
                <a:ea typeface="Arial"/>
                <a:cs typeface="Arial"/>
                <a:sym typeface="Arial"/>
              </a:rPr>
              <a:t>Imagine graphing a person's height as they age.  One could predict that by the time they were age 30, they would be 22 feet tall.   </a:t>
            </a:r>
          </a:p>
          <a:p>
            <a:endParaRPr lang="en-US">
              <a:solidFill>
                <a:srgbClr val="000000"/>
              </a:solidFill>
              <a:latin typeface="Arial"/>
              <a:ea typeface="Arial"/>
              <a:cs typeface="Arial"/>
              <a:sym typeface="Arial"/>
            </a:endParaRPr>
          </a:p>
          <a:p>
            <a:pPr rtl="0">
              <a:lnSpc>
                <a:spcPct val="100000"/>
              </a:lnSpc>
              <a:buNone/>
            </a:pPr>
            <a:r>
              <a:rPr lang="en-US">
                <a:solidFill>
                  <a:srgbClr val="000000"/>
                </a:solidFill>
                <a:latin typeface="Arial"/>
                <a:ea typeface="Arial"/>
                <a:cs typeface="Arial"/>
                <a:sym typeface="Arial"/>
              </a:rPr>
              <a:t>However, the model would need to account for the slowing of growth after adolescence.</a:t>
            </a:r>
          </a:p>
        </p:txBody>
      </p:sp>
    </p:spTree>
    <p:extLst>
      <p:ext uri="{BB962C8B-B14F-4D97-AF65-F5344CB8AC3E}">
        <p14:creationId xmlns:p14="http://schemas.microsoft.com/office/powerpoint/2010/main" xmlns="" val="1345441411"/>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182880" y="182880"/>
            <a:ext cx="8858767" cy="5608320"/>
          </a:xfrm>
          <a:prstGeom prst="rect">
            <a:avLst/>
          </a:prstGeom>
        </p:spPr>
        <p:txBody>
          <a:bodyPr lIns="34290" tIns="34290" rIns="34290" bIns="34290" anchor="t" anchorCtr="0">
            <a:noAutofit/>
          </a:bodyPr>
          <a:lstStyle/>
          <a:p>
            <a:pPr rtl="0">
              <a:lnSpc>
                <a:spcPct val="100000"/>
              </a:lnSpc>
              <a:buNone/>
            </a:pPr>
            <a:r>
              <a:rPr lang="en-US" sz="1800" dirty="0">
                <a:solidFill>
                  <a:srgbClr val="000000"/>
                </a:solidFill>
                <a:latin typeface="Arial"/>
                <a:ea typeface="Arial"/>
                <a:cs typeface="Arial"/>
                <a:sym typeface="Arial"/>
              </a:rPr>
              <a:t>1.  A group of animals that live in the same area and can interbreed is called a (n) _____________________</a:t>
            </a:r>
          </a:p>
          <a:p>
            <a:endParaRPr lang="en-US" sz="1800" dirty="0">
              <a:solidFill>
                <a:srgbClr val="000000"/>
              </a:solidFill>
              <a:latin typeface="Arial"/>
              <a:ea typeface="Arial"/>
              <a:cs typeface="Arial"/>
              <a:sym typeface="Arial"/>
            </a:endParaRPr>
          </a:p>
          <a:p>
            <a:pPr rtl="0">
              <a:lnSpc>
                <a:spcPct val="100000"/>
              </a:lnSpc>
              <a:buNone/>
            </a:pPr>
            <a:r>
              <a:rPr lang="en-US" sz="1800" dirty="0">
                <a:solidFill>
                  <a:srgbClr val="000000"/>
                </a:solidFill>
                <a:latin typeface="Arial"/>
                <a:ea typeface="Arial"/>
                <a:cs typeface="Arial"/>
                <a:sym typeface="Arial"/>
              </a:rPr>
              <a:t>2.  The study of organisms and their interactions with the environment is known as ___________________________</a:t>
            </a:r>
          </a:p>
          <a:p>
            <a:endParaRPr lang="en-US" sz="1800" dirty="0">
              <a:solidFill>
                <a:srgbClr val="000000"/>
              </a:solidFill>
              <a:latin typeface="Arial"/>
              <a:ea typeface="Arial"/>
              <a:cs typeface="Arial"/>
              <a:sym typeface="Arial"/>
            </a:endParaRPr>
          </a:p>
          <a:p>
            <a:pPr rtl="0">
              <a:lnSpc>
                <a:spcPct val="100000"/>
              </a:lnSpc>
              <a:buNone/>
            </a:pPr>
            <a:r>
              <a:rPr lang="en-US" sz="1800" dirty="0">
                <a:solidFill>
                  <a:srgbClr val="000000"/>
                </a:solidFill>
                <a:latin typeface="Arial"/>
                <a:ea typeface="Arial"/>
                <a:cs typeface="Arial"/>
                <a:sym typeface="Arial"/>
              </a:rPr>
              <a:t>3.  A large area that has a particular climate and distinct plants and animals is called a ____________________________</a:t>
            </a:r>
          </a:p>
          <a:p>
            <a:endParaRPr lang="en-US" sz="1800" dirty="0">
              <a:solidFill>
                <a:srgbClr val="000000"/>
              </a:solidFill>
              <a:latin typeface="Arial"/>
              <a:ea typeface="Arial"/>
              <a:cs typeface="Arial"/>
              <a:sym typeface="Arial"/>
            </a:endParaRPr>
          </a:p>
          <a:p>
            <a:pPr rtl="0">
              <a:lnSpc>
                <a:spcPct val="100000"/>
              </a:lnSpc>
              <a:buNone/>
            </a:pPr>
            <a:r>
              <a:rPr lang="en-US" sz="1800" dirty="0">
                <a:solidFill>
                  <a:srgbClr val="000000"/>
                </a:solidFill>
                <a:latin typeface="Arial"/>
                <a:ea typeface="Arial"/>
                <a:cs typeface="Arial"/>
                <a:sym typeface="Arial"/>
              </a:rPr>
              <a:t>4.  All of the different populations living in an area (plants, rabbits, coyotes...) is called the _________________________</a:t>
            </a:r>
          </a:p>
          <a:p>
            <a:endParaRPr lang="en-US" sz="1800" dirty="0">
              <a:solidFill>
                <a:srgbClr val="000000"/>
              </a:solidFill>
              <a:latin typeface="Arial"/>
              <a:ea typeface="Arial"/>
              <a:cs typeface="Arial"/>
              <a:sym typeface="Arial"/>
            </a:endParaRPr>
          </a:p>
          <a:p>
            <a:pPr rtl="0">
              <a:lnSpc>
                <a:spcPct val="100000"/>
              </a:lnSpc>
              <a:buNone/>
            </a:pPr>
            <a:r>
              <a:rPr lang="en-US" sz="1800" dirty="0">
                <a:solidFill>
                  <a:srgbClr val="000000"/>
                </a:solidFill>
                <a:latin typeface="Arial"/>
                <a:ea typeface="Arial"/>
                <a:cs typeface="Arial"/>
                <a:sym typeface="Arial"/>
              </a:rPr>
              <a:t>5.  An ecosystem includes all the living and ___________ factors in an area. </a:t>
            </a:r>
          </a:p>
          <a:p>
            <a:endParaRPr lang="en-US" sz="1800" dirty="0">
              <a:solidFill>
                <a:srgbClr val="000000"/>
              </a:solidFill>
              <a:latin typeface="Arial"/>
              <a:ea typeface="Arial"/>
              <a:cs typeface="Arial"/>
              <a:sym typeface="Arial"/>
            </a:endParaRPr>
          </a:p>
          <a:p>
            <a:pPr rtl="0">
              <a:lnSpc>
                <a:spcPct val="100000"/>
              </a:lnSpc>
              <a:buNone/>
            </a:pPr>
            <a:r>
              <a:rPr lang="en-US" sz="1800" dirty="0">
                <a:solidFill>
                  <a:srgbClr val="000000"/>
                </a:solidFill>
                <a:latin typeface="Arial"/>
                <a:ea typeface="Arial"/>
                <a:cs typeface="Arial"/>
                <a:sym typeface="Arial"/>
              </a:rPr>
              <a:t>6.  The portion of the planet that can sustain life is the  ________</a:t>
            </a:r>
          </a:p>
          <a:p>
            <a:endParaRPr lang="en-US" sz="1800" dirty="0">
              <a:solidFill>
                <a:srgbClr val="000000"/>
              </a:solidFill>
              <a:latin typeface="Arial"/>
              <a:ea typeface="Arial"/>
              <a:cs typeface="Arial"/>
              <a:sym typeface="Arial"/>
            </a:endParaRPr>
          </a:p>
          <a:p>
            <a:pPr rtl="0">
              <a:lnSpc>
                <a:spcPct val="100000"/>
              </a:lnSpc>
              <a:buNone/>
            </a:pPr>
            <a:r>
              <a:rPr lang="en-US" sz="1800" dirty="0">
                <a:solidFill>
                  <a:srgbClr val="000000"/>
                </a:solidFill>
                <a:latin typeface="Arial"/>
                <a:ea typeface="Arial"/>
                <a:cs typeface="Arial"/>
                <a:sym typeface="Arial"/>
              </a:rPr>
              <a:t>7.  Animals that can interbreed are called a(n) _______________</a:t>
            </a:r>
          </a:p>
        </p:txBody>
      </p:sp>
    </p:spTree>
    <p:extLst>
      <p:ext uri="{BB962C8B-B14F-4D97-AF65-F5344CB8AC3E}">
        <p14:creationId xmlns:p14="http://schemas.microsoft.com/office/powerpoint/2010/main" xmlns="" val="2390149606"/>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Show what you know TASK…</a:t>
            </a:r>
            <a:br>
              <a:rPr lang="en-US" dirty="0" smtClean="0"/>
            </a:br>
            <a:r>
              <a:rPr lang="en-US" dirty="0" smtClean="0"/>
              <a:t>NOT naked, </a:t>
            </a:r>
            <a:r>
              <a:rPr lang="en-US" smtClean="0"/>
              <a:t>but Afraid</a:t>
            </a:r>
            <a:endParaRPr lang="en-US" dirty="0"/>
          </a:p>
        </p:txBody>
      </p:sp>
      <p:sp>
        <p:nvSpPr>
          <p:cNvPr id="3" name="Text Placeholder 2"/>
          <p:cNvSpPr>
            <a:spLocks noGrp="1"/>
          </p:cNvSpPr>
          <p:nvPr>
            <p:ph type="body" idx="1"/>
          </p:nvPr>
        </p:nvSpPr>
        <p:spPr>
          <a:xfrm>
            <a:off x="381000" y="1600200"/>
            <a:ext cx="8595360" cy="4937759"/>
          </a:xfrm>
        </p:spPr>
        <p:txBody>
          <a:bodyPr>
            <a:normAutofit lnSpcReduction="10000"/>
          </a:bodyPr>
          <a:lstStyle/>
          <a:p>
            <a:r>
              <a:rPr lang="en-US" dirty="0"/>
              <a:t>Biome Survival Activity Plane Crash Incident Report: Your small plane crashed in your biome approximately 150 kilometers from the nearest town. The pilot was killed in the crash, but you and one other passenger survived. It is January and temperature is average for that area during that time of year. </a:t>
            </a:r>
            <a:endParaRPr lang="en-US" dirty="0" smtClean="0"/>
          </a:p>
          <a:p>
            <a:r>
              <a:rPr lang="en-US" dirty="0" smtClean="0"/>
              <a:t>The </a:t>
            </a:r>
            <a:r>
              <a:rPr lang="en-US" dirty="0"/>
              <a:t>plane is completely wrecked, but the following items are scattered around the crash site: </a:t>
            </a:r>
            <a:endParaRPr lang="en-US" dirty="0" smtClean="0"/>
          </a:p>
          <a:p>
            <a:r>
              <a:rPr lang="en-US" dirty="0" smtClean="0"/>
              <a:t>☼ </a:t>
            </a:r>
            <a:r>
              <a:rPr lang="en-US" dirty="0"/>
              <a:t>compass ☼ 7 newspapers ☼ a small amount of steel wool ☼ hatchet ☼ map of the area ☼ pistol with 10 bullets ☼ can of vegetable oil ☼ 6 chocolate bars ☼ 6 m x 6 m tarp ☼ 4 shirts and 4 pairs of pants ☼ 1 cigarette lighter ☼ 1 quart of rubbing alcohol ☼ 1 gallon of drinkable water</a:t>
            </a:r>
          </a:p>
        </p:txBody>
      </p:sp>
    </p:spTree>
    <p:extLst>
      <p:ext uri="{BB962C8B-B14F-4D97-AF65-F5344CB8AC3E}">
        <p14:creationId xmlns:p14="http://schemas.microsoft.com/office/powerpoint/2010/main" xmlns="" val="12677070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fontScale="92500" lnSpcReduction="20000"/>
          </a:bodyPr>
          <a:lstStyle/>
          <a:p>
            <a:r>
              <a:rPr lang="en-US" dirty="0"/>
              <a:t>Group Task: Your CRASH SITE (Biome): </a:t>
            </a:r>
            <a:r>
              <a:rPr lang="en-US" dirty="0" smtClean="0"/>
              <a:t>___________________________________</a:t>
            </a:r>
          </a:p>
          <a:p>
            <a:r>
              <a:rPr lang="en-US" dirty="0" smtClean="0"/>
              <a:t> </a:t>
            </a:r>
            <a:r>
              <a:rPr lang="en-US" dirty="0"/>
              <a:t>1. First, decide where you landed and what the area is like. Answer the first part questions </a:t>
            </a:r>
            <a:endParaRPr lang="en-US" dirty="0" smtClean="0"/>
          </a:p>
          <a:p>
            <a:r>
              <a:rPr lang="en-US" dirty="0" smtClean="0"/>
              <a:t>2</a:t>
            </a:r>
            <a:r>
              <a:rPr lang="en-US" dirty="0"/>
              <a:t>. List all of the available items in your biome and from the plane below. This is a comprehensive list – the more the better. The more detail you provide the better. You are trying to survive so the more things you can figure a use for the better. </a:t>
            </a:r>
            <a:endParaRPr lang="en-US" dirty="0" smtClean="0"/>
          </a:p>
          <a:p>
            <a:pPr lvl="1"/>
            <a:r>
              <a:rPr lang="en-US" dirty="0" smtClean="0"/>
              <a:t>A </a:t>
            </a:r>
            <a:r>
              <a:rPr lang="en-US" dirty="0"/>
              <a:t>few things are not available: </a:t>
            </a:r>
            <a:endParaRPr lang="en-US" dirty="0" smtClean="0"/>
          </a:p>
          <a:p>
            <a:pPr lvl="1"/>
            <a:r>
              <a:rPr lang="en-US" dirty="0" smtClean="0"/>
              <a:t>A</a:t>
            </a:r>
            <a:r>
              <a:rPr lang="en-US" dirty="0"/>
              <a:t>. The cabin of the plane – it was destroyed </a:t>
            </a:r>
            <a:endParaRPr lang="en-US" dirty="0" smtClean="0"/>
          </a:p>
          <a:p>
            <a:pPr lvl="1"/>
            <a:r>
              <a:rPr lang="en-US" dirty="0" smtClean="0"/>
              <a:t>B</a:t>
            </a:r>
            <a:r>
              <a:rPr lang="en-US" dirty="0"/>
              <a:t>. Leaving the area – don’t ask why; it’s just a rule </a:t>
            </a:r>
            <a:endParaRPr lang="en-US" dirty="0" smtClean="0"/>
          </a:p>
          <a:p>
            <a:pPr lvl="1"/>
            <a:r>
              <a:rPr lang="en-US" dirty="0" smtClean="0"/>
              <a:t>C</a:t>
            </a:r>
            <a:r>
              <a:rPr lang="en-US" dirty="0"/>
              <a:t>. Someone “not” surviving – everyone makes it in this game </a:t>
            </a:r>
            <a:endParaRPr lang="en-US" dirty="0" smtClean="0"/>
          </a:p>
          <a:p>
            <a:r>
              <a:rPr lang="en-US" dirty="0" smtClean="0"/>
              <a:t>3</a:t>
            </a:r>
            <a:r>
              <a:rPr lang="en-US" dirty="0"/>
              <a:t>. Next, Your group should pick the 5 items from the plane crash that you want to recover to help you survive. Be sure to consider natural resources, biotic and abiotic, available in your particular biome when selecting these items. List items here:</a:t>
            </a:r>
          </a:p>
        </p:txBody>
      </p:sp>
    </p:spTree>
    <p:extLst>
      <p:ext uri="{BB962C8B-B14F-4D97-AF65-F5344CB8AC3E}">
        <p14:creationId xmlns:p14="http://schemas.microsoft.com/office/powerpoint/2010/main" xmlns="" val="39257800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269280" y="269617"/>
            <a:ext cx="8662298" cy="4288882"/>
          </a:xfrm>
          <a:prstGeom prst="rect">
            <a:avLst/>
          </a:prstGeom>
        </p:spPr>
        <p:txBody>
          <a:bodyPr lIns="34290" tIns="34290" rIns="34290" bIns="34290" anchor="t" anchorCtr="0">
            <a:noAutofit/>
          </a:bodyPr>
          <a:lstStyle/>
          <a:p>
            <a:pPr rtl="0">
              <a:lnSpc>
                <a:spcPct val="100000"/>
              </a:lnSpc>
              <a:buNone/>
            </a:pPr>
            <a:r>
              <a:rPr lang="en-US" sz="2900" smtClean="0">
                <a:solidFill>
                  <a:srgbClr val="000000"/>
                </a:solidFill>
                <a:latin typeface="Arial"/>
                <a:ea typeface="Arial"/>
                <a:cs typeface="Arial"/>
                <a:sym typeface="Arial"/>
              </a:rPr>
              <a:t>Energy </a:t>
            </a:r>
            <a:r>
              <a:rPr lang="en-US" sz="2900" dirty="0">
                <a:solidFill>
                  <a:srgbClr val="000000"/>
                </a:solidFill>
                <a:latin typeface="Arial"/>
                <a:ea typeface="Arial"/>
                <a:cs typeface="Arial"/>
                <a:sym typeface="Arial"/>
              </a:rPr>
              <a:t>Flow</a:t>
            </a:r>
          </a:p>
          <a:p>
            <a:endParaRPr lang="en-US" sz="2900" dirty="0">
              <a:solidFill>
                <a:srgbClr val="000000"/>
              </a:solidFill>
              <a:latin typeface="Arial"/>
              <a:ea typeface="Arial"/>
              <a:cs typeface="Arial"/>
              <a:sym typeface="Arial"/>
            </a:endParaRPr>
          </a:p>
          <a:p>
            <a:pPr rtl="0">
              <a:lnSpc>
                <a:spcPct val="100000"/>
              </a:lnSpc>
              <a:buNone/>
            </a:pPr>
            <a:r>
              <a:rPr lang="en-US" sz="2900" dirty="0">
                <a:solidFill>
                  <a:srgbClr val="FFFF00"/>
                </a:solidFill>
                <a:latin typeface="Arial"/>
                <a:ea typeface="Arial"/>
                <a:cs typeface="Arial"/>
                <a:sym typeface="Arial"/>
              </a:rPr>
              <a:t>Autotrophs</a:t>
            </a:r>
            <a:r>
              <a:rPr lang="en-US" sz="2900" dirty="0">
                <a:solidFill>
                  <a:srgbClr val="000000"/>
                </a:solidFill>
                <a:latin typeface="Arial"/>
                <a:ea typeface="Arial"/>
                <a:cs typeface="Arial"/>
                <a:sym typeface="Arial"/>
              </a:rPr>
              <a:t> (producers) - capture energy from environment and convert it into "food"</a:t>
            </a:r>
          </a:p>
          <a:p>
            <a:pPr rtl="0">
              <a:lnSpc>
                <a:spcPct val="100000"/>
              </a:lnSpc>
              <a:buNone/>
            </a:pPr>
            <a:r>
              <a:rPr lang="en-US" sz="2900" dirty="0">
                <a:solidFill>
                  <a:srgbClr val="FFFF00"/>
                </a:solidFill>
                <a:latin typeface="Arial"/>
                <a:ea typeface="Arial"/>
                <a:cs typeface="Arial"/>
                <a:sym typeface="Arial"/>
              </a:rPr>
              <a:t>Heterotrophs</a:t>
            </a:r>
            <a:r>
              <a:rPr lang="en-US" sz="2900" dirty="0">
                <a:solidFill>
                  <a:srgbClr val="000000"/>
                </a:solidFill>
                <a:latin typeface="Arial"/>
                <a:ea typeface="Arial"/>
                <a:cs typeface="Arial"/>
                <a:sym typeface="Arial"/>
              </a:rPr>
              <a:t> (consumers) - must eat things</a:t>
            </a:r>
          </a:p>
          <a:p>
            <a:endParaRPr lang="en-US" sz="2900" dirty="0">
              <a:solidFill>
                <a:srgbClr val="000000"/>
              </a:solidFill>
              <a:latin typeface="Arial"/>
              <a:ea typeface="Arial"/>
              <a:cs typeface="Arial"/>
              <a:sym typeface="Arial"/>
            </a:endParaRPr>
          </a:p>
          <a:p>
            <a:pPr marL="342900">
              <a:spcBef>
                <a:spcPts val="0"/>
              </a:spcBef>
            </a:pPr>
            <a:r>
              <a:rPr lang="en-US" sz="2900" dirty="0">
                <a:solidFill>
                  <a:srgbClr val="000000"/>
                </a:solidFill>
                <a:latin typeface="Arial"/>
                <a:ea typeface="Arial"/>
                <a:cs typeface="Arial"/>
                <a:sym typeface="Arial"/>
              </a:rPr>
              <a:t>Herbivores</a:t>
            </a:r>
            <a:br>
              <a:rPr lang="en-US" sz="2900" dirty="0">
                <a:solidFill>
                  <a:srgbClr val="000000"/>
                </a:solidFill>
                <a:latin typeface="Arial"/>
                <a:ea typeface="Arial"/>
                <a:cs typeface="Arial"/>
                <a:sym typeface="Arial"/>
              </a:rPr>
            </a:br>
            <a:r>
              <a:rPr lang="en-US" sz="2900" dirty="0">
                <a:solidFill>
                  <a:srgbClr val="000000"/>
                </a:solidFill>
                <a:latin typeface="Arial"/>
                <a:ea typeface="Arial"/>
                <a:cs typeface="Arial"/>
                <a:sym typeface="Arial"/>
              </a:rPr>
              <a:t>Carnivores</a:t>
            </a:r>
            <a:br>
              <a:rPr lang="en-US" sz="2900" dirty="0">
                <a:solidFill>
                  <a:srgbClr val="000000"/>
                </a:solidFill>
                <a:latin typeface="Arial"/>
                <a:ea typeface="Arial"/>
                <a:cs typeface="Arial"/>
                <a:sym typeface="Arial"/>
              </a:rPr>
            </a:br>
            <a:r>
              <a:rPr lang="en-US" sz="2900" dirty="0">
                <a:solidFill>
                  <a:srgbClr val="000000"/>
                </a:solidFill>
                <a:latin typeface="Arial"/>
                <a:ea typeface="Arial"/>
                <a:cs typeface="Arial"/>
                <a:sym typeface="Arial"/>
              </a:rPr>
              <a:t>Omnivores</a:t>
            </a:r>
            <a:br>
              <a:rPr lang="en-US" sz="2900" dirty="0">
                <a:solidFill>
                  <a:srgbClr val="000000"/>
                </a:solidFill>
                <a:latin typeface="Arial"/>
                <a:ea typeface="Arial"/>
                <a:cs typeface="Arial"/>
                <a:sym typeface="Arial"/>
              </a:rPr>
            </a:br>
            <a:r>
              <a:rPr lang="en-US" sz="2900" dirty="0" err="1">
                <a:solidFill>
                  <a:srgbClr val="000000"/>
                </a:solidFill>
                <a:latin typeface="Arial"/>
                <a:ea typeface="Arial"/>
                <a:cs typeface="Arial"/>
                <a:sym typeface="Arial"/>
              </a:rPr>
              <a:t>Detritivores</a:t>
            </a:r>
            <a:r>
              <a:rPr lang="en-US" sz="2900" dirty="0">
                <a:solidFill>
                  <a:srgbClr val="000000"/>
                </a:solidFill>
                <a:latin typeface="Arial"/>
                <a:ea typeface="Arial"/>
                <a:cs typeface="Arial"/>
                <a:sym typeface="Arial"/>
              </a:rPr>
              <a:t> / Decomposers</a:t>
            </a:r>
          </a:p>
        </p:txBody>
      </p:sp>
    </p:spTree>
    <p:extLst>
      <p:ext uri="{BB962C8B-B14F-4D97-AF65-F5344CB8AC3E}">
        <p14:creationId xmlns:p14="http://schemas.microsoft.com/office/powerpoint/2010/main" xmlns="" val="924614602"/>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rgbClr val="5E9EFF"/>
            </a:gs>
            <a:gs pos="39999">
              <a:srgbClr val="85C2FF"/>
            </a:gs>
            <a:gs pos="70000">
              <a:srgbClr val="C4D6EB"/>
            </a:gs>
            <a:gs pos="100000">
              <a:srgbClr val="FFEBFA"/>
            </a:gs>
          </a:gsLst>
          <a:lin ang="5400000" scaled="0"/>
        </a:gradFill>
        <a:effectLst/>
      </p:bgPr>
    </p:bg>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269145" y="269505"/>
            <a:ext cx="8611043" cy="3369307"/>
          </a:xfrm>
          <a:prstGeom prst="rect">
            <a:avLst/>
          </a:prstGeom>
        </p:spPr>
        <p:txBody>
          <a:bodyPr lIns="34290" tIns="34290" rIns="34290" bIns="34290" anchor="t" anchorCtr="0">
            <a:noAutofit/>
          </a:bodyPr>
          <a:lstStyle/>
          <a:p>
            <a:pPr rtl="0">
              <a:lnSpc>
                <a:spcPct val="100000"/>
              </a:lnSpc>
              <a:buNone/>
            </a:pPr>
            <a:r>
              <a:rPr lang="en-US" dirty="0">
                <a:solidFill>
                  <a:srgbClr val="000000"/>
                </a:solidFill>
                <a:latin typeface="Arial"/>
                <a:ea typeface="Arial"/>
                <a:cs typeface="Arial"/>
                <a:sym typeface="Arial"/>
              </a:rPr>
              <a:t>*SUNLIGHT is the main source of energy*</a:t>
            </a:r>
          </a:p>
          <a:p>
            <a:endParaRPr lang="en-US" dirty="0">
              <a:solidFill>
                <a:srgbClr val="000000"/>
              </a:solidFill>
              <a:latin typeface="Arial"/>
              <a:ea typeface="Arial"/>
              <a:cs typeface="Arial"/>
              <a:sym typeface="Arial"/>
            </a:endParaRPr>
          </a:p>
          <a:p>
            <a:pPr rtl="0">
              <a:lnSpc>
                <a:spcPct val="100000"/>
              </a:lnSpc>
              <a:buNone/>
            </a:pPr>
            <a:r>
              <a:rPr lang="en-US" sz="3400" dirty="0">
                <a:solidFill>
                  <a:srgbClr val="000000"/>
                </a:solidFill>
                <a:latin typeface="Arial"/>
                <a:ea typeface="Arial"/>
                <a:cs typeface="Arial"/>
                <a:sym typeface="Arial"/>
              </a:rPr>
              <a:t>Photosynthesis - uses light energy to make "food"</a:t>
            </a:r>
          </a:p>
          <a:p>
            <a:endParaRPr lang="en-US" sz="3400" dirty="0">
              <a:solidFill>
                <a:srgbClr val="000000"/>
              </a:solidFill>
              <a:latin typeface="Arial"/>
              <a:ea typeface="Arial"/>
              <a:cs typeface="Arial"/>
              <a:sym typeface="Arial"/>
            </a:endParaRPr>
          </a:p>
        </p:txBody>
      </p:sp>
      <p:pic>
        <p:nvPicPr>
          <p:cNvPr id="100" name="Shape 100"/>
          <p:cNvPicPr preferRelativeResize="0"/>
          <p:nvPr/>
        </p:nvPicPr>
        <p:blipFill>
          <a:blip r:embed="rId3" cstate="print"/>
          <a:stretch>
            <a:fillRect/>
          </a:stretch>
        </p:blipFill>
        <p:spPr>
          <a:xfrm>
            <a:off x="4389120" y="2560298"/>
            <a:ext cx="4572000" cy="4080510"/>
          </a:xfrm>
          <a:prstGeom prst="rect">
            <a:avLst/>
          </a:prstGeom>
        </p:spPr>
      </p:pic>
      <p:pic>
        <p:nvPicPr>
          <p:cNvPr id="101" name="Shape 101"/>
          <p:cNvPicPr preferRelativeResize="0"/>
          <p:nvPr/>
        </p:nvPicPr>
        <p:blipFill>
          <a:blip r:embed="rId4" cstate="print"/>
          <a:stretch>
            <a:fillRect/>
          </a:stretch>
        </p:blipFill>
        <p:spPr>
          <a:xfrm>
            <a:off x="267250" y="5345800"/>
            <a:ext cx="4127557" cy="840757"/>
          </a:xfrm>
          <a:prstGeom prst="rect">
            <a:avLst/>
          </a:prstGeom>
        </p:spPr>
      </p:pic>
    </p:spTree>
    <p:extLst>
      <p:ext uri="{BB962C8B-B14F-4D97-AF65-F5344CB8AC3E}">
        <p14:creationId xmlns:p14="http://schemas.microsoft.com/office/powerpoint/2010/main" xmlns="" val="3578476117"/>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269280" y="269618"/>
            <a:ext cx="8662298" cy="1193984"/>
          </a:xfrm>
          <a:prstGeom prst="rect">
            <a:avLst/>
          </a:prstGeom>
        </p:spPr>
        <p:txBody>
          <a:bodyPr lIns="34290" tIns="34290" rIns="34290" bIns="34290" anchor="t" anchorCtr="0">
            <a:noAutofit/>
          </a:bodyPr>
          <a:lstStyle/>
          <a:p>
            <a:pPr rtl="0">
              <a:lnSpc>
                <a:spcPct val="100000"/>
              </a:lnSpc>
              <a:buNone/>
            </a:pPr>
            <a:r>
              <a:rPr lang="en-US" sz="3300" dirty="0">
                <a:solidFill>
                  <a:srgbClr val="000000"/>
                </a:solidFill>
                <a:latin typeface="Arial"/>
                <a:ea typeface="Arial"/>
                <a:cs typeface="Arial"/>
                <a:sym typeface="Arial"/>
              </a:rPr>
              <a:t>Chemosynthesis - makes food from </a:t>
            </a:r>
            <a:r>
              <a:rPr lang="en-US" sz="3300" dirty="0">
                <a:solidFill>
                  <a:srgbClr val="FFFF00"/>
                </a:solidFill>
                <a:latin typeface="Arial"/>
                <a:ea typeface="Arial"/>
                <a:cs typeface="Arial"/>
                <a:sym typeface="Arial"/>
              </a:rPr>
              <a:t>chemicals</a:t>
            </a:r>
            <a:r>
              <a:rPr lang="en-US" sz="3300" dirty="0">
                <a:solidFill>
                  <a:srgbClr val="000000"/>
                </a:solidFill>
                <a:latin typeface="Arial"/>
                <a:ea typeface="Arial"/>
                <a:cs typeface="Arial"/>
                <a:sym typeface="Arial"/>
              </a:rPr>
              <a:t> (some bacteria synthesize food in this way)</a:t>
            </a:r>
          </a:p>
        </p:txBody>
      </p:sp>
      <p:pic>
        <p:nvPicPr>
          <p:cNvPr id="107" name="Shape 107"/>
          <p:cNvPicPr preferRelativeResize="0"/>
          <p:nvPr/>
        </p:nvPicPr>
        <p:blipFill>
          <a:blip r:embed="rId3" cstate="print"/>
          <a:stretch>
            <a:fillRect/>
          </a:stretch>
        </p:blipFill>
        <p:spPr>
          <a:xfrm>
            <a:off x="2468880" y="1645920"/>
            <a:ext cx="5715000" cy="4663440"/>
          </a:xfrm>
          <a:prstGeom prst="rect">
            <a:avLst/>
          </a:prstGeom>
        </p:spPr>
      </p:pic>
      <p:sp>
        <p:nvSpPr>
          <p:cNvPr id="108" name="Shape 108"/>
          <p:cNvSpPr txBox="1"/>
          <p:nvPr/>
        </p:nvSpPr>
        <p:spPr>
          <a:xfrm>
            <a:off x="274320" y="3566160"/>
            <a:ext cx="2104065" cy="2694532"/>
          </a:xfrm>
          <a:prstGeom prst="rect">
            <a:avLst/>
          </a:prstGeom>
        </p:spPr>
        <p:txBody>
          <a:bodyPr lIns="34290" tIns="34290" rIns="34290" bIns="34290" anchor="t" anchorCtr="0">
            <a:noAutofit/>
          </a:bodyPr>
          <a:lstStyle/>
          <a:p>
            <a:pPr rtl="0">
              <a:lnSpc>
                <a:spcPct val="100000"/>
              </a:lnSpc>
              <a:buNone/>
            </a:pPr>
            <a:r>
              <a:rPr lang="en-US" dirty="0">
                <a:latin typeface="Arial"/>
                <a:ea typeface="Arial"/>
                <a:cs typeface="Arial"/>
                <a:sym typeface="Arial"/>
              </a:rPr>
              <a:t>Some bacteria live in deep ocean vents, and make their food from chemicals in those vents</a:t>
            </a:r>
          </a:p>
        </p:txBody>
      </p:sp>
    </p:spTree>
    <p:extLst>
      <p:ext uri="{BB962C8B-B14F-4D97-AF65-F5344CB8AC3E}">
        <p14:creationId xmlns:p14="http://schemas.microsoft.com/office/powerpoint/2010/main" xmlns="" val="4058073164"/>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S900388269[1].wav">
            <a:hlinkClick r:id="" action="ppaction://media"/>
          </p:cNvPr>
          <p:cNvPicPr>
            <a:picLocks noRot="1" noChangeAspect="1"/>
          </p:cNvPicPr>
          <p:nvPr>
            <a:wavAudioFile r:embed="rId2" name="MS900388269[1].wav"/>
          </p:nvPr>
        </p:nvPicPr>
        <p:blipFill>
          <a:blip r:embed="rId6" cstate="print"/>
          <a:stretch>
            <a:fillRect/>
          </a:stretch>
        </p:blipFill>
        <p:spPr>
          <a:xfrm>
            <a:off x="4499993" y="5841268"/>
            <a:ext cx="144016" cy="144016"/>
          </a:xfrm>
          <a:prstGeom prst="rect">
            <a:avLst/>
          </a:prstGeom>
        </p:spPr>
      </p:pic>
      <p:sp>
        <p:nvSpPr>
          <p:cNvPr id="2" name="Title 1"/>
          <p:cNvSpPr>
            <a:spLocks noGrp="1"/>
          </p:cNvSpPr>
          <p:nvPr>
            <p:ph type="title"/>
          </p:nvPr>
        </p:nvSpPr>
        <p:spPr/>
        <p:txBody>
          <a:bodyPr/>
          <a:lstStyle/>
          <a:p>
            <a:r>
              <a:rPr lang="en-GB" dirty="0" smtClean="0">
                <a:hlinkClick r:id="rId7" action="ppaction://hlinkfile"/>
              </a:rPr>
              <a:t>TASK</a:t>
            </a:r>
            <a:endParaRPr lang="en-GB" dirty="0"/>
          </a:p>
        </p:txBody>
      </p:sp>
      <p:sp>
        <p:nvSpPr>
          <p:cNvPr id="4" name="Rectangle 3"/>
          <p:cNvSpPr>
            <a:spLocks noChangeArrowheads="1"/>
          </p:cNvSpPr>
          <p:nvPr/>
        </p:nvSpPr>
        <p:spPr bwMode="auto">
          <a:xfrm>
            <a:off x="1008063" y="5800725"/>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a:p>
        </p:txBody>
      </p:sp>
      <p:sp>
        <p:nvSpPr>
          <p:cNvPr id="5" name="Rectangle 4"/>
          <p:cNvSpPr>
            <a:spLocks noChangeArrowheads="1"/>
          </p:cNvSpPr>
          <p:nvPr/>
        </p:nvSpPr>
        <p:spPr bwMode="auto">
          <a:xfrm>
            <a:off x="1008063" y="5800725"/>
            <a:ext cx="6659562" cy="252413"/>
          </a:xfrm>
          <a:prstGeom prst="rect">
            <a:avLst/>
          </a:prstGeom>
          <a:noFill/>
          <a:ln w="28575">
            <a:solidFill>
              <a:schemeClr val="tx1"/>
            </a:solidFill>
            <a:miter lim="800000"/>
            <a:headEnd/>
            <a:tailEnd/>
          </a:ln>
          <a:effectLst/>
        </p:spPr>
        <p:txBody>
          <a:bodyPr wrap="none" anchor="ctr"/>
          <a:lstStyle/>
          <a:p>
            <a:endParaRPr lang="en-GB"/>
          </a:p>
        </p:txBody>
      </p:sp>
      <p:sp>
        <p:nvSpPr>
          <p:cNvPr id="6" name="Text Box 5"/>
          <p:cNvSpPr txBox="1">
            <a:spLocks noChangeArrowheads="1"/>
          </p:cNvSpPr>
          <p:nvPr/>
        </p:nvSpPr>
        <p:spPr bwMode="auto">
          <a:xfrm>
            <a:off x="3881438" y="4945348"/>
            <a:ext cx="1270000" cy="823912"/>
          </a:xfrm>
          <a:prstGeom prst="rect">
            <a:avLst/>
          </a:prstGeom>
          <a:noFill/>
          <a:ln w="9525">
            <a:noFill/>
            <a:miter lim="800000"/>
            <a:headEnd/>
            <a:tailEnd/>
          </a:ln>
          <a:effectLst/>
        </p:spPr>
        <p:txBody>
          <a:bodyPr wrap="none">
            <a:spAutoFit/>
          </a:bodyPr>
          <a:lstStyle/>
          <a:p>
            <a:r>
              <a:rPr lang="en-GB" sz="4800" dirty="0"/>
              <a:t>End</a:t>
            </a:r>
          </a:p>
        </p:txBody>
      </p:sp>
      <p:sp>
        <p:nvSpPr>
          <p:cNvPr id="3" name="TextBox 2"/>
          <p:cNvSpPr txBox="1"/>
          <p:nvPr/>
        </p:nvSpPr>
        <p:spPr>
          <a:xfrm>
            <a:off x="1008063" y="1066800"/>
            <a:ext cx="7221537" cy="830997"/>
          </a:xfrm>
          <a:prstGeom prst="rect">
            <a:avLst/>
          </a:prstGeom>
          <a:noFill/>
        </p:spPr>
        <p:txBody>
          <a:bodyPr wrap="square" rtlCol="0">
            <a:spAutoFit/>
          </a:bodyPr>
          <a:lstStyle/>
          <a:p>
            <a:r>
              <a:rPr lang="en-US" dirty="0" smtClean="0"/>
              <a:t>You and a Partner will try to determine which pictures match which vocabulary word in 4 minutes </a:t>
            </a:r>
            <a:r>
              <a:rPr lang="en-US" dirty="0" smtClean="0">
                <a:sym typeface="Wingdings" panose="05000000000000000000" pitchFamily="2" charset="2"/>
              </a:rPr>
              <a:t>.</a:t>
            </a:r>
            <a:endParaRPr lang="en-US" dirty="0"/>
          </a:p>
        </p:txBody>
      </p:sp>
      <p:sp>
        <p:nvSpPr>
          <p:cNvPr id="8" name="TextBox 7"/>
          <p:cNvSpPr txBox="1"/>
          <p:nvPr/>
        </p:nvSpPr>
        <p:spPr>
          <a:xfrm>
            <a:off x="1008063" y="2362200"/>
            <a:ext cx="6659562" cy="1569660"/>
          </a:xfrm>
          <a:prstGeom prst="rect">
            <a:avLst/>
          </a:prstGeom>
          <a:noFill/>
        </p:spPr>
        <p:txBody>
          <a:bodyPr wrap="square" rtlCol="0">
            <a:spAutoFit/>
          </a:bodyPr>
          <a:lstStyle/>
          <a:p>
            <a:r>
              <a:rPr lang="en-US" dirty="0" smtClean="0"/>
              <a:t>Biosphere		Ecology	Species</a:t>
            </a:r>
          </a:p>
          <a:p>
            <a:r>
              <a:rPr lang="en-US" dirty="0" smtClean="0"/>
              <a:t>Ecosystem		Population	Community</a:t>
            </a:r>
          </a:p>
          <a:p>
            <a:r>
              <a:rPr lang="en-US" dirty="0" smtClean="0"/>
              <a:t>Biosphere		Biome		Autotroph</a:t>
            </a:r>
          </a:p>
          <a:p>
            <a:r>
              <a:rPr lang="en-US" dirty="0" smtClean="0"/>
              <a:t>			Heterotroph</a:t>
            </a:r>
            <a:endParaRPr lang="en-US" dirty="0"/>
          </a:p>
        </p:txBody>
      </p:sp>
    </p:spTree>
    <p:custDataLst>
      <p:tags r:id="rId1"/>
    </p:custDataLst>
    <p:extLst>
      <p:ext uri="{BB962C8B-B14F-4D97-AF65-F5344CB8AC3E}">
        <p14:creationId xmlns:p14="http://schemas.microsoft.com/office/powerpoint/2010/main" xmlns="" val="519285301"/>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40000"/>
                                        <p:tgtEl>
                                          <p:spTgt spid="4"/>
                                        </p:tgtEl>
                                      </p:cBhvr>
                                    </p:animEffect>
                                  </p:childTnLst>
                                </p:cTn>
                              </p:par>
                            </p:childTnLst>
                          </p:cTn>
                        </p:par>
                        <p:par>
                          <p:cTn id="8" fill="hold">
                            <p:stCondLst>
                              <p:cond delay="2400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5" name="laser.wav"/>
                                        </p:tgtEl>
                                      </p:cMediaNode>
                                    </p:audio>
                                  </p:subTnLst>
                                </p:cTn>
                              </p:par>
                              <p:par>
                                <p:cTn id="11" presetID="1" presetClass="mediacall" presetSubtype="0" fill="hold" nodeType="withEffect">
                                  <p:stCondLst>
                                    <p:cond delay="0"/>
                                  </p:stCondLst>
                                  <p:childTnLst>
                                    <p:cmd type="call" cmd="playFrom(0.0)">
                                      <p:cBhvr>
                                        <p:cTn id="12" dur="70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269348" y="264848"/>
            <a:ext cx="8690625" cy="2441430"/>
          </a:xfrm>
          <a:prstGeom prst="rect">
            <a:avLst/>
          </a:prstGeom>
        </p:spPr>
        <p:txBody>
          <a:bodyPr lIns="34290" tIns="34290" rIns="34290" bIns="34290" anchor="t" anchorCtr="0">
            <a:noAutofit/>
          </a:bodyPr>
          <a:lstStyle/>
          <a:p>
            <a:pPr rtl="0">
              <a:lnSpc>
                <a:spcPct val="100000"/>
              </a:lnSpc>
              <a:buNone/>
            </a:pPr>
            <a:r>
              <a:rPr lang="en-US" sz="3100" dirty="0">
                <a:solidFill>
                  <a:srgbClr val="000000"/>
                </a:solidFill>
                <a:latin typeface="Arial"/>
                <a:ea typeface="Arial"/>
                <a:cs typeface="Arial"/>
                <a:sym typeface="Arial"/>
              </a:rPr>
              <a:t>FOOD CHAINS AND FOOD WEBS - illustrate the flow of energy in an ecosystem</a:t>
            </a:r>
          </a:p>
          <a:p>
            <a:endParaRPr lang="en-US" sz="3100" dirty="0">
              <a:solidFill>
                <a:srgbClr val="000000"/>
              </a:solidFill>
              <a:latin typeface="Arial"/>
              <a:ea typeface="Arial"/>
              <a:cs typeface="Arial"/>
              <a:sym typeface="Arial"/>
            </a:endParaRPr>
          </a:p>
          <a:p>
            <a:pPr rtl="0">
              <a:lnSpc>
                <a:spcPct val="100000"/>
              </a:lnSpc>
              <a:buNone/>
            </a:pPr>
            <a:r>
              <a:rPr lang="en-US" sz="1900" dirty="0">
                <a:solidFill>
                  <a:schemeClr val="tx1"/>
                </a:solidFill>
                <a:latin typeface="Arial"/>
                <a:ea typeface="Arial"/>
                <a:cs typeface="Arial"/>
                <a:sym typeface="Arial"/>
              </a:rPr>
              <a:t>*Note the direction of the arrows, they indicate where the energy is going when one organism consumes another</a:t>
            </a:r>
            <a:r>
              <a:rPr lang="en-US" sz="3100" dirty="0">
                <a:solidFill>
                  <a:schemeClr val="tx1"/>
                </a:solidFill>
                <a:latin typeface="Arial"/>
                <a:ea typeface="Arial"/>
                <a:cs typeface="Arial"/>
                <a:sym typeface="Arial"/>
              </a:rPr>
              <a:t>.</a:t>
            </a:r>
          </a:p>
          <a:p>
            <a:endParaRPr lang="en-US" sz="3100" dirty="0">
              <a:solidFill>
                <a:srgbClr val="FF0000"/>
              </a:solidFill>
              <a:latin typeface="Arial"/>
              <a:ea typeface="Arial"/>
              <a:cs typeface="Arial"/>
              <a:sym typeface="Arial"/>
            </a:endParaRPr>
          </a:p>
        </p:txBody>
      </p:sp>
      <p:pic>
        <p:nvPicPr>
          <p:cNvPr id="114" name="Shape 114"/>
          <p:cNvPicPr preferRelativeResize="0"/>
          <p:nvPr/>
        </p:nvPicPr>
        <p:blipFill>
          <a:blip r:embed="rId3" cstate="print"/>
          <a:stretch>
            <a:fillRect/>
          </a:stretch>
        </p:blipFill>
        <p:spPr>
          <a:xfrm>
            <a:off x="3840480" y="2743200"/>
            <a:ext cx="5097780" cy="3954780"/>
          </a:xfrm>
          <a:prstGeom prst="rect">
            <a:avLst/>
          </a:prstGeom>
        </p:spPr>
      </p:pic>
      <p:sp>
        <p:nvSpPr>
          <p:cNvPr id="115" name="Shape 115"/>
          <p:cNvSpPr txBox="1"/>
          <p:nvPr/>
        </p:nvSpPr>
        <p:spPr>
          <a:xfrm>
            <a:off x="368190" y="2839680"/>
            <a:ext cx="3304057" cy="2974500"/>
          </a:xfrm>
          <a:prstGeom prst="rect">
            <a:avLst/>
          </a:prstGeom>
        </p:spPr>
        <p:txBody>
          <a:bodyPr lIns="34290" tIns="34290" rIns="34290" bIns="34290" anchor="t" anchorCtr="0">
            <a:noAutofit/>
          </a:bodyPr>
          <a:lstStyle/>
          <a:p>
            <a:pPr rtl="0">
              <a:lnSpc>
                <a:spcPct val="100000"/>
              </a:lnSpc>
              <a:buNone/>
            </a:pPr>
            <a:r>
              <a:rPr lang="en-US" sz="3100">
                <a:solidFill>
                  <a:srgbClr val="000000"/>
                </a:solidFill>
                <a:latin typeface="Arial"/>
                <a:ea typeface="Arial"/>
                <a:cs typeface="Arial"/>
                <a:sym typeface="Arial"/>
              </a:rPr>
              <a:t>Each step in a chain or web is called a TROPHIC LEVEL</a:t>
            </a:r>
          </a:p>
        </p:txBody>
      </p:sp>
    </p:spTree>
    <p:extLst>
      <p:ext uri="{BB962C8B-B14F-4D97-AF65-F5344CB8AC3E}">
        <p14:creationId xmlns:p14="http://schemas.microsoft.com/office/powerpoint/2010/main" xmlns="" val="1052752536"/>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1905000" y="228600"/>
            <a:ext cx="8662298" cy="4148190"/>
          </a:xfrm>
          <a:prstGeom prst="rect">
            <a:avLst/>
          </a:prstGeom>
        </p:spPr>
        <p:txBody>
          <a:bodyPr lIns="34290" tIns="34290" rIns="34290" bIns="34290" anchor="t" anchorCtr="0">
            <a:noAutofit/>
          </a:bodyPr>
          <a:lstStyle/>
          <a:p>
            <a:pPr rtl="0">
              <a:lnSpc>
                <a:spcPct val="100000"/>
              </a:lnSpc>
              <a:buNone/>
            </a:pPr>
            <a:r>
              <a:rPr lang="en-US" dirty="0">
                <a:solidFill>
                  <a:srgbClr val="000000"/>
                </a:solidFill>
                <a:latin typeface="Arial"/>
                <a:ea typeface="Arial"/>
                <a:cs typeface="Arial"/>
                <a:sym typeface="Arial"/>
              </a:rPr>
              <a:t>Identify:</a:t>
            </a:r>
          </a:p>
          <a:p>
            <a:endParaRPr lang="en-US" dirty="0">
              <a:solidFill>
                <a:srgbClr val="000000"/>
              </a:solidFill>
              <a:latin typeface="Arial"/>
              <a:ea typeface="Arial"/>
              <a:cs typeface="Arial"/>
              <a:sym typeface="Arial"/>
            </a:endParaRPr>
          </a:p>
          <a:p>
            <a:pPr rtl="0">
              <a:lnSpc>
                <a:spcPct val="100000"/>
              </a:lnSpc>
              <a:buNone/>
            </a:pPr>
            <a:r>
              <a:rPr lang="en-US" sz="2900" dirty="0">
                <a:solidFill>
                  <a:srgbClr val="000000"/>
                </a:solidFill>
                <a:latin typeface="Arial"/>
                <a:ea typeface="Arial"/>
                <a:cs typeface="Arial"/>
                <a:sym typeface="Arial"/>
              </a:rPr>
              <a:t>Primary Consumers</a:t>
            </a:r>
          </a:p>
          <a:p>
            <a:endParaRPr lang="en-US" sz="2900" dirty="0">
              <a:solidFill>
                <a:srgbClr val="000000"/>
              </a:solidFill>
              <a:latin typeface="Arial"/>
              <a:ea typeface="Arial"/>
              <a:cs typeface="Arial"/>
              <a:sym typeface="Arial"/>
            </a:endParaRPr>
          </a:p>
          <a:p>
            <a:pPr rtl="0">
              <a:lnSpc>
                <a:spcPct val="100000"/>
              </a:lnSpc>
              <a:buNone/>
            </a:pPr>
            <a:r>
              <a:rPr lang="en-US" sz="2900" dirty="0">
                <a:solidFill>
                  <a:srgbClr val="000000"/>
                </a:solidFill>
                <a:latin typeface="Arial"/>
                <a:ea typeface="Arial"/>
                <a:cs typeface="Arial"/>
                <a:sym typeface="Arial"/>
              </a:rPr>
              <a:t>Secondary Consumers</a:t>
            </a:r>
          </a:p>
          <a:p>
            <a:endParaRPr lang="en-US" sz="2900" dirty="0">
              <a:solidFill>
                <a:srgbClr val="000000"/>
              </a:solidFill>
              <a:latin typeface="Arial"/>
              <a:ea typeface="Arial"/>
              <a:cs typeface="Arial"/>
              <a:sym typeface="Arial"/>
            </a:endParaRPr>
          </a:p>
          <a:p>
            <a:pPr rtl="0">
              <a:lnSpc>
                <a:spcPct val="100000"/>
              </a:lnSpc>
              <a:buNone/>
            </a:pPr>
            <a:r>
              <a:rPr lang="en-US" sz="2900" dirty="0">
                <a:solidFill>
                  <a:srgbClr val="000000"/>
                </a:solidFill>
                <a:latin typeface="Arial"/>
                <a:ea typeface="Arial"/>
                <a:cs typeface="Arial"/>
                <a:sym typeface="Arial"/>
              </a:rPr>
              <a:t>Tertiary Consumers</a:t>
            </a:r>
          </a:p>
          <a:p>
            <a:endParaRPr lang="en-US" sz="2900" dirty="0">
              <a:solidFill>
                <a:srgbClr val="000000"/>
              </a:solidFill>
              <a:latin typeface="Arial"/>
              <a:ea typeface="Arial"/>
              <a:cs typeface="Arial"/>
              <a:sym typeface="Arial"/>
            </a:endParaRPr>
          </a:p>
          <a:p>
            <a:pPr rtl="0">
              <a:lnSpc>
                <a:spcPct val="100000"/>
              </a:lnSpc>
              <a:buNone/>
            </a:pPr>
            <a:r>
              <a:rPr lang="en-US" sz="2900" dirty="0">
                <a:solidFill>
                  <a:srgbClr val="000000"/>
                </a:solidFill>
                <a:latin typeface="Arial"/>
                <a:ea typeface="Arial"/>
                <a:cs typeface="Arial"/>
                <a:sym typeface="Arial"/>
              </a:rPr>
              <a:t>Find the Omnivore.</a:t>
            </a:r>
          </a:p>
        </p:txBody>
      </p:sp>
      <p:pic>
        <p:nvPicPr>
          <p:cNvPr id="121" name="Shape 121"/>
          <p:cNvPicPr preferRelativeResize="0"/>
          <p:nvPr/>
        </p:nvPicPr>
        <p:blipFill>
          <a:blip r:embed="rId3" cstate="print"/>
          <a:stretch>
            <a:fillRect/>
          </a:stretch>
        </p:blipFill>
        <p:spPr>
          <a:xfrm>
            <a:off x="4663440" y="731520"/>
            <a:ext cx="3771900" cy="5486400"/>
          </a:xfrm>
          <a:prstGeom prst="rect">
            <a:avLst/>
          </a:prstGeom>
        </p:spPr>
      </p:pic>
    </p:spTree>
    <p:extLst>
      <p:ext uri="{BB962C8B-B14F-4D97-AF65-F5344CB8AC3E}">
        <p14:creationId xmlns:p14="http://schemas.microsoft.com/office/powerpoint/2010/main" xmlns="" val="1304315368"/>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269280" y="269618"/>
            <a:ext cx="8662298" cy="2178720"/>
          </a:xfrm>
          <a:prstGeom prst="rect">
            <a:avLst/>
          </a:prstGeom>
        </p:spPr>
        <p:txBody>
          <a:bodyPr lIns="34290" tIns="34290" rIns="34290" bIns="34290" anchor="t" anchorCtr="0">
            <a:noAutofit/>
          </a:bodyPr>
          <a:lstStyle/>
          <a:p>
            <a:pPr rtl="0">
              <a:lnSpc>
                <a:spcPct val="100000"/>
              </a:lnSpc>
              <a:buNone/>
            </a:pPr>
            <a:r>
              <a:rPr lang="en-US" sz="2900" dirty="0">
                <a:solidFill>
                  <a:srgbClr val="000000"/>
                </a:solidFill>
                <a:latin typeface="Arial"/>
                <a:ea typeface="Arial"/>
                <a:cs typeface="Arial"/>
                <a:sym typeface="Arial"/>
              </a:rPr>
              <a:t>Ecological Pyramids (fig 3-9)</a:t>
            </a:r>
          </a:p>
          <a:p>
            <a:endParaRPr lang="en-US" sz="2900" dirty="0">
              <a:solidFill>
                <a:srgbClr val="000000"/>
              </a:solidFill>
              <a:latin typeface="Arial"/>
              <a:ea typeface="Arial"/>
              <a:cs typeface="Arial"/>
              <a:sym typeface="Arial"/>
            </a:endParaRPr>
          </a:p>
          <a:p>
            <a:pPr rtl="0">
              <a:lnSpc>
                <a:spcPct val="100000"/>
              </a:lnSpc>
              <a:buNone/>
            </a:pPr>
            <a:r>
              <a:rPr lang="en-US" sz="2900" dirty="0">
                <a:solidFill>
                  <a:srgbClr val="000000"/>
                </a:solidFill>
                <a:latin typeface="Arial"/>
                <a:ea typeface="Arial"/>
                <a:cs typeface="Arial"/>
                <a:sym typeface="Arial"/>
              </a:rPr>
              <a:t>Energy Pyramid</a:t>
            </a:r>
          </a:p>
          <a:p>
            <a:pPr rtl="0">
              <a:lnSpc>
                <a:spcPct val="100000"/>
              </a:lnSpc>
              <a:buNone/>
            </a:pPr>
            <a:r>
              <a:rPr lang="en-US" sz="2900" dirty="0">
                <a:solidFill>
                  <a:srgbClr val="000000"/>
                </a:solidFill>
                <a:latin typeface="Arial"/>
                <a:ea typeface="Arial"/>
                <a:cs typeface="Arial"/>
                <a:sym typeface="Arial"/>
              </a:rPr>
              <a:t>Biomass Pyramid</a:t>
            </a:r>
          </a:p>
          <a:p>
            <a:pPr rtl="0">
              <a:lnSpc>
                <a:spcPct val="100000"/>
              </a:lnSpc>
              <a:buNone/>
            </a:pPr>
            <a:r>
              <a:rPr lang="en-US" sz="2900" dirty="0">
                <a:solidFill>
                  <a:srgbClr val="000000"/>
                </a:solidFill>
                <a:latin typeface="Arial"/>
                <a:ea typeface="Arial"/>
                <a:cs typeface="Arial"/>
                <a:sym typeface="Arial"/>
              </a:rPr>
              <a:t>Pyramid of Numbers</a:t>
            </a:r>
          </a:p>
        </p:txBody>
      </p:sp>
      <p:pic>
        <p:nvPicPr>
          <p:cNvPr id="127" name="Shape 127"/>
          <p:cNvPicPr preferRelativeResize="0"/>
          <p:nvPr/>
        </p:nvPicPr>
        <p:blipFill>
          <a:blip r:embed="rId3" cstate="print"/>
          <a:stretch>
            <a:fillRect/>
          </a:stretch>
        </p:blipFill>
        <p:spPr>
          <a:xfrm>
            <a:off x="822960" y="2926080"/>
            <a:ext cx="3257550" cy="3108938"/>
          </a:xfrm>
          <a:prstGeom prst="rect">
            <a:avLst/>
          </a:prstGeom>
        </p:spPr>
      </p:pic>
      <p:pic>
        <p:nvPicPr>
          <p:cNvPr id="128" name="Shape 128"/>
          <p:cNvPicPr preferRelativeResize="0"/>
          <p:nvPr/>
        </p:nvPicPr>
        <p:blipFill>
          <a:blip r:embed="rId4" cstate="print"/>
          <a:stretch>
            <a:fillRect/>
          </a:stretch>
        </p:blipFill>
        <p:spPr>
          <a:xfrm>
            <a:off x="4937760" y="3017520"/>
            <a:ext cx="3394710" cy="3097530"/>
          </a:xfrm>
          <a:prstGeom prst="rect">
            <a:avLst/>
          </a:prstGeom>
        </p:spPr>
      </p:pic>
    </p:spTree>
    <p:extLst>
      <p:ext uri="{BB962C8B-B14F-4D97-AF65-F5344CB8AC3E}">
        <p14:creationId xmlns:p14="http://schemas.microsoft.com/office/powerpoint/2010/main" xmlns="" val="2111264977"/>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p:nvPr/>
        </p:nvSpPr>
        <p:spPr>
          <a:xfrm>
            <a:off x="367178" y="182632"/>
            <a:ext cx="8394998" cy="6399022"/>
          </a:xfrm>
          <a:prstGeom prst="rect">
            <a:avLst/>
          </a:prstGeom>
        </p:spPr>
        <p:txBody>
          <a:bodyPr lIns="34290" tIns="34290" rIns="34290" bIns="34290" anchor="t" anchorCtr="0">
            <a:noAutofit/>
          </a:bodyPr>
          <a:lstStyle/>
          <a:p>
            <a:pPr rtl="0">
              <a:lnSpc>
                <a:spcPct val="100000"/>
              </a:lnSpc>
              <a:buNone/>
            </a:pPr>
            <a:r>
              <a:rPr lang="en-US" dirty="0" smtClean="0">
                <a:solidFill>
                  <a:srgbClr val="000000"/>
                </a:solidFill>
                <a:latin typeface="Arial"/>
                <a:ea typeface="Arial"/>
                <a:cs typeface="Arial"/>
                <a:sym typeface="Arial"/>
              </a:rPr>
              <a:t>Biogeochemical </a:t>
            </a:r>
            <a:r>
              <a:rPr lang="en-US" dirty="0">
                <a:solidFill>
                  <a:srgbClr val="000000"/>
                </a:solidFill>
                <a:latin typeface="Arial"/>
                <a:ea typeface="Arial"/>
                <a:cs typeface="Arial"/>
                <a:sym typeface="Arial"/>
              </a:rPr>
              <a:t>Cycles</a:t>
            </a:r>
          </a:p>
          <a:p>
            <a:pPr rtl="0">
              <a:lnSpc>
                <a:spcPct val="100000"/>
              </a:lnSpc>
              <a:buNone/>
            </a:pPr>
            <a:r>
              <a:rPr lang="en-US" dirty="0">
                <a:solidFill>
                  <a:srgbClr val="000000"/>
                </a:solidFill>
                <a:latin typeface="Arial"/>
                <a:ea typeface="Arial"/>
                <a:cs typeface="Arial"/>
                <a:sym typeface="Arial"/>
              </a:rPr>
              <a:t>(biology + geology + chemical)</a:t>
            </a:r>
          </a:p>
          <a:p>
            <a:pPr rtl="0">
              <a:lnSpc>
                <a:spcPct val="100000"/>
              </a:lnSpc>
              <a:buNone/>
            </a:pPr>
            <a:r>
              <a:rPr lang="en-US" dirty="0">
                <a:solidFill>
                  <a:srgbClr val="000000"/>
                </a:solidFill>
                <a:latin typeface="Times New Roman"/>
                <a:ea typeface="Times New Roman"/>
                <a:cs typeface="Times New Roman"/>
                <a:sym typeface="Times New Roman"/>
              </a:rPr>
              <a:t> </a:t>
            </a:r>
          </a:p>
          <a:p>
            <a:pPr rtl="0">
              <a:lnSpc>
                <a:spcPct val="100000"/>
              </a:lnSpc>
              <a:buNone/>
            </a:pPr>
            <a:r>
              <a:rPr lang="en-US" dirty="0">
                <a:solidFill>
                  <a:srgbClr val="000000"/>
                </a:solidFill>
                <a:latin typeface="Arial"/>
                <a:ea typeface="Arial"/>
                <a:cs typeface="Arial"/>
                <a:sym typeface="Arial"/>
              </a:rPr>
              <a:t>Matter is not used up, it is transformed, the same molecules are </a:t>
            </a:r>
            <a:r>
              <a:rPr lang="en-US">
                <a:solidFill>
                  <a:srgbClr val="000000"/>
                </a:solidFill>
                <a:latin typeface="Arial"/>
                <a:ea typeface="Arial"/>
                <a:cs typeface="Arial"/>
                <a:sym typeface="Arial"/>
              </a:rPr>
              <a:t>passed </a:t>
            </a:r>
            <a:r>
              <a:rPr lang="en-US" smtClean="0">
                <a:solidFill>
                  <a:srgbClr val="000000"/>
                </a:solidFill>
                <a:latin typeface="Arial"/>
                <a:ea typeface="Arial"/>
                <a:cs typeface="Arial"/>
                <a:sym typeface="Arial"/>
              </a:rPr>
              <a:t>around</a:t>
            </a:r>
          </a:p>
          <a:p>
            <a:pPr rtl="0">
              <a:lnSpc>
                <a:spcPct val="100000"/>
              </a:lnSpc>
              <a:buNone/>
            </a:pPr>
            <a:endParaRPr lang="en-US" dirty="0">
              <a:solidFill>
                <a:srgbClr val="000000"/>
              </a:solidFill>
              <a:latin typeface="Arial"/>
              <a:ea typeface="Arial"/>
              <a:cs typeface="Arial"/>
              <a:sym typeface="Arial"/>
            </a:endParaRPr>
          </a:p>
          <a:p>
            <a:pPr rtl="0">
              <a:lnSpc>
                <a:spcPct val="100000"/>
              </a:lnSpc>
              <a:buNone/>
            </a:pPr>
            <a:r>
              <a:rPr lang="en-US" dirty="0">
                <a:solidFill>
                  <a:srgbClr val="000000"/>
                </a:solidFill>
                <a:latin typeface="Arial"/>
                <a:ea typeface="Arial"/>
                <a:cs typeface="Arial"/>
                <a:sym typeface="Arial"/>
              </a:rPr>
              <a:t>Graphics</a:t>
            </a:r>
          </a:p>
          <a:p>
            <a:pPr rtl="0">
              <a:lnSpc>
                <a:spcPct val="100000"/>
              </a:lnSpc>
              <a:buNone/>
            </a:pPr>
            <a:r>
              <a:rPr lang="en-US" dirty="0">
                <a:solidFill>
                  <a:srgbClr val="000000"/>
                </a:solidFill>
                <a:latin typeface="Times New Roman"/>
                <a:ea typeface="Times New Roman"/>
                <a:cs typeface="Times New Roman"/>
                <a:sym typeface="Times New Roman"/>
              </a:rPr>
              <a:t> </a:t>
            </a:r>
            <a:r>
              <a:rPr lang="en-US" dirty="0">
                <a:solidFill>
                  <a:schemeClr val="bg2"/>
                </a:solidFill>
                <a:latin typeface="Times New Roman"/>
                <a:ea typeface="Times New Roman"/>
                <a:cs typeface="Times New Roman"/>
                <a:sym typeface="Times New Roman"/>
              </a:rPr>
              <a:t> </a:t>
            </a:r>
            <a:r>
              <a:rPr lang="en-US" u="sng" dirty="0">
                <a:solidFill>
                  <a:schemeClr val="bg2"/>
                </a:solidFill>
                <a:latin typeface="Times New Roman"/>
                <a:ea typeface="Times New Roman"/>
                <a:cs typeface="Times New Roman"/>
                <a:sym typeface="Times New Roman"/>
                <a:hlinkClick r:id="rId3"/>
              </a:rPr>
              <a:t>Carbon Cycle</a:t>
            </a:r>
          </a:p>
          <a:p>
            <a:pPr rtl="0">
              <a:lnSpc>
                <a:spcPct val="100000"/>
              </a:lnSpc>
              <a:buNone/>
            </a:pPr>
            <a:r>
              <a:rPr lang="en-US" dirty="0">
                <a:solidFill>
                  <a:schemeClr val="bg2"/>
                </a:solidFill>
                <a:latin typeface="Times New Roman"/>
                <a:ea typeface="Times New Roman"/>
                <a:cs typeface="Times New Roman"/>
                <a:sym typeface="Times New Roman"/>
              </a:rPr>
              <a:t>  </a:t>
            </a:r>
            <a:r>
              <a:rPr lang="en-US" u="sng" dirty="0">
                <a:solidFill>
                  <a:schemeClr val="bg2"/>
                </a:solidFill>
                <a:latin typeface="Times New Roman"/>
                <a:ea typeface="Times New Roman"/>
                <a:cs typeface="Times New Roman"/>
                <a:sym typeface="Times New Roman"/>
                <a:hlinkClick r:id="rId4"/>
              </a:rPr>
              <a:t>Water Cycle</a:t>
            </a:r>
          </a:p>
          <a:p>
            <a:pPr rtl="0">
              <a:lnSpc>
                <a:spcPct val="100000"/>
              </a:lnSpc>
              <a:buNone/>
            </a:pPr>
            <a:r>
              <a:rPr lang="en-US" dirty="0">
                <a:solidFill>
                  <a:schemeClr val="bg2"/>
                </a:solidFill>
                <a:latin typeface="Times New Roman"/>
                <a:ea typeface="Times New Roman"/>
                <a:cs typeface="Times New Roman"/>
                <a:sym typeface="Times New Roman"/>
              </a:rPr>
              <a:t>  </a:t>
            </a:r>
            <a:r>
              <a:rPr lang="en-US" u="sng" dirty="0">
                <a:solidFill>
                  <a:schemeClr val="bg2"/>
                </a:solidFill>
                <a:latin typeface="Times New Roman"/>
                <a:ea typeface="Times New Roman"/>
                <a:cs typeface="Times New Roman"/>
                <a:sym typeface="Times New Roman"/>
                <a:hlinkClick r:id=""/>
              </a:rPr>
              <a:t>Nitrogen Cycle</a:t>
            </a:r>
          </a:p>
          <a:p>
            <a:endParaRPr lang="en-US" u="sng" dirty="0">
              <a:solidFill>
                <a:schemeClr val="bg2"/>
              </a:solidFill>
              <a:latin typeface="Times New Roman"/>
              <a:ea typeface="Times New Roman"/>
              <a:cs typeface="Times New Roman"/>
              <a:sym typeface="Times New Roman"/>
              <a:hlinkClick r:id=""/>
            </a:endParaRPr>
          </a:p>
          <a:p>
            <a:pPr rtl="0">
              <a:lnSpc>
                <a:spcPct val="100000"/>
              </a:lnSpc>
              <a:buNone/>
            </a:pPr>
            <a:r>
              <a:rPr lang="en-US" b="1" dirty="0">
                <a:solidFill>
                  <a:srgbClr val="000000"/>
                </a:solidFill>
                <a:latin typeface="Arial"/>
                <a:ea typeface="Arial"/>
                <a:cs typeface="Arial"/>
                <a:sym typeface="Arial"/>
              </a:rPr>
              <a:t>Water Cycle</a:t>
            </a:r>
          </a:p>
          <a:p>
            <a:pPr marL="342900">
              <a:spcBef>
                <a:spcPts val="0"/>
              </a:spcBef>
              <a:spcAft>
                <a:spcPts val="0"/>
              </a:spcAft>
            </a:pPr>
            <a:r>
              <a:rPr lang="en-US" dirty="0">
                <a:solidFill>
                  <a:srgbClr val="000000"/>
                </a:solidFill>
                <a:latin typeface="Arial"/>
                <a:ea typeface="Arial"/>
                <a:cs typeface="Arial"/>
                <a:sym typeface="Arial"/>
              </a:rPr>
              <a:t>ground water</a:t>
            </a:r>
            <a:br>
              <a:rPr lang="en-US" dirty="0">
                <a:solidFill>
                  <a:srgbClr val="000000"/>
                </a:solidFill>
                <a:latin typeface="Arial"/>
                <a:ea typeface="Arial"/>
                <a:cs typeface="Arial"/>
                <a:sym typeface="Arial"/>
              </a:rPr>
            </a:br>
            <a:r>
              <a:rPr lang="en-US" dirty="0">
                <a:solidFill>
                  <a:srgbClr val="000000"/>
                </a:solidFill>
                <a:latin typeface="Arial"/>
                <a:ea typeface="Arial"/>
                <a:cs typeface="Arial"/>
                <a:sym typeface="Arial"/>
              </a:rPr>
              <a:t>transpiration (from plants)</a:t>
            </a:r>
            <a:br>
              <a:rPr lang="en-US" dirty="0">
                <a:solidFill>
                  <a:srgbClr val="000000"/>
                </a:solidFill>
                <a:latin typeface="Arial"/>
                <a:ea typeface="Arial"/>
                <a:cs typeface="Arial"/>
                <a:sym typeface="Arial"/>
              </a:rPr>
            </a:br>
            <a:r>
              <a:rPr lang="en-US" dirty="0">
                <a:solidFill>
                  <a:srgbClr val="000000"/>
                </a:solidFill>
                <a:latin typeface="Arial"/>
                <a:ea typeface="Arial"/>
                <a:cs typeface="Arial"/>
                <a:sym typeface="Arial"/>
              </a:rPr>
              <a:t>evaporation (from bodies of water)</a:t>
            </a:r>
            <a:br>
              <a:rPr lang="en-US" dirty="0">
                <a:solidFill>
                  <a:srgbClr val="000000"/>
                </a:solidFill>
                <a:latin typeface="Arial"/>
                <a:ea typeface="Arial"/>
                <a:cs typeface="Arial"/>
                <a:sym typeface="Arial"/>
              </a:rPr>
            </a:br>
            <a:r>
              <a:rPr lang="en-US" dirty="0">
                <a:solidFill>
                  <a:srgbClr val="000000"/>
                </a:solidFill>
                <a:latin typeface="Arial"/>
                <a:ea typeface="Arial"/>
                <a:cs typeface="Arial"/>
                <a:sym typeface="Arial"/>
              </a:rPr>
              <a:t>precipitation (from clouds)</a:t>
            </a:r>
          </a:p>
          <a:p>
            <a:endParaRPr lang="en-US" dirty="0">
              <a:solidFill>
                <a:srgbClr val="000000"/>
              </a:solidFill>
              <a:latin typeface="Arial"/>
              <a:ea typeface="Arial"/>
              <a:cs typeface="Arial"/>
              <a:sym typeface="Arial"/>
            </a:endParaRPr>
          </a:p>
        </p:txBody>
      </p:sp>
    </p:spTree>
    <p:extLst>
      <p:ext uri="{BB962C8B-B14F-4D97-AF65-F5344CB8AC3E}">
        <p14:creationId xmlns:p14="http://schemas.microsoft.com/office/powerpoint/2010/main" xmlns="" val="3360648494"/>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620B617-C5E3-48FA-B831-65392929F421}" type="slidenum">
              <a:rPr lang="en-US" smtClean="0"/>
              <a:pPr>
                <a:defRPr/>
              </a:pPr>
              <a:t>24</a:t>
            </a:fld>
            <a:endParaRPr lang="en-US"/>
          </a:p>
        </p:txBody>
      </p:sp>
      <p:pic>
        <p:nvPicPr>
          <p:cNvPr id="153602" name="Picture 2" descr="http://image.slidesharecdn.com/nitrogencycle-100630105502-phpapp01/95/nitrogen-cycle-1-728.jpg?cb=1331620263"/>
          <p:cNvPicPr>
            <a:picLocks noChangeAspect="1" noChangeArrowheads="1"/>
          </p:cNvPicPr>
          <p:nvPr/>
        </p:nvPicPr>
        <p:blipFill>
          <a:blip r:embed="rId2" cstate="print"/>
          <a:srcRect/>
          <a:stretch>
            <a:fillRect/>
          </a:stretch>
        </p:blipFill>
        <p:spPr bwMode="auto">
          <a:xfrm>
            <a:off x="1143000" y="228600"/>
            <a:ext cx="6934200" cy="5200651"/>
          </a:xfrm>
          <a:prstGeom prst="rect">
            <a:avLst/>
          </a:prstGeom>
          <a:noFill/>
        </p:spPr>
      </p:pic>
    </p:spTree>
  </p:cSld>
  <p:clrMapOvr>
    <a:masterClrMapping/>
  </p:clrMapOvr>
  <p:transition>
    <p:pull dir="l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620B617-C5E3-48FA-B831-65392929F421}" type="slidenum">
              <a:rPr lang="en-US" smtClean="0"/>
              <a:pPr>
                <a:defRPr/>
              </a:pPr>
              <a:t>25</a:t>
            </a:fld>
            <a:endParaRPr lang="en-US"/>
          </a:p>
        </p:txBody>
      </p:sp>
      <p:pic>
        <p:nvPicPr>
          <p:cNvPr id="165890" name="Picture 2" descr="http://www.hydrologicdata.com/images/the%20water%20cycle-u7379.png"/>
          <p:cNvPicPr>
            <a:picLocks noChangeAspect="1" noChangeArrowheads="1"/>
          </p:cNvPicPr>
          <p:nvPr/>
        </p:nvPicPr>
        <p:blipFill>
          <a:blip r:embed="rId2" cstate="print"/>
          <a:srcRect/>
          <a:stretch>
            <a:fillRect/>
          </a:stretch>
        </p:blipFill>
        <p:spPr bwMode="auto">
          <a:xfrm>
            <a:off x="609600" y="0"/>
            <a:ext cx="8001000" cy="5314951"/>
          </a:xfrm>
          <a:prstGeom prst="rect">
            <a:avLst/>
          </a:prstGeom>
          <a:noFill/>
        </p:spPr>
      </p:pic>
    </p:spTree>
  </p:cSld>
  <p:clrMapOvr>
    <a:masterClrMapping/>
  </p:clrMapOvr>
  <p:transition>
    <p:pull dir="l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620B617-C5E3-48FA-B831-65392929F421}" type="slidenum">
              <a:rPr lang="en-US" smtClean="0"/>
              <a:pPr>
                <a:defRPr/>
              </a:pPr>
              <a:t>26</a:t>
            </a:fld>
            <a:endParaRPr lang="en-US"/>
          </a:p>
        </p:txBody>
      </p:sp>
      <p:pic>
        <p:nvPicPr>
          <p:cNvPr id="166914" name="Picture 2" descr="http://www.dec.ny.gov/images/administration_images/carboncycle.jpg"/>
          <p:cNvPicPr>
            <a:picLocks noChangeAspect="1" noChangeArrowheads="1"/>
          </p:cNvPicPr>
          <p:nvPr/>
        </p:nvPicPr>
        <p:blipFill>
          <a:blip r:embed="rId2" cstate="print"/>
          <a:srcRect/>
          <a:stretch>
            <a:fillRect/>
          </a:stretch>
        </p:blipFill>
        <p:spPr bwMode="auto">
          <a:xfrm>
            <a:off x="609600" y="0"/>
            <a:ext cx="7620000" cy="5210175"/>
          </a:xfrm>
          <a:prstGeom prst="rect">
            <a:avLst/>
          </a:prstGeom>
          <a:noFill/>
        </p:spPr>
      </p:pic>
    </p:spTree>
  </p:cSld>
  <p:clrMapOvr>
    <a:masterClrMapping/>
  </p:clrMapOvr>
  <p:transition>
    <p:pull dir="ld"/>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a:spLocks noGrp="1" noChangeArrowheads="1"/>
          </p:cNvSpPr>
          <p:nvPr>
            <p:ph type="ctrTitle"/>
          </p:nvPr>
        </p:nvSpPr>
        <p:spPr>
          <a:xfrm>
            <a:off x="533400" y="457200"/>
            <a:ext cx="7772400" cy="533400"/>
          </a:xfrm>
        </p:spPr>
        <p:txBody>
          <a:bodyPr/>
          <a:lstStyle/>
          <a:p>
            <a:pPr eaLnBrk="1" hangingPunct="1"/>
            <a:r>
              <a:rPr lang="en-US" dirty="0" smtClean="0"/>
              <a:t>Ecosystems on Land</a:t>
            </a:r>
          </a:p>
        </p:txBody>
      </p:sp>
      <p:sp>
        <p:nvSpPr>
          <p:cNvPr id="205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8EF20044-E4EE-4938-A9AB-028286875C17}" type="slidenum">
              <a:rPr lang="en-US" sz="1400" smtClean="0"/>
              <a:pPr eaLnBrk="1" hangingPunct="1"/>
              <a:t>27</a:t>
            </a:fld>
            <a:endParaRPr lang="en-US" sz="1400" smtClean="0"/>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52532" y="1066800"/>
            <a:ext cx="6299200" cy="472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384132" y="5791200"/>
            <a:ext cx="8981799" cy="830997"/>
          </a:xfrm>
          <a:prstGeom prst="rect">
            <a:avLst/>
          </a:prstGeom>
        </p:spPr>
        <p:txBody>
          <a:bodyPr wrap="square">
            <a:spAutoFit/>
          </a:bodyPr>
          <a:lstStyle/>
          <a:p>
            <a:r>
              <a:rPr lang="en-US" sz="1600" dirty="0" smtClean="0">
                <a:latin typeface="+mn-lt"/>
              </a:rPr>
              <a:t>To me every hour of the light and dark is a miracle, every cubic inch of space is a miracle, every square yard of the surface of the Earth is spread with the same.</a:t>
            </a:r>
          </a:p>
          <a:p>
            <a:r>
              <a:rPr lang="en-US" sz="1600" dirty="0" smtClean="0">
                <a:latin typeface="+mn-lt"/>
              </a:rPr>
              <a:t>- Walt Whitman</a:t>
            </a:r>
            <a:endParaRPr lang="en-US" sz="1600" dirty="0">
              <a:latin typeface="+mn-lt"/>
            </a:endParaRPr>
          </a:p>
        </p:txBody>
      </p:sp>
    </p:spTree>
  </p:cSld>
  <p:clrMapOvr>
    <a:masterClrMapping/>
  </p:clrMapOvr>
  <p:transition>
    <p:pull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a:xfrm>
            <a:off x="8534399" y="6400800"/>
            <a:ext cx="609600" cy="457200"/>
          </a:xfrm>
        </p:spPr>
        <p:txBody>
          <a:bodyPr/>
          <a:lstStyle/>
          <a:p>
            <a:pPr>
              <a:defRPr/>
            </a:pPr>
            <a:fld id="{E4231E6E-36C3-44F3-9B0C-274A3E207BE2}" type="slidenum">
              <a:rPr lang="en-US" smtClean="0"/>
              <a:pPr>
                <a:defRPr/>
              </a:pPr>
              <a:t>28</a:t>
            </a:fld>
            <a:endParaRPr lang="en-US" dirty="0"/>
          </a:p>
        </p:txBody>
      </p:sp>
      <p:sp>
        <p:nvSpPr>
          <p:cNvPr id="4" name="TextBox 3"/>
          <p:cNvSpPr txBox="1"/>
          <p:nvPr/>
        </p:nvSpPr>
        <p:spPr>
          <a:xfrm>
            <a:off x="627887" y="6488668"/>
            <a:ext cx="7924800" cy="369332"/>
          </a:xfrm>
          <a:prstGeom prst="rect">
            <a:avLst/>
          </a:prstGeom>
          <a:noFill/>
        </p:spPr>
        <p:txBody>
          <a:bodyPr wrap="square" rtlCol="0">
            <a:spAutoFit/>
          </a:bodyPr>
          <a:lstStyle/>
          <a:p>
            <a:r>
              <a:rPr lang="en-US" sz="1400" dirty="0" smtClean="0">
                <a:latin typeface="+mn-lt"/>
                <a:cs typeface="Shonar Bangla" pitchFamily="34" charset="0"/>
              </a:rPr>
              <a:t>Photo by </a:t>
            </a:r>
            <a:r>
              <a:rPr lang="en-US" sz="1400" dirty="0">
                <a:latin typeface="+mn-lt"/>
                <a:cs typeface="Shonar Bangla" pitchFamily="34" charset="0"/>
              </a:rPr>
              <a:t>Harm de </a:t>
            </a:r>
            <a:r>
              <a:rPr lang="en-US" sz="1400" dirty="0" err="1" smtClean="0">
                <a:latin typeface="+mn-lt"/>
                <a:cs typeface="Shonar Bangla" pitchFamily="34" charset="0"/>
              </a:rPr>
              <a:t>Blij</a:t>
            </a:r>
            <a:r>
              <a:rPr lang="en-US" sz="1400" dirty="0" smtClean="0">
                <a:latin typeface="+mn-lt"/>
                <a:cs typeface="Shonar Bangla" pitchFamily="34" charset="0"/>
              </a:rPr>
              <a:t>, Michigan State University</a:t>
            </a:r>
            <a:r>
              <a:rPr lang="en-US" sz="1800" dirty="0" smtClean="0"/>
              <a:t>.</a:t>
            </a:r>
            <a:endParaRPr lang="en-US" sz="1800" dirty="0"/>
          </a:p>
        </p:txBody>
      </p:sp>
      <p:pic>
        <p:nvPicPr>
          <p:cNvPr id="1026" name="Picture 2" descr="http://www.livetolearn.org/wp-content/uploads/2011/01/HaitiDominicanRepublicBorder-1024x71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5175"/>
            <a:ext cx="9110472" cy="63791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53137782"/>
      </p:ext>
    </p:extLst>
  </p:cSld>
  <p:clrMapOvr>
    <a:masterClrMapping/>
  </p:clrMapOvr>
  <p:transition>
    <p:pull dir="l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7848600" cy="1981200"/>
          </a:xfrm>
        </p:spPr>
        <p:txBody>
          <a:bodyPr/>
          <a:lstStyle/>
          <a:p>
            <a:r>
              <a:rPr lang="en-US" dirty="0" smtClean="0"/>
              <a:t>Hispaniola had a wide variety of ecosystems, ranging from arid plains to lush tropical forests.</a:t>
            </a:r>
          </a:p>
          <a:p>
            <a:r>
              <a:rPr lang="en-US" dirty="0" smtClean="0"/>
              <a:t>Five </a:t>
            </a:r>
            <a:r>
              <a:rPr lang="en-US" dirty="0"/>
              <a:t>mountain</a:t>
            </a:r>
            <a:r>
              <a:rPr lang="en-US" dirty="0" smtClean="0"/>
              <a:t> ranges run through the island.</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29</a:t>
            </a:fld>
            <a:endParaRPr lang="en-US"/>
          </a:p>
        </p:txBody>
      </p:sp>
      <p:sp>
        <p:nvSpPr>
          <p:cNvPr id="6" name="Rectangle 5"/>
          <p:cNvSpPr/>
          <p:nvPr/>
        </p:nvSpPr>
        <p:spPr>
          <a:xfrm>
            <a:off x="1741520" y="6239563"/>
            <a:ext cx="5508559" cy="400110"/>
          </a:xfrm>
          <a:prstGeom prst="rect">
            <a:avLst/>
          </a:prstGeom>
        </p:spPr>
        <p:txBody>
          <a:bodyPr wrap="none">
            <a:spAutoFit/>
          </a:bodyPr>
          <a:lstStyle/>
          <a:p>
            <a:r>
              <a:rPr lang="en-US" sz="2000" dirty="0" smtClean="0">
                <a:solidFill>
                  <a:prstClr val="white"/>
                </a:solidFill>
                <a:latin typeface="Constantia"/>
              </a:rPr>
              <a:t>Los </a:t>
            </a:r>
            <a:r>
              <a:rPr lang="en-US" sz="2000" dirty="0" err="1" smtClean="0">
                <a:solidFill>
                  <a:prstClr val="white"/>
                </a:solidFill>
                <a:latin typeface="Constantia"/>
              </a:rPr>
              <a:t>Haitises</a:t>
            </a:r>
            <a:r>
              <a:rPr lang="en-US" sz="2000" dirty="0" smtClean="0">
                <a:solidFill>
                  <a:prstClr val="white"/>
                </a:solidFill>
                <a:latin typeface="Constantia"/>
              </a:rPr>
              <a:t> National Park, Dominican Republic</a:t>
            </a:r>
            <a:endParaRPr lang="en-US" sz="1800" dirty="0"/>
          </a:p>
        </p:txBody>
      </p:sp>
      <p:pic>
        <p:nvPicPr>
          <p:cNvPr id="8" name="Picture 2" descr="https://i.minus.com/izKimV0fawYV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71877" y="1905000"/>
            <a:ext cx="7447844" cy="41894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64211481"/>
      </p:ext>
    </p:extLst>
  </p:cSld>
  <p:clrMapOvr>
    <a:masterClrMapping/>
  </p:clrMapOvr>
  <p:transition>
    <p:pull dir="l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273285" y="269415"/>
            <a:ext cx="8724398" cy="2078978"/>
          </a:xfrm>
          <a:prstGeom prst="rect">
            <a:avLst/>
          </a:prstGeom>
        </p:spPr>
        <p:txBody>
          <a:bodyPr lIns="34290" tIns="34290" rIns="34290" bIns="34290" anchor="t" anchorCtr="0">
            <a:noAutofit/>
          </a:bodyPr>
          <a:lstStyle/>
          <a:p>
            <a:pPr rtl="0">
              <a:lnSpc>
                <a:spcPct val="100000"/>
              </a:lnSpc>
              <a:buNone/>
            </a:pPr>
            <a:r>
              <a:rPr lang="en-US" sz="3100" u="sng" dirty="0">
                <a:solidFill>
                  <a:srgbClr val="FFFF00"/>
                </a:solidFill>
                <a:latin typeface="Arial"/>
                <a:ea typeface="Arial"/>
                <a:cs typeface="Arial"/>
                <a:sym typeface="Arial"/>
              </a:rPr>
              <a:t>ECOLOGY</a:t>
            </a:r>
            <a:r>
              <a:rPr lang="en-US" sz="3100" dirty="0">
                <a:solidFill>
                  <a:srgbClr val="000000"/>
                </a:solidFill>
                <a:latin typeface="Arial"/>
                <a:ea typeface="Arial"/>
                <a:cs typeface="Arial"/>
                <a:sym typeface="Arial"/>
              </a:rPr>
              <a:t> - the study of interactions among organisms with each other and with environment</a:t>
            </a:r>
          </a:p>
          <a:p>
            <a:endParaRPr lang="en-US" sz="3100" dirty="0">
              <a:solidFill>
                <a:srgbClr val="000000"/>
              </a:solidFill>
              <a:latin typeface="Arial"/>
              <a:ea typeface="Arial"/>
              <a:cs typeface="Arial"/>
              <a:sym typeface="Arial"/>
            </a:endParaRPr>
          </a:p>
          <a:p>
            <a:pPr rtl="0">
              <a:lnSpc>
                <a:spcPct val="100000"/>
              </a:lnSpc>
              <a:buNone/>
            </a:pPr>
            <a:r>
              <a:rPr lang="en-US" sz="3100" u="sng" dirty="0">
                <a:solidFill>
                  <a:srgbClr val="FFFF00"/>
                </a:solidFill>
                <a:latin typeface="Arial"/>
                <a:ea typeface="Arial"/>
                <a:cs typeface="Arial"/>
                <a:sym typeface="Arial"/>
              </a:rPr>
              <a:t>BIOSPHERE</a:t>
            </a:r>
            <a:r>
              <a:rPr lang="en-US" sz="3100" dirty="0">
                <a:solidFill>
                  <a:srgbClr val="000000"/>
                </a:solidFill>
                <a:latin typeface="Arial"/>
                <a:ea typeface="Arial"/>
                <a:cs typeface="Arial"/>
                <a:sym typeface="Arial"/>
              </a:rPr>
              <a:t> - portion of planet where life exists</a:t>
            </a:r>
          </a:p>
        </p:txBody>
      </p:sp>
      <p:pic>
        <p:nvPicPr>
          <p:cNvPr id="28" name="Shape 28"/>
          <p:cNvPicPr preferRelativeResize="0"/>
          <p:nvPr/>
        </p:nvPicPr>
        <p:blipFill>
          <a:blip r:embed="rId3" cstate="print"/>
          <a:stretch>
            <a:fillRect/>
          </a:stretch>
        </p:blipFill>
        <p:spPr>
          <a:xfrm>
            <a:off x="2468880" y="2651761"/>
            <a:ext cx="3347640" cy="3373694"/>
          </a:xfrm>
          <a:prstGeom prst="rect">
            <a:avLst/>
          </a:prstGeom>
        </p:spPr>
      </p:pic>
    </p:spTree>
    <p:extLst>
      <p:ext uri="{BB962C8B-B14F-4D97-AF65-F5344CB8AC3E}">
        <p14:creationId xmlns:p14="http://schemas.microsoft.com/office/powerpoint/2010/main" xmlns="" val="2414293205"/>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33400"/>
            <a:ext cx="8229600" cy="5943600"/>
          </a:xfrm>
        </p:spPr>
        <p:txBody>
          <a:bodyPr>
            <a:normAutofit/>
          </a:bodyPr>
          <a:lstStyle/>
          <a:p>
            <a:r>
              <a:rPr lang="en-US" dirty="0" smtClean="0"/>
              <a:t>As the island was colonized, most of its indigenous tribes died out from diseases and harsh working conditions in Spanish gold mines.</a:t>
            </a:r>
          </a:p>
          <a:p>
            <a:r>
              <a:rPr lang="en-US" dirty="0" smtClean="0"/>
              <a:t>By 1517, the indigenous population was down to from an estimated 250,000 to 14,000.</a:t>
            </a:r>
          </a:p>
          <a:p>
            <a:pPr lvl="1"/>
            <a:r>
              <a:rPr lang="en-US" dirty="0" smtClean="0"/>
              <a:t>They were replaced with 14,000 African slaves and 1,000 Spanish colonists on the island.</a:t>
            </a:r>
          </a:p>
          <a:p>
            <a:endParaRPr lang="en-US" dirty="0" smtClean="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30</a:t>
            </a:fld>
            <a:endParaRPr lang="en-US"/>
          </a:p>
        </p:txBody>
      </p:sp>
    </p:spTree>
    <p:extLst>
      <p:ext uri="{BB962C8B-B14F-4D97-AF65-F5344CB8AC3E}">
        <p14:creationId xmlns:p14="http://schemas.microsoft.com/office/powerpoint/2010/main" xmlns="" val="2913783638"/>
      </p:ext>
    </p:extLst>
  </p:cSld>
  <p:clrMapOvr>
    <a:masterClrMapping/>
  </p:clrMapOvr>
  <p:transition>
    <p:pull dir="l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715000"/>
          </a:xfrm>
        </p:spPr>
        <p:txBody>
          <a:bodyPr/>
          <a:lstStyle/>
          <a:p>
            <a:r>
              <a:rPr lang="en-US" dirty="0" smtClean="0"/>
              <a:t>The slave population revolved in 1804, winning independence from France for Haiti, their part of the island.</a:t>
            </a:r>
          </a:p>
          <a:p>
            <a:pPr lvl="1"/>
            <a:r>
              <a:rPr lang="en-US" dirty="0" smtClean="0"/>
              <a:t>Initially, no nation </a:t>
            </a:r>
            <a:br>
              <a:rPr lang="en-US" dirty="0" smtClean="0"/>
            </a:br>
            <a:r>
              <a:rPr lang="en-US" dirty="0" smtClean="0"/>
              <a:t>would recognize the </a:t>
            </a:r>
            <a:br>
              <a:rPr lang="en-US" dirty="0" smtClean="0"/>
            </a:br>
            <a:r>
              <a:rPr lang="en-US" dirty="0" smtClean="0"/>
              <a:t>country as sovereign.</a:t>
            </a:r>
          </a:p>
          <a:p>
            <a:pPr lvl="1"/>
            <a:r>
              <a:rPr lang="en-US" dirty="0" smtClean="0"/>
              <a:t>France demanded</a:t>
            </a:r>
            <a:br>
              <a:rPr lang="en-US" dirty="0" smtClean="0"/>
            </a:br>
            <a:r>
              <a:rPr lang="en-US" dirty="0" smtClean="0"/>
              <a:t>150 million Francs as</a:t>
            </a:r>
            <a:br>
              <a:rPr lang="en-US" dirty="0" smtClean="0"/>
            </a:br>
            <a:r>
              <a:rPr lang="en-US" dirty="0" smtClean="0"/>
              <a:t>restitution for lost </a:t>
            </a:r>
            <a:br>
              <a:rPr lang="en-US" dirty="0" smtClean="0"/>
            </a:br>
            <a:r>
              <a:rPr lang="en-US" dirty="0" smtClean="0"/>
              <a:t>property, which </a:t>
            </a:r>
            <a:br>
              <a:rPr lang="en-US" dirty="0" smtClean="0"/>
            </a:br>
            <a:r>
              <a:rPr lang="en-US" dirty="0" smtClean="0"/>
              <a:t>was paid with </a:t>
            </a:r>
            <a:br>
              <a:rPr lang="en-US" dirty="0" smtClean="0"/>
            </a:br>
            <a:r>
              <a:rPr lang="en-US" dirty="0" smtClean="0"/>
              <a:t>lumber from the</a:t>
            </a:r>
            <a:br>
              <a:rPr lang="en-US" dirty="0" smtClean="0"/>
            </a:br>
            <a:r>
              <a:rPr lang="en-US" dirty="0" smtClean="0"/>
              <a:t>island’s forests.</a:t>
            </a:r>
          </a:p>
          <a:p>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31</a:t>
            </a:fld>
            <a:endParaRPr lang="en-US"/>
          </a:p>
        </p:txBody>
      </p:sp>
      <p:pic>
        <p:nvPicPr>
          <p:cNvPr id="4098" name="Picture 2" descr="File:San Doming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67200" y="1862328"/>
            <a:ext cx="4676775" cy="375018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4267200" y="5612514"/>
            <a:ext cx="5278134" cy="646331"/>
          </a:xfrm>
          <a:prstGeom prst="rect">
            <a:avLst/>
          </a:prstGeom>
        </p:spPr>
        <p:txBody>
          <a:bodyPr wrap="square">
            <a:spAutoFit/>
          </a:bodyPr>
          <a:lstStyle/>
          <a:p>
            <a:pPr lvl="0" fontAlgn="auto">
              <a:spcBef>
                <a:spcPts val="600"/>
              </a:spcBef>
              <a:spcAft>
                <a:spcPts val="0"/>
              </a:spcAft>
              <a:buClr>
                <a:srgbClr val="F3A447"/>
              </a:buClr>
              <a:buSzPct val="85000"/>
            </a:pPr>
            <a:r>
              <a:rPr lang="en-US" sz="1800" i="1" dirty="0" smtClean="0">
                <a:solidFill>
                  <a:prstClr val="white"/>
                </a:solidFill>
                <a:latin typeface="Constantia"/>
              </a:rPr>
              <a:t>Battle at San Domingo.  </a:t>
            </a:r>
            <a:r>
              <a:rPr lang="en-US" sz="1800" dirty="0" smtClean="0">
                <a:solidFill>
                  <a:prstClr val="white"/>
                </a:solidFill>
                <a:latin typeface="Constantia"/>
              </a:rPr>
              <a:t/>
            </a:r>
            <a:br>
              <a:rPr lang="en-US" sz="1800" dirty="0" smtClean="0">
                <a:solidFill>
                  <a:prstClr val="white"/>
                </a:solidFill>
                <a:latin typeface="Constantia"/>
              </a:rPr>
            </a:br>
            <a:r>
              <a:rPr lang="en-US" sz="1800" dirty="0" smtClean="0">
                <a:solidFill>
                  <a:prstClr val="white"/>
                </a:solidFill>
                <a:latin typeface="Constantia"/>
              </a:rPr>
              <a:t>Artist: January </a:t>
            </a:r>
            <a:r>
              <a:rPr lang="en-US" sz="1800" dirty="0" err="1" smtClean="0">
                <a:solidFill>
                  <a:prstClr val="white"/>
                </a:solidFill>
                <a:latin typeface="Constantia"/>
              </a:rPr>
              <a:t>Suchodolski</a:t>
            </a:r>
            <a:r>
              <a:rPr lang="en-US" sz="1800" dirty="0" smtClean="0">
                <a:solidFill>
                  <a:prstClr val="white"/>
                </a:solidFill>
                <a:latin typeface="Constantia"/>
              </a:rPr>
              <a:t>, 1845.</a:t>
            </a:r>
            <a:endParaRPr lang="en-US" sz="1800" dirty="0">
              <a:solidFill>
                <a:prstClr val="white"/>
              </a:solidFill>
              <a:latin typeface="Constantia"/>
            </a:endParaRPr>
          </a:p>
        </p:txBody>
      </p:sp>
    </p:spTree>
    <p:extLst>
      <p:ext uri="{BB962C8B-B14F-4D97-AF65-F5344CB8AC3E}">
        <p14:creationId xmlns:p14="http://schemas.microsoft.com/office/powerpoint/2010/main" xmlns="" val="3671245759"/>
      </p:ext>
    </p:extLst>
  </p:cSld>
  <p:clrMapOvr>
    <a:masterClrMapping/>
  </p:clrMapOvr>
  <p:transition>
    <p:pull dir="l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600" dirty="0" smtClean="0"/>
              <a:t>Watch the following video and make a 1 page cartoon about how wolves affect the ecology of Yellowstone and the rivers.  </a:t>
            </a:r>
            <a:r>
              <a:rPr lang="en-US" sz="1600" dirty="0" smtClean="0">
                <a:hlinkClick r:id="rId4"/>
              </a:rPr>
              <a:t>RUBRIC</a:t>
            </a:r>
            <a:endParaRPr lang="en-US" sz="1600"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32</a:t>
            </a:fld>
            <a:endParaRPr lang="en-US"/>
          </a:p>
        </p:txBody>
      </p:sp>
      <p:sp>
        <p:nvSpPr>
          <p:cNvPr id="4" name="Title 3"/>
          <p:cNvSpPr>
            <a:spLocks noGrp="1"/>
          </p:cNvSpPr>
          <p:nvPr>
            <p:ph type="title"/>
          </p:nvPr>
        </p:nvSpPr>
        <p:spPr/>
        <p:txBody>
          <a:bodyPr/>
          <a:lstStyle/>
          <a:p>
            <a:r>
              <a:rPr lang="en-US" dirty="0" smtClean="0"/>
              <a:t>TASK</a:t>
            </a:r>
            <a:endParaRPr lang="en-US" dirty="0"/>
          </a:p>
        </p:txBody>
      </p:sp>
    </p:spTree>
    <p:controls>
      <p:control spid="4099" name="ShockwaveFlash1" r:id="rId2" imgW="7237440" imgH="4724280"/>
    </p:controls>
    <p:extLst>
      <p:ext uri="{BB962C8B-B14F-4D97-AF65-F5344CB8AC3E}">
        <p14:creationId xmlns:p14="http://schemas.microsoft.com/office/powerpoint/2010/main" xmlns="" val="838392324"/>
      </p:ext>
    </p:extLst>
  </p:cSld>
  <p:clrMapOvr>
    <a:masterClrMapping/>
  </p:clrMapOvr>
  <p:transition>
    <p:pull dir="l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idx="1"/>
          </p:nvPr>
        </p:nvSpPr>
        <p:spPr/>
        <p:txBody>
          <a:bodyPr>
            <a:normAutofit/>
          </a:bodyPr>
          <a:lstStyle/>
          <a:p>
            <a:pPr eaLnBrk="1" hangingPunct="1">
              <a:lnSpc>
                <a:spcPct val="90000"/>
              </a:lnSpc>
            </a:pPr>
            <a:r>
              <a:rPr lang="en-US" dirty="0" smtClean="0"/>
              <a:t>The </a:t>
            </a:r>
            <a:r>
              <a:rPr lang="en-US" dirty="0" smtClean="0">
                <a:solidFill>
                  <a:srgbClr val="FFFF00"/>
                </a:solidFill>
              </a:rPr>
              <a:t>biosphere </a:t>
            </a:r>
            <a:r>
              <a:rPr lang="en-US" dirty="0" smtClean="0"/>
              <a:t>is the part of the Earth that supports life.</a:t>
            </a:r>
          </a:p>
          <a:p>
            <a:pPr lvl="1">
              <a:lnSpc>
                <a:spcPct val="90000"/>
              </a:lnSpc>
            </a:pPr>
            <a:r>
              <a:rPr lang="en-US" dirty="0" smtClean="0"/>
              <a:t>Scattered throughout the biosphere is a wide range of habitats– dry deserts, lush rainforests, even dark caves. </a:t>
            </a:r>
          </a:p>
          <a:p>
            <a:pPr>
              <a:lnSpc>
                <a:spcPct val="90000"/>
              </a:lnSpc>
            </a:pPr>
            <a:r>
              <a:rPr lang="en-US" dirty="0" smtClean="0"/>
              <a:t>Each of these areas, called </a:t>
            </a:r>
            <a:r>
              <a:rPr lang="en-US" dirty="0" smtClean="0">
                <a:solidFill>
                  <a:srgbClr val="FFFF00"/>
                </a:solidFill>
              </a:rPr>
              <a:t>biomes</a:t>
            </a:r>
            <a:r>
              <a:rPr lang="en-US" dirty="0" smtClean="0"/>
              <a:t>, has its own unique geography and climate.</a:t>
            </a:r>
          </a:p>
        </p:txBody>
      </p:sp>
      <p:sp>
        <p:nvSpPr>
          <p:cNvPr id="3074" name="Slide Number Placeholder 3"/>
          <p:cNvSpPr>
            <a:spLocks noGrp="1"/>
          </p:cNvSpPr>
          <p:nvPr>
            <p:ph type="sldNum" sz="quarter" idx="1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080CB1A6-7821-465F-B470-76449754C918}" type="slidenum">
              <a:rPr lang="en-US" sz="1400" smtClean="0"/>
              <a:pPr eaLnBrk="1" hangingPunct="1"/>
              <a:t>33</a:t>
            </a:fld>
            <a:endParaRPr lang="en-US" sz="1400" smtClean="0"/>
          </a:p>
        </p:txBody>
      </p:sp>
      <p:sp>
        <p:nvSpPr>
          <p:cNvPr id="3075" name="Rectangle 2"/>
          <p:cNvSpPr>
            <a:spLocks noGrp="1" noChangeArrowheads="1"/>
          </p:cNvSpPr>
          <p:nvPr>
            <p:ph type="title"/>
          </p:nvPr>
        </p:nvSpPr>
        <p:spPr/>
        <p:txBody>
          <a:bodyPr/>
          <a:lstStyle/>
          <a:p>
            <a:pPr eaLnBrk="1" hangingPunct="1"/>
            <a:r>
              <a:rPr lang="en-US" dirty="0" smtClean="0"/>
              <a:t>Organization of the Environment</a:t>
            </a:r>
          </a:p>
        </p:txBody>
      </p:sp>
    </p:spTree>
  </p:cSld>
  <p:clrMapOvr>
    <a:masterClrMapping/>
  </p:clrMapOvr>
  <p:transition>
    <p:pull dir="l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34</a:t>
            </a:fld>
            <a:endParaRPr lang="en-US"/>
          </a:p>
        </p:txBody>
      </p:sp>
      <p:sp>
        <p:nvSpPr>
          <p:cNvPr id="4" name="Title 3"/>
          <p:cNvSpPr>
            <a:spLocks noGrp="1"/>
          </p:cNvSpPr>
          <p:nvPr>
            <p:ph type="title"/>
          </p:nvPr>
        </p:nvSpPr>
        <p:spPr/>
        <p:txBody>
          <a:bodyPr/>
          <a:lstStyle/>
          <a:p>
            <a:endParaRPr lang="en-US"/>
          </a:p>
        </p:txBody>
      </p:sp>
    </p:spTree>
    <p:controls>
      <p:control spid="3075" name="ShockwaveFlash1" r:id="rId2" imgW="7238095" imgH="5792008"/>
    </p:controls>
    <p:extLst>
      <p:ext uri="{BB962C8B-B14F-4D97-AF65-F5344CB8AC3E}">
        <p14:creationId xmlns:p14="http://schemas.microsoft.com/office/powerpoint/2010/main" xmlns="" val="594461522"/>
      </p:ext>
    </p:extLst>
  </p:cSld>
  <p:clrMapOvr>
    <a:masterClrMapping/>
  </p:clrMapOvr>
  <p:transition>
    <p:pull dir="l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a:xfrm>
            <a:off x="304799" y="1219200"/>
            <a:ext cx="2445507" cy="5029200"/>
          </a:xfrm>
        </p:spPr>
        <p:txBody>
          <a:bodyPr>
            <a:normAutofit/>
          </a:bodyPr>
          <a:lstStyle/>
          <a:p>
            <a:r>
              <a:rPr lang="en-US" sz="2600" dirty="0" smtClean="0"/>
              <a:t>The two most significant abiotic factors that influence life in a biome are </a:t>
            </a:r>
            <a:r>
              <a:rPr lang="en-US" sz="2600" u="sng" dirty="0" smtClean="0">
                <a:solidFill>
                  <a:srgbClr val="FFFF00"/>
                </a:solidFill>
              </a:rPr>
              <a:t>temperature </a:t>
            </a:r>
            <a:r>
              <a:rPr lang="en-US" sz="2600" dirty="0" smtClean="0">
                <a:solidFill>
                  <a:srgbClr val="FFFF00"/>
                </a:solidFill>
              </a:rPr>
              <a:t>and </a:t>
            </a:r>
            <a:r>
              <a:rPr lang="en-US" sz="2600" u="sng" dirty="0" smtClean="0">
                <a:solidFill>
                  <a:srgbClr val="FFFF00"/>
                </a:solidFill>
              </a:rPr>
              <a:t>precipitation</a:t>
            </a:r>
            <a:r>
              <a:rPr lang="en-US" sz="2600" dirty="0" smtClean="0">
                <a:solidFill>
                  <a:srgbClr val="FFFF00"/>
                </a:solidFill>
              </a:rPr>
              <a:t>.</a:t>
            </a:r>
          </a:p>
          <a:p>
            <a:endParaRPr lang="en-US" sz="2600" dirty="0">
              <a:solidFill>
                <a:srgbClr val="FFFF00"/>
              </a:solidFill>
            </a:endParaRPr>
          </a:p>
          <a:p>
            <a:r>
              <a:rPr lang="en-US" sz="2600" dirty="0" smtClean="0">
                <a:solidFill>
                  <a:srgbClr val="FFFF00"/>
                </a:solidFill>
              </a:rPr>
              <a:t>Abiotic-nonliving</a:t>
            </a:r>
          </a:p>
          <a:p>
            <a:pPr lvl="1" eaLnBrk="1" hangingPunct="1"/>
            <a:endParaRPr lang="en-US" dirty="0" smtClean="0">
              <a:solidFill>
                <a:srgbClr val="FFFF00"/>
              </a:solidFill>
            </a:endParaRPr>
          </a:p>
        </p:txBody>
      </p:sp>
      <p:sp>
        <p:nvSpPr>
          <p:cNvPr id="4098" name="Slide Number Placeholder 3"/>
          <p:cNvSpPr>
            <a:spLocks noGrp="1"/>
          </p:cNvSpPr>
          <p:nvPr>
            <p:ph type="sldNum" sz="quarter" idx="1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D0602C89-C729-46D0-A47D-8D75116A01A4}" type="slidenum">
              <a:rPr lang="en-US" sz="1400" smtClean="0"/>
              <a:pPr eaLnBrk="1" hangingPunct="1"/>
              <a:t>35</a:t>
            </a:fld>
            <a:endParaRPr lang="en-US" sz="140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95600" y="1219200"/>
            <a:ext cx="6155154" cy="50299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2"/>
          <p:cNvSpPr>
            <a:spLocks noGrp="1" noChangeArrowheads="1"/>
          </p:cNvSpPr>
          <p:nvPr>
            <p:ph type="title"/>
          </p:nvPr>
        </p:nvSpPr>
        <p:spPr>
          <a:xfrm>
            <a:off x="457200" y="152400"/>
            <a:ext cx="8229600" cy="990600"/>
          </a:xfrm>
        </p:spPr>
        <p:txBody>
          <a:bodyPr/>
          <a:lstStyle/>
          <a:p>
            <a:pPr eaLnBrk="1" hangingPunct="1"/>
            <a:r>
              <a:rPr lang="en-US" dirty="0" smtClean="0"/>
              <a:t>Abiotic Influences of an Ecosystem</a:t>
            </a:r>
          </a:p>
        </p:txBody>
      </p:sp>
    </p:spTree>
  </p:cSld>
  <p:clrMapOvr>
    <a:masterClrMapping/>
  </p:clrMapOvr>
  <p:transition>
    <p:pull dir="l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457200" y="381000"/>
            <a:ext cx="8229600" cy="5791200"/>
          </a:xfrm>
        </p:spPr>
        <p:txBody>
          <a:bodyPr/>
          <a:lstStyle/>
          <a:p>
            <a:r>
              <a:rPr lang="en-US" dirty="0" smtClean="0"/>
              <a:t>As the </a:t>
            </a:r>
            <a:r>
              <a:rPr lang="en-US" dirty="0">
                <a:solidFill>
                  <a:srgbClr val="FFFF00"/>
                </a:solidFill>
              </a:rPr>
              <a:t>l</a:t>
            </a:r>
            <a:r>
              <a:rPr lang="en-US" dirty="0" smtClean="0">
                <a:solidFill>
                  <a:srgbClr val="FFFF00"/>
                </a:solidFill>
              </a:rPr>
              <a:t>atitude</a:t>
            </a:r>
            <a:r>
              <a:rPr lang="en-US" dirty="0" smtClean="0"/>
              <a:t>, or distance away from the equator, increases, average temperature tends to decrease.</a:t>
            </a:r>
          </a:p>
          <a:p>
            <a:pPr marL="0" indent="0">
              <a:buNone/>
            </a:pPr>
            <a:endParaRPr lang="en-US" dirty="0" smtClean="0"/>
          </a:p>
        </p:txBody>
      </p:sp>
      <p:sp>
        <p:nvSpPr>
          <p:cNvPr id="13316" name="Slide Number Placeholder 3"/>
          <p:cNvSpPr>
            <a:spLocks noGrp="1"/>
          </p:cNvSpPr>
          <p:nvPr>
            <p:ph type="sldNum" sz="quarter" idx="1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188B73A0-5F1B-4435-ABC4-8363077F4BC7}" type="slidenum">
              <a:rPr lang="en-US" sz="1400" smtClean="0"/>
              <a:pPr eaLnBrk="1" hangingPunct="1"/>
              <a:t>36</a:t>
            </a:fld>
            <a:endParaRPr lang="en-US" sz="1400" smtClean="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5983" y="1905000"/>
            <a:ext cx="8105775" cy="4743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pull dir="l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37</a:t>
            </a:fld>
            <a:endParaRPr lang="en-US"/>
          </a:p>
        </p:txBody>
      </p:sp>
      <p:pic>
        <p:nvPicPr>
          <p:cNvPr id="3074" name="Picture 2" descr="http://i1.wp.com/boatsafe.files.wordpress.com/2011/05/earthlatlong.gif?fit=1000%2C1000"/>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0" y="274983"/>
            <a:ext cx="6593681" cy="4953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381000" y="5410200"/>
            <a:ext cx="8001000" cy="954107"/>
          </a:xfrm>
          <a:prstGeom prst="rect">
            <a:avLst/>
          </a:prstGeom>
        </p:spPr>
        <p:txBody>
          <a:bodyPr wrap="square">
            <a:spAutoFit/>
          </a:bodyPr>
          <a:lstStyle/>
          <a:p>
            <a:pPr marL="274320" lvl="0" indent="-274320" fontAlgn="auto">
              <a:spcBef>
                <a:spcPts val="600"/>
              </a:spcBef>
              <a:spcAft>
                <a:spcPts val="0"/>
              </a:spcAft>
              <a:buClr>
                <a:srgbClr val="F3A447"/>
              </a:buClr>
              <a:buSzPct val="85000"/>
              <a:buFont typeface="Wingdings 2"/>
              <a:buChar char=""/>
            </a:pPr>
            <a:r>
              <a:rPr lang="en-US" sz="2800" dirty="0" smtClean="0">
                <a:solidFill>
                  <a:prstClr val="white"/>
                </a:solidFill>
                <a:latin typeface="Constantia"/>
              </a:rPr>
              <a:t>Latitude is measured in degrees north or south of the equator.</a:t>
            </a:r>
            <a:endParaRPr lang="en-US" sz="2800" dirty="0">
              <a:solidFill>
                <a:prstClr val="white"/>
              </a:solidFill>
              <a:latin typeface="Constantia"/>
            </a:endParaRPr>
          </a:p>
        </p:txBody>
      </p:sp>
    </p:spTree>
    <p:extLst>
      <p:ext uri="{BB962C8B-B14F-4D97-AF65-F5344CB8AC3E}">
        <p14:creationId xmlns:p14="http://schemas.microsoft.com/office/powerpoint/2010/main" xmlns="" val="959484115"/>
      </p:ext>
    </p:extLst>
  </p:cSld>
  <p:clrMapOvr>
    <a:masterClrMapping/>
  </p:clrMapOvr>
  <p:transition>
    <p:pull dir="l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p:cNvSpPr>
            <a:spLocks noGrp="1"/>
          </p:cNvSpPr>
          <p:nvPr>
            <p:ph idx="1"/>
          </p:nvPr>
        </p:nvSpPr>
        <p:spPr>
          <a:xfrm>
            <a:off x="457200" y="381000"/>
            <a:ext cx="8229600" cy="5791200"/>
          </a:xfrm>
        </p:spPr>
        <p:txBody>
          <a:bodyPr/>
          <a:lstStyle/>
          <a:p>
            <a:r>
              <a:rPr lang="en-US" dirty="0" smtClean="0"/>
              <a:t>As the </a:t>
            </a:r>
            <a:r>
              <a:rPr lang="en-US" dirty="0" smtClean="0">
                <a:solidFill>
                  <a:srgbClr val="FFFF00"/>
                </a:solidFill>
              </a:rPr>
              <a:t>altitude</a:t>
            </a:r>
            <a:r>
              <a:rPr lang="en-US" dirty="0" smtClean="0"/>
              <a:t>, or elevation from sea level increases, average temperatures decrease.</a:t>
            </a:r>
          </a:p>
          <a:p>
            <a:pPr marL="0" indent="0">
              <a:buNone/>
            </a:pPr>
            <a:endParaRPr lang="en-US" dirty="0" smtClean="0"/>
          </a:p>
        </p:txBody>
      </p:sp>
      <p:sp>
        <p:nvSpPr>
          <p:cNvPr id="13316" name="Slide Number Placeholder 3"/>
          <p:cNvSpPr>
            <a:spLocks noGrp="1"/>
          </p:cNvSpPr>
          <p:nvPr>
            <p:ph type="sldNum" sz="quarter" idx="1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188B73A0-5F1B-4435-ABC4-8363077F4BC7}" type="slidenum">
              <a:rPr lang="en-US" sz="1400" smtClean="0"/>
              <a:pPr eaLnBrk="1" hangingPunct="1"/>
              <a:t>38</a:t>
            </a:fld>
            <a:endParaRPr lang="en-US" sz="1400" smtClean="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1899604"/>
            <a:ext cx="8661289" cy="38153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31640326"/>
      </p:ext>
    </p:extLst>
  </p:cSld>
  <p:clrMapOvr>
    <a:masterClrMapping/>
  </p:clrMapOvr>
  <p:transition>
    <p:pull dir="l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5791200"/>
          </a:xfrm>
        </p:spPr>
        <p:txBody>
          <a:bodyPr/>
          <a:lstStyle/>
          <a:p>
            <a:r>
              <a:rPr lang="en-US" dirty="0" smtClean="0"/>
              <a:t>In addition to changing altitude, the presence of mountains has a major influence on the distribution of precipitation.</a:t>
            </a:r>
          </a:p>
          <a:p>
            <a:pPr lvl="1"/>
            <a:r>
              <a:rPr lang="en-US" dirty="0" smtClean="0"/>
              <a:t>As warm, moist air travels up a mountain range, the air cools (due to altitude) and the moisture condenses.</a:t>
            </a:r>
          </a:p>
          <a:p>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39</a:t>
            </a:fld>
            <a:endParaRPr lang="en-US"/>
          </a:p>
        </p:txBody>
      </p:sp>
      <p:pic>
        <p:nvPicPr>
          <p:cNvPr id="5122" name="Picture 2" descr="http://mojavedesert.weebly.com/uploads/1/4/0/6/14065567/4468688_ori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3276600"/>
            <a:ext cx="8489332" cy="297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28900373"/>
      </p:ext>
    </p:extLst>
  </p:cSld>
  <p:clrMapOvr>
    <a:masterClrMapping/>
  </p:clrMapOvr>
  <p:transition>
    <p:pull dir="l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273105" y="273443"/>
            <a:ext cx="8655412" cy="3360848"/>
          </a:xfrm>
          <a:prstGeom prst="rect">
            <a:avLst/>
          </a:prstGeom>
        </p:spPr>
        <p:txBody>
          <a:bodyPr lIns="34290" tIns="34290" rIns="34290" bIns="34290" anchor="t" anchorCtr="0">
            <a:noAutofit/>
          </a:bodyPr>
          <a:lstStyle/>
          <a:p>
            <a:pPr rtl="0">
              <a:lnSpc>
                <a:spcPct val="100000"/>
              </a:lnSpc>
              <a:buNone/>
            </a:pPr>
            <a:r>
              <a:rPr lang="en-US" sz="3100" dirty="0">
                <a:solidFill>
                  <a:srgbClr val="000000"/>
                </a:solidFill>
                <a:latin typeface="Arial"/>
                <a:ea typeface="Arial"/>
                <a:cs typeface="Arial"/>
                <a:sym typeface="Arial"/>
              </a:rPr>
              <a:t>LEVELS OF ORGANIZATION</a:t>
            </a:r>
          </a:p>
          <a:p>
            <a:endParaRPr lang="en-US" sz="3100" dirty="0">
              <a:solidFill>
                <a:srgbClr val="000000"/>
              </a:solidFill>
              <a:latin typeface="Arial"/>
              <a:ea typeface="Arial"/>
              <a:cs typeface="Arial"/>
              <a:sym typeface="Arial"/>
            </a:endParaRPr>
          </a:p>
          <a:p>
            <a:pPr rtl="0">
              <a:lnSpc>
                <a:spcPct val="100000"/>
              </a:lnSpc>
              <a:buNone/>
            </a:pPr>
            <a:r>
              <a:rPr lang="en-US" sz="3100" u="sng" dirty="0">
                <a:solidFill>
                  <a:srgbClr val="FFFF00"/>
                </a:solidFill>
                <a:latin typeface="Arial"/>
                <a:ea typeface="Arial"/>
                <a:cs typeface="Arial"/>
                <a:sym typeface="Arial"/>
              </a:rPr>
              <a:t>Species</a:t>
            </a:r>
            <a:r>
              <a:rPr lang="en-US" sz="3100" dirty="0">
                <a:solidFill>
                  <a:srgbClr val="000000"/>
                </a:solidFill>
                <a:latin typeface="Arial"/>
                <a:ea typeface="Arial"/>
                <a:cs typeface="Arial"/>
                <a:sym typeface="Arial"/>
              </a:rPr>
              <a:t> - individuals that can breed with one another</a:t>
            </a:r>
          </a:p>
          <a:p>
            <a:endParaRPr lang="en-US" sz="3100" dirty="0">
              <a:solidFill>
                <a:srgbClr val="000000"/>
              </a:solidFill>
              <a:latin typeface="Arial"/>
              <a:ea typeface="Arial"/>
              <a:cs typeface="Arial"/>
              <a:sym typeface="Arial"/>
            </a:endParaRPr>
          </a:p>
          <a:p>
            <a:pPr rtl="0">
              <a:lnSpc>
                <a:spcPct val="100000"/>
              </a:lnSpc>
              <a:buNone/>
            </a:pPr>
            <a:r>
              <a:rPr lang="en-US" sz="3100" u="sng" dirty="0">
                <a:solidFill>
                  <a:srgbClr val="000000"/>
                </a:solidFill>
                <a:latin typeface="Arial"/>
                <a:ea typeface="Arial"/>
                <a:cs typeface="Arial"/>
                <a:sym typeface="Arial"/>
              </a:rPr>
              <a:t>Population</a:t>
            </a:r>
            <a:r>
              <a:rPr lang="en-US" sz="3100" dirty="0">
                <a:solidFill>
                  <a:srgbClr val="000000"/>
                </a:solidFill>
                <a:latin typeface="Arial"/>
                <a:ea typeface="Arial"/>
                <a:cs typeface="Arial"/>
                <a:sym typeface="Arial"/>
              </a:rPr>
              <a:t> - all the individuals of the same species (ducks) in an area</a:t>
            </a:r>
          </a:p>
        </p:txBody>
      </p:sp>
      <p:pic>
        <p:nvPicPr>
          <p:cNvPr id="34" name="Shape 34"/>
          <p:cNvPicPr preferRelativeResize="0"/>
          <p:nvPr/>
        </p:nvPicPr>
        <p:blipFill>
          <a:blip r:embed="rId3" cstate="print"/>
          <a:stretch>
            <a:fillRect/>
          </a:stretch>
        </p:blipFill>
        <p:spPr>
          <a:xfrm>
            <a:off x="1828800" y="3840480"/>
            <a:ext cx="4829873" cy="2998912"/>
          </a:xfrm>
          <a:prstGeom prst="rect">
            <a:avLst/>
          </a:prstGeom>
        </p:spPr>
      </p:pic>
    </p:spTree>
    <p:extLst>
      <p:ext uri="{BB962C8B-B14F-4D97-AF65-F5344CB8AC3E}">
        <p14:creationId xmlns:p14="http://schemas.microsoft.com/office/powerpoint/2010/main" xmlns="" val="3783659688"/>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5791200"/>
          </a:xfrm>
        </p:spPr>
        <p:txBody>
          <a:bodyPr/>
          <a:lstStyle/>
          <a:p>
            <a:r>
              <a:rPr lang="en-US" dirty="0" smtClean="0"/>
              <a:t>As a result, the </a:t>
            </a:r>
            <a:r>
              <a:rPr lang="en-US" dirty="0" smtClean="0">
                <a:solidFill>
                  <a:srgbClr val="FFFF00"/>
                </a:solidFill>
              </a:rPr>
              <a:t>windward</a:t>
            </a:r>
            <a:r>
              <a:rPr lang="en-US" dirty="0" smtClean="0"/>
              <a:t> side of the mountain facing the incoming air currents receives disproportionately  more precipitation than the opposite, </a:t>
            </a:r>
            <a:r>
              <a:rPr lang="en-US" dirty="0" smtClean="0">
                <a:solidFill>
                  <a:srgbClr val="FFFF00"/>
                </a:solidFill>
              </a:rPr>
              <a:t>leeward</a:t>
            </a:r>
            <a:r>
              <a:rPr lang="en-US" dirty="0" smtClean="0"/>
              <a:t> side.</a:t>
            </a:r>
          </a:p>
          <a:p>
            <a:pPr lvl="1"/>
            <a:r>
              <a:rPr lang="en-US" dirty="0" smtClean="0"/>
              <a:t>This is called the </a:t>
            </a:r>
            <a:r>
              <a:rPr lang="en-US" dirty="0" smtClean="0">
                <a:solidFill>
                  <a:srgbClr val="FFFF00"/>
                </a:solidFill>
              </a:rPr>
              <a:t>rain shadow effect</a:t>
            </a:r>
            <a:r>
              <a:rPr lang="en-US" dirty="0" smtClean="0"/>
              <a:t>.</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40</a:t>
            </a:fld>
            <a:endParaRPr lang="en-US"/>
          </a:p>
        </p:txBody>
      </p:sp>
      <p:pic>
        <p:nvPicPr>
          <p:cNvPr id="5122" name="Picture 2" descr="http://mojavedesert.weebly.com/uploads/1/4/0/6/14065567/4468688_ori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3276600"/>
            <a:ext cx="8489332" cy="297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07485257"/>
      </p:ext>
    </p:extLst>
  </p:cSld>
  <p:clrMapOvr>
    <a:masterClrMapping/>
  </p:clrMapOvr>
  <p:transition>
    <p:pull dir="l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457200" y="1295400"/>
            <a:ext cx="7620000" cy="4800600"/>
          </a:xfrm>
        </p:spPr>
        <p:txBody>
          <a:bodyPr/>
          <a:lstStyle/>
          <a:p>
            <a:r>
              <a:rPr lang="en-US" dirty="0" smtClean="0"/>
              <a:t>Biomes located near a large body of water often have greater precipitation levels and milder, more stable temperatures.</a:t>
            </a:r>
          </a:p>
          <a:p>
            <a:pPr lvl="1"/>
            <a:r>
              <a:rPr lang="en-US" dirty="0" smtClean="0"/>
              <a:t>Water gains and loses </a:t>
            </a:r>
            <a:br>
              <a:rPr lang="en-US" dirty="0" smtClean="0"/>
            </a:br>
            <a:r>
              <a:rPr lang="en-US" dirty="0" smtClean="0"/>
              <a:t>heat much more slowly </a:t>
            </a:r>
            <a:br>
              <a:rPr lang="en-US" dirty="0" smtClean="0"/>
            </a:br>
            <a:r>
              <a:rPr lang="en-US" dirty="0" smtClean="0"/>
              <a:t>than air.  </a:t>
            </a:r>
          </a:p>
          <a:p>
            <a:pPr lvl="1"/>
            <a:r>
              <a:rPr lang="en-US" dirty="0" smtClean="0"/>
              <a:t>The nearby water </a:t>
            </a:r>
            <a:br>
              <a:rPr lang="en-US" dirty="0" smtClean="0"/>
            </a:br>
            <a:r>
              <a:rPr lang="en-US" dirty="0" smtClean="0"/>
              <a:t>evaporates and fuels </a:t>
            </a:r>
            <a:br>
              <a:rPr lang="en-US" dirty="0" smtClean="0"/>
            </a:br>
            <a:r>
              <a:rPr lang="en-US" dirty="0" smtClean="0"/>
              <a:t>incoming </a:t>
            </a:r>
            <a:r>
              <a:rPr lang="en-US" dirty="0" smtClean="0">
                <a:solidFill>
                  <a:srgbClr val="FFFF00"/>
                </a:solidFill>
              </a:rPr>
              <a:t>storm </a:t>
            </a:r>
            <a:br>
              <a:rPr lang="en-US" dirty="0" smtClean="0">
                <a:solidFill>
                  <a:srgbClr val="FFFF00"/>
                </a:solidFill>
              </a:rPr>
            </a:br>
            <a:r>
              <a:rPr lang="en-US" dirty="0" smtClean="0">
                <a:solidFill>
                  <a:srgbClr val="FFFF00"/>
                </a:solidFill>
              </a:rPr>
              <a:t>systems.</a:t>
            </a:r>
          </a:p>
        </p:txBody>
      </p:sp>
      <p:sp>
        <p:nvSpPr>
          <p:cNvPr id="15364" name="Slide Number Placeholder 3"/>
          <p:cNvSpPr>
            <a:spLocks noGrp="1"/>
          </p:cNvSpPr>
          <p:nvPr>
            <p:ph type="sldNum" sz="quarter" idx="1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9B7C101E-172C-4982-82E8-62AB40DFB1C7}" type="slidenum">
              <a:rPr lang="en-US" sz="1400" smtClean="0"/>
              <a:pPr eaLnBrk="1" hangingPunct="1"/>
              <a:t>41</a:t>
            </a:fld>
            <a:endParaRPr lang="en-US" sz="1400" smtClean="0"/>
          </a:p>
        </p:txBody>
      </p:sp>
      <p:sp>
        <p:nvSpPr>
          <p:cNvPr id="15362" name="Title 1"/>
          <p:cNvSpPr>
            <a:spLocks noGrp="1"/>
          </p:cNvSpPr>
          <p:nvPr>
            <p:ph type="title"/>
          </p:nvPr>
        </p:nvSpPr>
        <p:spPr/>
        <p:txBody>
          <a:bodyPr/>
          <a:lstStyle/>
          <a:p>
            <a:r>
              <a:rPr lang="en-US" dirty="0" smtClean="0"/>
              <a:t>Ocean and Lake Effects</a:t>
            </a:r>
          </a:p>
        </p:txBody>
      </p:sp>
      <p:pic>
        <p:nvPicPr>
          <p:cNvPr id="2050" name="Picture 2" descr="http://www.alfagene.net/photogallery/photoDay04/CoastalFo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39056" y="2819400"/>
            <a:ext cx="4165600" cy="31242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pull dir="l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A3A96F94-D23E-48CE-A45B-ACE4461C82A4}" type="slidenum">
              <a:rPr lang="en-US" sz="1400" smtClean="0"/>
              <a:pPr eaLnBrk="1" hangingPunct="1"/>
              <a:t>42</a:t>
            </a:fld>
            <a:endParaRPr lang="en-US" sz="1400" smtClean="0"/>
          </a:p>
        </p:txBody>
      </p:sp>
      <p:pic>
        <p:nvPicPr>
          <p:cNvPr id="6146" name="Picture 2" descr="http://i.imgur.com/tPb0a4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399" y="914400"/>
            <a:ext cx="8839199" cy="44196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192155" y="5334000"/>
            <a:ext cx="8580784" cy="400110"/>
          </a:xfrm>
          <a:prstGeom prst="rect">
            <a:avLst/>
          </a:prstGeom>
        </p:spPr>
        <p:txBody>
          <a:bodyPr wrap="square">
            <a:spAutoFit/>
          </a:bodyPr>
          <a:lstStyle/>
          <a:p>
            <a:pPr lvl="0" fontAlgn="auto">
              <a:spcBef>
                <a:spcPts val="600"/>
              </a:spcBef>
              <a:spcAft>
                <a:spcPts val="0"/>
              </a:spcAft>
              <a:buClr>
                <a:srgbClr val="F3A447"/>
              </a:buClr>
              <a:buSzPct val="85000"/>
            </a:pPr>
            <a:r>
              <a:rPr lang="en-US" sz="2000" dirty="0" smtClean="0">
                <a:solidFill>
                  <a:prstClr val="white"/>
                </a:solidFill>
                <a:latin typeface="Constantia"/>
              </a:rPr>
              <a:t>Vegetation map of the world.  Source:  NASA and NOAA.</a:t>
            </a:r>
            <a:endParaRPr lang="en-US" sz="2000" dirty="0">
              <a:solidFill>
                <a:prstClr val="white"/>
              </a:solidFill>
              <a:latin typeface="Constantia"/>
            </a:endParaRPr>
          </a:p>
        </p:txBody>
      </p:sp>
    </p:spTree>
  </p:cSld>
  <p:clrMapOvr>
    <a:masterClrMapping/>
  </p:clrMapOvr>
  <p:transition>
    <p:pull dir="l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3733800" cy="4953000"/>
          </a:xfrm>
        </p:spPr>
        <p:txBody>
          <a:bodyPr>
            <a:normAutofit fontScale="92500" lnSpcReduction="10000"/>
          </a:bodyPr>
          <a:lstStyle/>
          <a:p>
            <a:r>
              <a:rPr lang="en-US" dirty="0" smtClean="0"/>
              <a:t>A </a:t>
            </a:r>
            <a:r>
              <a:rPr lang="en-US" dirty="0" err="1" smtClean="0">
                <a:solidFill>
                  <a:srgbClr val="FFFF00"/>
                </a:solidFill>
              </a:rPr>
              <a:t>climatograph</a:t>
            </a:r>
            <a:r>
              <a:rPr lang="en-US" dirty="0" smtClean="0"/>
              <a:t> is a combination precipitation and temperature graph for a given biome.</a:t>
            </a:r>
          </a:p>
          <a:p>
            <a:pPr lvl="1"/>
            <a:r>
              <a:rPr lang="en-US" dirty="0" smtClean="0"/>
              <a:t>The average monthly precipitation for the area is displayed as a </a:t>
            </a:r>
            <a:r>
              <a:rPr lang="en-US" u="sng" dirty="0" smtClean="0">
                <a:solidFill>
                  <a:srgbClr val="FFFF00"/>
                </a:solidFill>
              </a:rPr>
              <a:t>bar graph</a:t>
            </a:r>
            <a:r>
              <a:rPr lang="en-US" dirty="0" smtClean="0"/>
              <a:t>.</a:t>
            </a:r>
          </a:p>
          <a:p>
            <a:pPr lvl="1"/>
            <a:r>
              <a:rPr lang="en-US" dirty="0" smtClean="0"/>
              <a:t>The average monthly temperature is displayed as </a:t>
            </a:r>
            <a:r>
              <a:rPr lang="en-US" dirty="0" smtClean="0">
                <a:solidFill>
                  <a:srgbClr val="FFFF00"/>
                </a:solidFill>
              </a:rPr>
              <a:t>a </a:t>
            </a:r>
            <a:r>
              <a:rPr lang="en-US" u="sng" dirty="0" smtClean="0">
                <a:solidFill>
                  <a:srgbClr val="FFFF00"/>
                </a:solidFill>
              </a:rPr>
              <a:t>line graph</a:t>
            </a:r>
            <a:r>
              <a:rPr lang="en-US" dirty="0" smtClean="0">
                <a:solidFill>
                  <a:srgbClr val="FFFF00"/>
                </a:solidFill>
              </a:rPr>
              <a:t>.</a:t>
            </a:r>
            <a:endParaRPr lang="en-US" dirty="0">
              <a:solidFill>
                <a:srgbClr val="FFFF00"/>
              </a:solidFill>
            </a:endParaRPr>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43</a:t>
            </a:fld>
            <a:endParaRPr lang="en-US"/>
          </a:p>
        </p:txBody>
      </p:sp>
      <p:sp>
        <p:nvSpPr>
          <p:cNvPr id="4" name="Title 3"/>
          <p:cNvSpPr>
            <a:spLocks noGrp="1"/>
          </p:cNvSpPr>
          <p:nvPr>
            <p:ph type="title"/>
          </p:nvPr>
        </p:nvSpPr>
        <p:spPr/>
        <p:txBody>
          <a:bodyPr/>
          <a:lstStyle/>
          <a:p>
            <a:pPr algn="ctr"/>
            <a:r>
              <a:rPr lang="en-US" dirty="0" err="1" smtClean="0"/>
              <a:t>Climatographs</a:t>
            </a:r>
            <a:r>
              <a:rPr lang="en-US" dirty="0" smtClean="0"/>
              <a:t> 	</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14800" y="1752600"/>
            <a:ext cx="4743450" cy="4210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76378859"/>
      </p:ext>
    </p:extLst>
  </p:cSld>
  <p:clrMapOvr>
    <a:masterClrMapping/>
  </p:clrMapOvr>
  <p:transition>
    <p:pull dir="l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3"/>
          <p:cNvSpPr>
            <a:spLocks noGrp="1" noChangeArrowheads="1"/>
          </p:cNvSpPr>
          <p:nvPr>
            <p:ph idx="1"/>
          </p:nvPr>
        </p:nvSpPr>
        <p:spPr>
          <a:xfrm>
            <a:off x="212035" y="1219200"/>
            <a:ext cx="4588565" cy="4953000"/>
          </a:xfrm>
        </p:spPr>
        <p:txBody>
          <a:bodyPr/>
          <a:lstStyle/>
          <a:p>
            <a:pPr eaLnBrk="1" hangingPunct="1"/>
            <a:r>
              <a:rPr lang="en-US" dirty="0" smtClean="0"/>
              <a:t>Lowest moisture levels of all ecosystems.</a:t>
            </a:r>
          </a:p>
          <a:p>
            <a:pPr lvl="1"/>
            <a:r>
              <a:rPr lang="en-US" dirty="0" smtClean="0"/>
              <a:t>Precipitation is infrequent and unpredictable.</a:t>
            </a:r>
          </a:p>
          <a:p>
            <a:pPr eaLnBrk="1" hangingPunct="1"/>
            <a:r>
              <a:rPr lang="en-US" dirty="0" smtClean="0"/>
              <a:t>The lack of water is a major limiting factor for </a:t>
            </a:r>
            <a:r>
              <a:rPr lang="en-US" dirty="0" smtClean="0">
                <a:solidFill>
                  <a:srgbClr val="FFFF00"/>
                </a:solidFill>
              </a:rPr>
              <a:t>plant growth</a:t>
            </a:r>
            <a:r>
              <a:rPr lang="en-US" dirty="0" smtClean="0"/>
              <a:t>.</a:t>
            </a:r>
          </a:p>
          <a:p>
            <a:pPr lvl="1"/>
            <a:r>
              <a:rPr lang="en-US" dirty="0" smtClean="0"/>
              <a:t>The lack of plants, in turn, is a limiting factor for any other consumer or decomposer.</a:t>
            </a:r>
          </a:p>
          <a:p>
            <a:pPr eaLnBrk="1" hangingPunct="1">
              <a:buFontTx/>
              <a:buNone/>
            </a:pPr>
            <a:endParaRPr lang="en-US" dirty="0" smtClean="0"/>
          </a:p>
        </p:txBody>
      </p:sp>
      <p:sp>
        <p:nvSpPr>
          <p:cNvPr id="18434" name="Slide Number Placeholder 3"/>
          <p:cNvSpPr>
            <a:spLocks noGrp="1"/>
          </p:cNvSpPr>
          <p:nvPr>
            <p:ph type="sldNum" sz="quarter" idx="1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0565CC13-0EFF-42C6-9176-B75C80C7B611}" type="slidenum">
              <a:rPr lang="en-US" sz="1400" smtClean="0"/>
              <a:pPr eaLnBrk="1" hangingPunct="1"/>
              <a:t>44</a:t>
            </a:fld>
            <a:endParaRPr lang="en-US" sz="1400" smtClean="0"/>
          </a:p>
        </p:txBody>
      </p:sp>
      <p:sp>
        <p:nvSpPr>
          <p:cNvPr id="18435" name="Rectangle 2"/>
          <p:cNvSpPr>
            <a:spLocks noGrp="1" noChangeArrowheads="1"/>
          </p:cNvSpPr>
          <p:nvPr>
            <p:ph type="title"/>
          </p:nvPr>
        </p:nvSpPr>
        <p:spPr/>
        <p:txBody>
          <a:bodyPr/>
          <a:lstStyle/>
          <a:p>
            <a:pPr algn="ctr" eaLnBrk="1" hangingPunct="1"/>
            <a:r>
              <a:rPr lang="en-US" dirty="0" smtClean="0"/>
              <a:t>Deserts</a:t>
            </a: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0" y="1524000"/>
            <a:ext cx="3200400" cy="442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pull dir="l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05800" cy="5181600"/>
          </a:xfrm>
        </p:spPr>
        <p:txBody>
          <a:bodyPr>
            <a:normAutofit/>
          </a:bodyPr>
          <a:lstStyle/>
          <a:p>
            <a:r>
              <a:rPr lang="en-US" dirty="0" smtClean="0">
                <a:solidFill>
                  <a:srgbClr val="FFFF00"/>
                </a:solidFill>
              </a:rPr>
              <a:t>Subtropical deserts </a:t>
            </a:r>
            <a:r>
              <a:rPr lang="en-US" dirty="0" smtClean="0"/>
              <a:t>are usually located in the interior of continents, far from sources of moisture.</a:t>
            </a:r>
          </a:p>
          <a:p>
            <a:pPr lvl="1"/>
            <a:r>
              <a:rPr lang="en-US" dirty="0" smtClean="0"/>
              <a:t>Wind patterns also prevent any moisture from collecting.</a:t>
            </a:r>
          </a:p>
          <a:p>
            <a:r>
              <a:rPr lang="en-US" dirty="0" smtClean="0"/>
              <a:t>The Sahara </a:t>
            </a:r>
            <a:br>
              <a:rPr lang="en-US" dirty="0" smtClean="0"/>
            </a:br>
            <a:r>
              <a:rPr lang="en-US" dirty="0" smtClean="0"/>
              <a:t>Desert in </a:t>
            </a:r>
            <a:br>
              <a:rPr lang="en-US" dirty="0" smtClean="0"/>
            </a:br>
            <a:r>
              <a:rPr lang="en-US" dirty="0" smtClean="0"/>
              <a:t>Africa and </a:t>
            </a:r>
            <a:br>
              <a:rPr lang="en-US" dirty="0" smtClean="0"/>
            </a:br>
            <a:r>
              <a:rPr lang="en-US" dirty="0" smtClean="0"/>
              <a:t>the Great </a:t>
            </a:r>
            <a:br>
              <a:rPr lang="en-US" dirty="0" smtClean="0"/>
            </a:br>
            <a:r>
              <a:rPr lang="en-US" dirty="0" smtClean="0"/>
              <a:t>Australian </a:t>
            </a:r>
            <a:br>
              <a:rPr lang="en-US" dirty="0" smtClean="0"/>
            </a:br>
            <a:r>
              <a:rPr lang="en-US" dirty="0" smtClean="0"/>
              <a:t>Desert are </a:t>
            </a:r>
            <a:br>
              <a:rPr lang="en-US" dirty="0" smtClean="0"/>
            </a:br>
            <a:r>
              <a:rPr lang="en-US" dirty="0" smtClean="0"/>
              <a:t>examples.</a:t>
            </a:r>
          </a:p>
        </p:txBody>
      </p:sp>
      <p:pic>
        <p:nvPicPr>
          <p:cNvPr id="1536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95600" y="1981200"/>
            <a:ext cx="5869717"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3881783" y="5867400"/>
            <a:ext cx="3897349" cy="400110"/>
          </a:xfrm>
          <a:prstGeom prst="rect">
            <a:avLst/>
          </a:prstGeom>
        </p:spPr>
        <p:txBody>
          <a:bodyPr wrap="none">
            <a:spAutoFit/>
          </a:bodyPr>
          <a:lstStyle/>
          <a:p>
            <a:r>
              <a:rPr lang="en-US" sz="2000" dirty="0" smtClean="0">
                <a:solidFill>
                  <a:prstClr val="white"/>
                </a:solidFill>
                <a:latin typeface="Constantia"/>
              </a:rPr>
              <a:t>Kalahari Desert, Botswana, Africa</a:t>
            </a:r>
            <a:endParaRPr lang="en-US" sz="1800" dirty="0"/>
          </a:p>
        </p:txBody>
      </p:sp>
    </p:spTree>
  </p:cSld>
  <p:clrMapOvr>
    <a:masterClrMapping/>
  </p:clrMapOvr>
  <p:transition>
    <p:pull dir="l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a:xfrm>
            <a:off x="8534400" y="6355080"/>
            <a:ext cx="609600" cy="457200"/>
          </a:xfrm>
        </p:spPr>
        <p:txBody>
          <a:bodyPr/>
          <a:lstStyle/>
          <a:p>
            <a:pPr>
              <a:defRPr/>
            </a:pPr>
            <a:fld id="{E4231E6E-36C3-44F3-9B0C-274A3E207BE2}" type="slidenum">
              <a:rPr lang="en-US" smtClean="0"/>
              <a:pPr>
                <a:defRPr/>
              </a:pPr>
              <a:t>46</a:t>
            </a:fld>
            <a:endParaRPr lang="en-US"/>
          </a:p>
        </p:txBody>
      </p:sp>
      <p:sp>
        <p:nvSpPr>
          <p:cNvPr id="5" name="Content Placeholder 1"/>
          <p:cNvSpPr txBox="1">
            <a:spLocks/>
          </p:cNvSpPr>
          <p:nvPr/>
        </p:nvSpPr>
        <p:spPr>
          <a:xfrm>
            <a:off x="469392" y="6286500"/>
            <a:ext cx="8229600" cy="381000"/>
          </a:xfrm>
          <a:prstGeom prst="rect">
            <a:avLst/>
          </a:prstGeom>
        </p:spPr>
        <p:txBody>
          <a:bodyPr vert="horz">
            <a:normAutofit fontScale="77500" lnSpcReduction="20000"/>
          </a:bodyPr>
          <a:lstStyle>
            <a:lvl1pPr marL="274320" indent="-274320" algn="l" rtl="0" eaLnBrk="1" latinLnBrk="0" hangingPunct="1">
              <a:spcBef>
                <a:spcPts val="600"/>
              </a:spcBef>
              <a:buClr>
                <a:schemeClr val="accent2"/>
              </a:buClr>
              <a:buSzPct val="85000"/>
              <a:buFont typeface="Wingdings 2"/>
              <a:buChar char=""/>
              <a:defRPr kumimoji="0" sz="28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6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2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22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22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fontAlgn="auto">
              <a:spcAft>
                <a:spcPts val="0"/>
              </a:spcAft>
              <a:buFont typeface="Wingdings 2"/>
              <a:buNone/>
            </a:pPr>
            <a:r>
              <a:rPr lang="en-US" i="1" dirty="0" smtClean="0"/>
              <a:t>Planet Earth, Deserts, 2006.  Namibia.</a:t>
            </a:r>
            <a:endParaRPr lang="en-US" i="1" dirty="0"/>
          </a:p>
        </p:txBody>
      </p:sp>
    </p:spTree>
    <p:controls>
      <p:control spid="122881" name="ShockwaveFlash1" r:id="rId2" imgW="7923810" imgH="5563377"/>
    </p:controls>
    <p:extLst>
      <p:ext uri="{BB962C8B-B14F-4D97-AF65-F5344CB8AC3E}">
        <p14:creationId xmlns:p14="http://schemas.microsoft.com/office/powerpoint/2010/main" xmlns="" val="94885793"/>
      </p:ext>
    </p:extLst>
  </p:cSld>
  <p:clrMapOvr>
    <a:masterClrMapping/>
  </p:clrMapOvr>
  <p:transition>
    <p:pull dir="l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33400"/>
            <a:ext cx="8229600" cy="5562600"/>
          </a:xfrm>
        </p:spPr>
        <p:txBody>
          <a:bodyPr/>
          <a:lstStyle/>
          <a:p>
            <a:r>
              <a:rPr lang="en-US" dirty="0" smtClean="0">
                <a:solidFill>
                  <a:srgbClr val="FFFF00"/>
                </a:solidFill>
              </a:rPr>
              <a:t>Rain shadow deserts </a:t>
            </a:r>
            <a:r>
              <a:rPr lang="en-US" dirty="0" smtClean="0"/>
              <a:t>are formed primarily due to their position on the leeward side of a large mountain range.</a:t>
            </a:r>
          </a:p>
          <a:p>
            <a:pPr lvl="1"/>
            <a:r>
              <a:rPr lang="en-US" dirty="0" smtClean="0"/>
              <a:t>The Gobi desert</a:t>
            </a:r>
            <a:br>
              <a:rPr lang="en-US" dirty="0" smtClean="0"/>
            </a:br>
            <a:r>
              <a:rPr lang="en-US" dirty="0" smtClean="0"/>
              <a:t>falls on the </a:t>
            </a:r>
            <a:br>
              <a:rPr lang="en-US" dirty="0" smtClean="0"/>
            </a:br>
            <a:r>
              <a:rPr lang="en-US" dirty="0" smtClean="0"/>
              <a:t>leeward side of </a:t>
            </a:r>
            <a:br>
              <a:rPr lang="en-US" dirty="0" smtClean="0"/>
            </a:br>
            <a:r>
              <a:rPr lang="en-US" dirty="0" smtClean="0"/>
              <a:t>the Himalayan </a:t>
            </a:r>
            <a:br>
              <a:rPr lang="en-US" dirty="0" smtClean="0"/>
            </a:br>
            <a:r>
              <a:rPr lang="en-US" dirty="0" smtClean="0"/>
              <a:t>mountains.</a:t>
            </a:r>
          </a:p>
          <a:p>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47</a:t>
            </a:fld>
            <a:endParaRPr lang="en-US"/>
          </a:p>
        </p:txBody>
      </p:sp>
      <p:pic>
        <p:nvPicPr>
          <p:cNvPr id="14338" name="Picture 2" descr="http://www.physicalmapofasia.com/images/chin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7600" y="1905000"/>
            <a:ext cx="5257800" cy="46058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92424559"/>
      </p:ext>
    </p:extLst>
  </p:cSld>
  <p:clrMapOvr>
    <a:masterClrMapping/>
  </p:clrMapOvr>
  <p:transition>
    <p:pull dir="l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33400"/>
            <a:ext cx="4876800" cy="5562600"/>
          </a:xfrm>
        </p:spPr>
        <p:txBody>
          <a:bodyPr/>
          <a:lstStyle/>
          <a:p>
            <a:r>
              <a:rPr lang="en-US" dirty="0" smtClean="0"/>
              <a:t>The Atacama Desert in Chile is the driest place on Earth, outside of Antarctica.</a:t>
            </a:r>
          </a:p>
          <a:p>
            <a:pPr lvl="1"/>
            <a:r>
              <a:rPr lang="en-US" dirty="0" smtClean="0"/>
              <a:t>Some weather stations have </a:t>
            </a:r>
            <a:r>
              <a:rPr lang="en-US" i="1" dirty="0" smtClean="0"/>
              <a:t>never</a:t>
            </a:r>
            <a:r>
              <a:rPr lang="en-US" dirty="0"/>
              <a:t> </a:t>
            </a:r>
            <a:r>
              <a:rPr lang="en-US" dirty="0" smtClean="0"/>
              <a:t>recorded any rainfall!</a:t>
            </a:r>
          </a:p>
          <a:p>
            <a:r>
              <a:rPr lang="en-US" dirty="0" smtClean="0"/>
              <a:t>This is a </a:t>
            </a:r>
            <a:r>
              <a:rPr lang="en-US" dirty="0" smtClean="0">
                <a:solidFill>
                  <a:srgbClr val="FFFF00"/>
                </a:solidFill>
              </a:rPr>
              <a:t>coastal desert</a:t>
            </a:r>
            <a:r>
              <a:rPr lang="en-US" dirty="0" smtClean="0"/>
              <a:t>.  The ocean water cools the air so much that it is unable to hold moisture well.</a:t>
            </a:r>
          </a:p>
          <a:p>
            <a:pPr lvl="1"/>
            <a:r>
              <a:rPr lang="en-US" dirty="0" smtClean="0"/>
              <a:t>The Andes Mountains form a rain shadow effect on the opposite side.</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48</a:t>
            </a:fld>
            <a:endParaRPr lang="en-US"/>
          </a:p>
        </p:txBody>
      </p:sp>
      <p:pic>
        <p:nvPicPr>
          <p:cNvPr id="10242" name="Picture 2" descr="http://ngm.nationalgeographic.com/ngm/0308/feature3/images/mp_full.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38800" y="2179008"/>
            <a:ext cx="3295650" cy="32216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25584633"/>
      </p:ext>
    </p:extLst>
  </p:cSld>
  <p:clrMapOvr>
    <a:masterClrMapping/>
  </p:clrMapOvr>
  <p:transition>
    <p:pull dir="l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4267200"/>
          </a:xfrm>
        </p:spPr>
        <p:txBody>
          <a:bodyPr>
            <a:normAutofit/>
          </a:bodyPr>
          <a:lstStyle/>
          <a:p>
            <a:r>
              <a:rPr lang="en-US" dirty="0" err="1" smtClean="0"/>
              <a:t>Midlatitude</a:t>
            </a:r>
            <a:r>
              <a:rPr lang="en-US" dirty="0" smtClean="0"/>
              <a:t>, or </a:t>
            </a:r>
            <a:r>
              <a:rPr lang="en-US" dirty="0" smtClean="0">
                <a:solidFill>
                  <a:srgbClr val="FFFF00"/>
                </a:solidFill>
              </a:rPr>
              <a:t>temperate deserts </a:t>
            </a:r>
            <a:r>
              <a:rPr lang="en-US" dirty="0" smtClean="0"/>
              <a:t>fall in higher latitudes, between 40 and 60 degrees.</a:t>
            </a:r>
          </a:p>
          <a:p>
            <a:pPr lvl="1"/>
            <a:r>
              <a:rPr lang="en-US" dirty="0" smtClean="0"/>
              <a:t>This means much more temperature variability, including different seasons.</a:t>
            </a:r>
          </a:p>
          <a:p>
            <a:r>
              <a:rPr lang="en-US" dirty="0" smtClean="0"/>
              <a:t>Temperate deserts receive somewhat more precipitation than subtropical deserts, supporting</a:t>
            </a:r>
            <a:br>
              <a:rPr lang="en-US" dirty="0" smtClean="0"/>
            </a:br>
            <a:r>
              <a:rPr lang="en-US" dirty="0" smtClean="0"/>
              <a:t>plants adapted to the climate.</a:t>
            </a:r>
            <a:endParaRPr lang="en-US" dirty="0"/>
          </a:p>
          <a:p>
            <a:r>
              <a:rPr lang="en-US" dirty="0" smtClean="0"/>
              <a:t>The Sonoran Desert in the southwestern United States is an example.</a:t>
            </a:r>
          </a:p>
        </p:txBody>
      </p:sp>
    </p:spTree>
  </p:cSld>
  <p:clrMapOvr>
    <a:masterClrMapping/>
  </p:clrMapOvr>
  <p:transition>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Population</a:t>
            </a:r>
            <a:endParaRPr lang="en-US" dirty="0"/>
          </a:p>
        </p:txBody>
      </p:sp>
      <p:sp>
        <p:nvSpPr>
          <p:cNvPr id="3" name="Text Placeholder 2"/>
          <p:cNvSpPr>
            <a:spLocks noGrp="1"/>
          </p:cNvSpPr>
          <p:nvPr>
            <p:ph type="body" idx="1"/>
          </p:nvPr>
        </p:nvSpPr>
        <p:spPr/>
        <p:txBody>
          <a:bodyPr/>
          <a:lstStyle/>
          <a:p>
            <a:endParaRPr lang="en-US"/>
          </a:p>
        </p:txBody>
      </p:sp>
    </p:spTree>
    <p:controls>
      <p:control spid="5123" name="ShockwaveFlash1" r:id="rId2" imgW="7237440" imgH="5410080"/>
    </p:controls>
    <p:extLst>
      <p:ext uri="{BB962C8B-B14F-4D97-AF65-F5344CB8AC3E}">
        <p14:creationId xmlns:p14="http://schemas.microsoft.com/office/powerpoint/2010/main" xmlns="" val="17149453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50</a:t>
            </a:fld>
            <a:endParaRPr lang="en-US"/>
          </a:p>
        </p:txBody>
      </p:sp>
      <p:sp>
        <p:nvSpPr>
          <p:cNvPr id="4" name="Title 3"/>
          <p:cNvSpPr>
            <a:spLocks noGrp="1"/>
          </p:cNvSpPr>
          <p:nvPr>
            <p:ph type="title"/>
          </p:nvPr>
        </p:nvSpPr>
        <p:spPr/>
        <p:txBody>
          <a:bodyPr/>
          <a:lstStyle/>
          <a:p>
            <a:endParaRPr lang="en-US"/>
          </a:p>
        </p:txBody>
      </p:sp>
    </p:spTree>
    <p:controls>
      <p:control spid="158723" name="ShockwaveFlash1" r:id="rId2" imgW="8458200" imgH="5410080"/>
    </p:controls>
  </p:cSld>
  <p:clrMapOvr>
    <a:masterClrMapping/>
  </p:clrMapOvr>
  <p:transition>
    <p:pull dir="l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58889"/>
            <a:ext cx="8229600" cy="5638800"/>
          </a:xfrm>
        </p:spPr>
        <p:txBody>
          <a:bodyPr>
            <a:normAutofit/>
          </a:bodyPr>
          <a:lstStyle/>
          <a:p>
            <a:r>
              <a:rPr lang="en-US" dirty="0" smtClean="0"/>
              <a:t>Many temperate desert plants are succulents, meaning they have thickened, fleshy parts for storing water.</a:t>
            </a:r>
          </a:p>
          <a:p>
            <a:r>
              <a:rPr lang="en-US" dirty="0" smtClean="0"/>
              <a:t>Succulent plants also grow very slowly.</a:t>
            </a:r>
          </a:p>
          <a:p>
            <a:pPr lvl="1"/>
            <a:r>
              <a:rPr lang="en-US" dirty="0" smtClean="0"/>
              <a:t>The Saguaro cactus</a:t>
            </a:r>
            <a:br>
              <a:rPr lang="en-US" dirty="0" smtClean="0"/>
            </a:br>
            <a:r>
              <a:rPr lang="en-US" dirty="0" smtClean="0"/>
              <a:t>grows 75 years </a:t>
            </a:r>
            <a:br>
              <a:rPr lang="en-US" dirty="0" smtClean="0"/>
            </a:br>
            <a:r>
              <a:rPr lang="en-US" dirty="0" smtClean="0"/>
              <a:t>before sprouting</a:t>
            </a:r>
            <a:br>
              <a:rPr lang="en-US" dirty="0" smtClean="0"/>
            </a:br>
            <a:r>
              <a:rPr lang="en-US" dirty="0" smtClean="0"/>
              <a:t>its first arm!</a:t>
            </a:r>
          </a:p>
        </p:txBody>
      </p:sp>
      <p:pic>
        <p:nvPicPr>
          <p:cNvPr id="11266" name="Picture 2" descr="http://i.imgur.com/o7aEs3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75652" y="2252890"/>
            <a:ext cx="5051078" cy="37338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3985591" y="5974498"/>
            <a:ext cx="3497752" cy="646331"/>
          </a:xfrm>
          <a:prstGeom prst="rect">
            <a:avLst/>
          </a:prstGeom>
        </p:spPr>
        <p:txBody>
          <a:bodyPr wrap="none">
            <a:spAutoFit/>
          </a:bodyPr>
          <a:lstStyle/>
          <a:p>
            <a:r>
              <a:rPr lang="en-US" sz="1800" dirty="0" smtClean="0">
                <a:latin typeface="+mn-lt"/>
              </a:rPr>
              <a:t>Saguaro cacti</a:t>
            </a:r>
            <a:r>
              <a:rPr lang="en-US" sz="1800" dirty="0">
                <a:latin typeface="+mn-lt"/>
              </a:rPr>
              <a:t>, </a:t>
            </a:r>
            <a:r>
              <a:rPr lang="en-US" sz="1800" i="1" dirty="0" err="1">
                <a:latin typeface="+mn-lt"/>
              </a:rPr>
              <a:t>Carnegiea</a:t>
            </a:r>
            <a:r>
              <a:rPr lang="en-US" sz="1800" i="1" dirty="0">
                <a:latin typeface="+mn-lt"/>
              </a:rPr>
              <a:t> </a:t>
            </a:r>
            <a:r>
              <a:rPr lang="en-US" sz="1800" i="1" dirty="0" err="1">
                <a:latin typeface="+mn-lt"/>
              </a:rPr>
              <a:t>gigantea</a:t>
            </a:r>
            <a:r>
              <a:rPr lang="en-US" sz="1800" dirty="0" smtClean="0">
                <a:latin typeface="+mn-lt"/>
              </a:rPr>
              <a:t/>
            </a:r>
            <a:br>
              <a:rPr lang="en-US" sz="1800" dirty="0" smtClean="0">
                <a:latin typeface="+mn-lt"/>
              </a:rPr>
            </a:br>
            <a:r>
              <a:rPr lang="en-US" sz="1800" dirty="0" smtClean="0">
                <a:latin typeface="+mn-lt"/>
              </a:rPr>
              <a:t>Sonoran Desert, Arizona, USA.</a:t>
            </a:r>
            <a:endParaRPr lang="en-US" sz="1800" dirty="0">
              <a:latin typeface="+mn-lt"/>
            </a:endParaRPr>
          </a:p>
        </p:txBody>
      </p:sp>
    </p:spTree>
    <p:extLst>
      <p:ext uri="{BB962C8B-B14F-4D97-AF65-F5344CB8AC3E}">
        <p14:creationId xmlns:p14="http://schemas.microsoft.com/office/powerpoint/2010/main" xmlns="" val="2686344102"/>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534400" cy="6172200"/>
          </a:xfrm>
        </p:spPr>
        <p:txBody>
          <a:bodyPr>
            <a:normAutofit/>
          </a:bodyPr>
          <a:lstStyle/>
          <a:p>
            <a:r>
              <a:rPr lang="en-US" dirty="0" smtClean="0">
                <a:solidFill>
                  <a:srgbClr val="FFFF00"/>
                </a:solidFill>
              </a:rPr>
              <a:t>Polar deserts </a:t>
            </a:r>
            <a:r>
              <a:rPr lang="en-US" dirty="0" smtClean="0"/>
              <a:t>consistently experience temperatures below freezing.</a:t>
            </a:r>
          </a:p>
          <a:p>
            <a:pPr lvl="1"/>
            <a:r>
              <a:rPr lang="en-US" dirty="0" smtClean="0"/>
              <a:t>The little precipitation that falls takes the form of ice or snow.</a:t>
            </a:r>
          </a:p>
          <a:p>
            <a:r>
              <a:rPr lang="en-US" dirty="0" smtClean="0"/>
              <a:t>Most of the </a:t>
            </a:r>
            <a:br>
              <a:rPr lang="en-US" dirty="0" smtClean="0"/>
            </a:br>
            <a:r>
              <a:rPr lang="en-US" dirty="0" smtClean="0"/>
              <a:t>interior of </a:t>
            </a:r>
            <a:br>
              <a:rPr lang="en-US" dirty="0" smtClean="0"/>
            </a:br>
            <a:r>
              <a:rPr lang="en-US" dirty="0" smtClean="0"/>
              <a:t>Antarctica </a:t>
            </a:r>
            <a:br>
              <a:rPr lang="en-US" dirty="0" smtClean="0"/>
            </a:br>
            <a:r>
              <a:rPr lang="en-US" dirty="0" smtClean="0"/>
              <a:t>is considered </a:t>
            </a:r>
            <a:br>
              <a:rPr lang="en-US" dirty="0" smtClean="0"/>
            </a:br>
            <a:r>
              <a:rPr lang="en-US" dirty="0" smtClean="0"/>
              <a:t>a polar desert.</a:t>
            </a:r>
          </a:p>
        </p:txBody>
      </p:sp>
      <p:pic>
        <p:nvPicPr>
          <p:cNvPr id="12290" name="Picture 2" descr="http://upload.wikimedia.org/wikipedia/commons/0/06/Mummified_Seal_Carcas_in_McMurdo_Dry_Valleys_.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72006" y="1981200"/>
            <a:ext cx="5841139" cy="40386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3894175" y="6012093"/>
            <a:ext cx="3996800" cy="646331"/>
          </a:xfrm>
          <a:prstGeom prst="rect">
            <a:avLst/>
          </a:prstGeom>
        </p:spPr>
        <p:txBody>
          <a:bodyPr wrap="none">
            <a:spAutoFit/>
          </a:bodyPr>
          <a:lstStyle/>
          <a:p>
            <a:r>
              <a:rPr lang="en-US" sz="1800" dirty="0" smtClean="0">
                <a:latin typeface="+mn-lt"/>
              </a:rPr>
              <a:t>250 year-old mummified seal carcass.  </a:t>
            </a:r>
            <a:br>
              <a:rPr lang="en-US" sz="1800" dirty="0" smtClean="0">
                <a:latin typeface="+mn-lt"/>
              </a:rPr>
            </a:br>
            <a:r>
              <a:rPr lang="en-US" sz="1800" dirty="0" smtClean="0">
                <a:latin typeface="+mn-lt"/>
              </a:rPr>
              <a:t>McMurdo Dry Valley, Antarctica.</a:t>
            </a:r>
            <a:endParaRPr lang="en-US" sz="1800" dirty="0">
              <a:latin typeface="+mn-lt"/>
            </a:endParaRPr>
          </a:p>
        </p:txBody>
      </p:sp>
    </p:spTree>
  </p:cSld>
  <p:clrMapOvr>
    <a:masterClrMapping/>
  </p:clrMapOvr>
  <p:transition>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Grp="1" noChangeArrowheads="1"/>
          </p:cNvSpPr>
          <p:nvPr>
            <p:ph idx="1"/>
          </p:nvPr>
        </p:nvSpPr>
        <p:spPr>
          <a:xfrm>
            <a:off x="228600" y="1371600"/>
            <a:ext cx="5257800" cy="5029200"/>
          </a:xfrm>
        </p:spPr>
        <p:txBody>
          <a:bodyPr/>
          <a:lstStyle/>
          <a:p>
            <a:pPr eaLnBrk="1" hangingPunct="1"/>
            <a:r>
              <a:rPr lang="en-US" dirty="0" smtClean="0"/>
              <a:t>Grasslands receive more precipitation and cooler temperatures than deserts.</a:t>
            </a:r>
          </a:p>
          <a:p>
            <a:r>
              <a:rPr lang="en-US" dirty="0" smtClean="0"/>
              <a:t>With water being less of a limiting factor, more </a:t>
            </a:r>
            <a:r>
              <a:rPr lang="en-US" dirty="0" smtClean="0">
                <a:solidFill>
                  <a:srgbClr val="FFFF00"/>
                </a:solidFill>
              </a:rPr>
              <a:t>biomass</a:t>
            </a:r>
            <a:r>
              <a:rPr lang="en-US" dirty="0" smtClean="0"/>
              <a:t> is found here than in deserts.</a:t>
            </a:r>
          </a:p>
          <a:p>
            <a:pPr marL="0" indent="0">
              <a:buNone/>
            </a:pPr>
            <a:endParaRPr lang="en-US" dirty="0" smtClean="0"/>
          </a:p>
          <a:p>
            <a:pPr marL="0" indent="0" eaLnBrk="1" hangingPunct="1">
              <a:buNone/>
            </a:pPr>
            <a:endParaRPr lang="en-US" dirty="0" smtClean="0"/>
          </a:p>
        </p:txBody>
      </p:sp>
      <p:sp>
        <p:nvSpPr>
          <p:cNvPr id="23554" name="Slide Number Placeholder 3"/>
          <p:cNvSpPr>
            <a:spLocks noGrp="1"/>
          </p:cNvSpPr>
          <p:nvPr>
            <p:ph type="sldNum" sz="quarter" idx="1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6AD444A4-B218-4668-BD37-2AC724FC8073}" type="slidenum">
              <a:rPr lang="en-US" sz="1400" smtClean="0"/>
              <a:pPr eaLnBrk="1" hangingPunct="1"/>
              <a:t>53</a:t>
            </a:fld>
            <a:endParaRPr lang="en-US" sz="1400" smtClean="0"/>
          </a:p>
        </p:txBody>
      </p:sp>
      <p:sp>
        <p:nvSpPr>
          <p:cNvPr id="23555" name="Rectangle 2"/>
          <p:cNvSpPr>
            <a:spLocks noGrp="1" noChangeArrowheads="1"/>
          </p:cNvSpPr>
          <p:nvPr>
            <p:ph type="title"/>
          </p:nvPr>
        </p:nvSpPr>
        <p:spPr/>
        <p:txBody>
          <a:bodyPr/>
          <a:lstStyle/>
          <a:p>
            <a:pPr algn="ctr" eaLnBrk="1" hangingPunct="1"/>
            <a:r>
              <a:rPr lang="en-US" dirty="0" smtClean="0"/>
              <a:t>Grasslands</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57800" y="1219200"/>
            <a:ext cx="3505200" cy="5075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pull dir="l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686800" cy="5867400"/>
          </a:xfrm>
        </p:spPr>
        <p:txBody>
          <a:bodyPr/>
          <a:lstStyle/>
          <a:p>
            <a:r>
              <a:rPr lang="en-US" dirty="0" smtClean="0"/>
              <a:t>Tropical grasslands, also called </a:t>
            </a:r>
            <a:r>
              <a:rPr lang="en-US" dirty="0" smtClean="0">
                <a:solidFill>
                  <a:srgbClr val="FFFF00"/>
                </a:solidFill>
              </a:rPr>
              <a:t>savannas</a:t>
            </a:r>
            <a:r>
              <a:rPr lang="en-US" dirty="0" smtClean="0"/>
              <a:t>, are located near the equator, usually between desert and rainforest biomes.</a:t>
            </a:r>
          </a:p>
          <a:p>
            <a:r>
              <a:rPr lang="en-US" dirty="0" smtClean="0"/>
              <a:t>Savannas have consistent temperatures.  The seasons are instead based on precipitation.</a:t>
            </a:r>
          </a:p>
          <a:p>
            <a:endParaRPr lang="en-US" dirty="0" smtClean="0"/>
          </a:p>
        </p:txBody>
      </p:sp>
      <p:pic>
        <p:nvPicPr>
          <p:cNvPr id="16386" name="Picture 2" descr="http://room42.wikispaces.com/file/view/savanna2.jpg/33510387/savanna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5000" y="3124200"/>
            <a:ext cx="5238750" cy="34575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3352800"/>
          </a:xfrm>
        </p:spPr>
        <p:txBody>
          <a:bodyPr>
            <a:normAutofit/>
          </a:bodyPr>
          <a:lstStyle/>
          <a:p>
            <a:r>
              <a:rPr lang="en-US" dirty="0" smtClean="0"/>
              <a:t>Temperate grasslands, called </a:t>
            </a:r>
            <a:r>
              <a:rPr lang="en-US" dirty="0" smtClean="0">
                <a:solidFill>
                  <a:srgbClr val="FFFF00"/>
                </a:solidFill>
              </a:rPr>
              <a:t>prairies</a:t>
            </a:r>
            <a:r>
              <a:rPr lang="en-US" dirty="0" smtClean="0"/>
              <a:t> in North America, are farther away from the equator and experience seasonal temperature shifts.</a:t>
            </a:r>
          </a:p>
          <a:p>
            <a:endParaRPr lang="en-US" dirty="0" smtClean="0"/>
          </a:p>
          <a:p>
            <a:endParaRPr lang="en-US" dirty="0"/>
          </a:p>
          <a:p>
            <a:endParaRPr lang="en-US" dirty="0" smtClean="0"/>
          </a:p>
          <a:p>
            <a:endParaRPr lang="en-US" dirty="0" smtClean="0"/>
          </a:p>
          <a:p>
            <a:endParaRPr lang="en-US" dirty="0" smtClean="0"/>
          </a:p>
          <a:p>
            <a:pPr>
              <a:buFontTx/>
              <a:buNone/>
            </a:pPr>
            <a:endParaRPr lang="en-US" dirty="0" smtClean="0"/>
          </a:p>
        </p:txBody>
      </p:sp>
      <p:pic>
        <p:nvPicPr>
          <p:cNvPr id="17410" name="Picture 2" descr="http://i.imgur.com/mC71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2133600"/>
            <a:ext cx="6127108" cy="422289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715000"/>
          </a:xfrm>
        </p:spPr>
        <p:txBody>
          <a:bodyPr/>
          <a:lstStyle/>
          <a:p>
            <a:r>
              <a:rPr lang="en-US" dirty="0" smtClean="0"/>
              <a:t>Prairie plants have adapted to the cold winter and frequent absence of precipitation by developing root systems that can be several feet deep.</a:t>
            </a:r>
          </a:p>
          <a:p>
            <a:pPr lvl="1"/>
            <a:r>
              <a:rPr lang="en-US" dirty="0" smtClean="0"/>
              <a:t>This enables</a:t>
            </a:r>
            <a:br>
              <a:rPr lang="en-US" dirty="0" smtClean="0"/>
            </a:br>
            <a:r>
              <a:rPr lang="en-US" dirty="0" smtClean="0"/>
              <a:t>prairie plants</a:t>
            </a:r>
            <a:br>
              <a:rPr lang="en-US" dirty="0" smtClean="0"/>
            </a:br>
            <a:r>
              <a:rPr lang="en-US" dirty="0" smtClean="0"/>
              <a:t>to recover</a:t>
            </a:r>
            <a:br>
              <a:rPr lang="en-US" dirty="0" smtClean="0"/>
            </a:br>
            <a:r>
              <a:rPr lang="en-US" dirty="0" smtClean="0"/>
              <a:t>quickly from</a:t>
            </a:r>
            <a:br>
              <a:rPr lang="en-US" dirty="0" smtClean="0"/>
            </a:br>
            <a:r>
              <a:rPr lang="en-US" dirty="0" smtClean="0"/>
              <a:t>drought or</a:t>
            </a:r>
            <a:br>
              <a:rPr lang="en-US" dirty="0" smtClean="0"/>
            </a:br>
            <a:r>
              <a:rPr lang="en-US" dirty="0" smtClean="0"/>
              <a:t>wildfire,</a:t>
            </a:r>
            <a:br>
              <a:rPr lang="en-US" dirty="0" smtClean="0"/>
            </a:br>
            <a:r>
              <a:rPr lang="en-US" dirty="0" smtClean="0"/>
              <a:t>while the slow</a:t>
            </a:r>
            <a:br>
              <a:rPr lang="en-US" dirty="0" smtClean="0"/>
            </a:br>
            <a:r>
              <a:rPr lang="en-US" dirty="0" smtClean="0"/>
              <a:t>growing trees</a:t>
            </a:r>
            <a:br>
              <a:rPr lang="en-US" dirty="0" smtClean="0"/>
            </a:br>
            <a:r>
              <a:rPr lang="en-US" dirty="0" smtClean="0"/>
              <a:t>cannot.</a:t>
            </a:r>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56</a:t>
            </a:fld>
            <a:endParaRPr lang="en-US"/>
          </a:p>
        </p:txBody>
      </p:sp>
      <p:pic>
        <p:nvPicPr>
          <p:cNvPr id="18436" name="Picture 4" descr="http://ngm.typepad.com/photos/uncategorized/2008/01/02/0103_o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29000" y="2133600"/>
            <a:ext cx="5334000" cy="35535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9074301"/>
      </p:ext>
    </p:extLst>
  </p:cSld>
  <p:clrMapOvr>
    <a:masterClrMapping/>
  </p:clrMapOvr>
  <p:transition>
    <p:pull dir="l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715000"/>
          </a:xfrm>
        </p:spPr>
        <p:txBody>
          <a:bodyPr/>
          <a:lstStyle/>
          <a:p>
            <a:r>
              <a:rPr lang="en-US" dirty="0" smtClean="0"/>
              <a:t>Polar grasslands, also called </a:t>
            </a:r>
            <a:r>
              <a:rPr lang="en-US" dirty="0" smtClean="0">
                <a:solidFill>
                  <a:srgbClr val="FFFF00"/>
                </a:solidFill>
              </a:rPr>
              <a:t>tundra</a:t>
            </a:r>
            <a:r>
              <a:rPr lang="en-US" dirty="0" smtClean="0"/>
              <a:t>, are below freezing most of the year.</a:t>
            </a:r>
          </a:p>
          <a:p>
            <a:pPr lvl="1"/>
            <a:r>
              <a:rPr lang="en-US" dirty="0" smtClean="0"/>
              <a:t>Limiting factor is temperature.</a:t>
            </a:r>
          </a:p>
          <a:p>
            <a:r>
              <a:rPr lang="en-US" dirty="0" smtClean="0"/>
              <a:t>Due to the short growing season, only the top layer of soil actually thaws and can support plant life. </a:t>
            </a:r>
          </a:p>
          <a:p>
            <a:pPr lvl="1"/>
            <a:r>
              <a:rPr lang="en-US" dirty="0" smtClean="0"/>
              <a:t>The rest is </a:t>
            </a:r>
            <a:r>
              <a:rPr lang="en-US" dirty="0" smtClean="0">
                <a:solidFill>
                  <a:srgbClr val="FFFF00"/>
                </a:solidFill>
              </a:rPr>
              <a:t>permafrost</a:t>
            </a:r>
            <a:r>
              <a:rPr lang="en-US" dirty="0" smtClean="0"/>
              <a:t>.</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57</a:t>
            </a:fld>
            <a:endParaRPr lang="en-US"/>
          </a:p>
        </p:txBody>
      </p:sp>
      <p:pic>
        <p:nvPicPr>
          <p:cNvPr id="1026" name="Picture 2" descr="http://www.sciencepoles.org/assets/uploads/articles_images/permafrost_crosssection_o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33600" y="3275076"/>
            <a:ext cx="4953000" cy="32689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93275792"/>
      </p:ext>
    </p:extLst>
  </p:cSld>
  <p:clrMapOvr>
    <a:masterClrMapping/>
  </p:clrMapOvr>
  <p:transition>
    <p:pull dir="l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1524000"/>
          </a:xfrm>
        </p:spPr>
        <p:txBody>
          <a:bodyPr>
            <a:normAutofit fontScale="92500" lnSpcReduction="10000"/>
          </a:bodyPr>
          <a:lstStyle/>
          <a:p>
            <a:r>
              <a:rPr lang="en-US" dirty="0" smtClean="0"/>
              <a:t>There is a growing season in the tundra, but it is only a few months long.</a:t>
            </a:r>
          </a:p>
          <a:p>
            <a:pPr lvl="1"/>
            <a:r>
              <a:rPr lang="en-US" dirty="0" smtClean="0"/>
              <a:t>Only lichens, herbs, and other small plants survive there.</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58</a:t>
            </a:fld>
            <a:endParaRPr lang="en-US"/>
          </a:p>
        </p:txBody>
      </p:sp>
      <p:pic>
        <p:nvPicPr>
          <p:cNvPr id="2050" name="Picture 2" descr="http://i.imgur.com/nHry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51432" y="1959102"/>
            <a:ext cx="6121400" cy="45910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3725558"/>
      </p:ext>
    </p:extLst>
  </p:cSld>
  <p:clrMapOvr>
    <a:masterClrMapping/>
  </p:clrMapOvr>
  <p:transition>
    <p:pull dir="l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4648200" cy="4800600"/>
          </a:xfrm>
        </p:spPr>
        <p:txBody>
          <a:bodyPr/>
          <a:lstStyle/>
          <a:p>
            <a:r>
              <a:rPr lang="en-US" dirty="0" smtClean="0"/>
              <a:t>Forest biomes receive much more consistent precipitation than deserts and grasslands, allowing them to support hardwood trees.</a:t>
            </a:r>
          </a:p>
          <a:p>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59</a:t>
            </a:fld>
            <a:endParaRPr lang="en-US"/>
          </a:p>
        </p:txBody>
      </p:sp>
      <p:sp>
        <p:nvSpPr>
          <p:cNvPr id="4" name="Title 3"/>
          <p:cNvSpPr>
            <a:spLocks noGrp="1"/>
          </p:cNvSpPr>
          <p:nvPr>
            <p:ph type="title"/>
          </p:nvPr>
        </p:nvSpPr>
        <p:spPr/>
        <p:txBody>
          <a:bodyPr/>
          <a:lstStyle/>
          <a:p>
            <a:r>
              <a:rPr lang="en-US" dirty="0" smtClean="0"/>
              <a:t>Forests</a:t>
            </a:r>
            <a:endParaRPr lang="en-US"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0" y="1225296"/>
            <a:ext cx="3505200" cy="497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28155093"/>
      </p:ext>
    </p:extLst>
  </p:cSld>
  <p:clrMapOvr>
    <a:masterClrMapping/>
  </p:clrMapOvr>
  <p:transition>
    <p:pull dir="l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39" name="Shape 39"/>
          <p:cNvPicPr preferRelativeResize="0"/>
          <p:nvPr/>
        </p:nvPicPr>
        <p:blipFill>
          <a:blip r:embed="rId3" cstate="print"/>
          <a:stretch>
            <a:fillRect/>
          </a:stretch>
        </p:blipFill>
        <p:spPr>
          <a:xfrm>
            <a:off x="3108961" y="274320"/>
            <a:ext cx="5002784" cy="6172200"/>
          </a:xfrm>
          <a:prstGeom prst="rect">
            <a:avLst/>
          </a:prstGeom>
        </p:spPr>
      </p:pic>
      <p:sp>
        <p:nvSpPr>
          <p:cNvPr id="40" name="Shape 40"/>
          <p:cNvSpPr txBox="1"/>
          <p:nvPr/>
        </p:nvSpPr>
        <p:spPr>
          <a:xfrm>
            <a:off x="192938" y="997133"/>
            <a:ext cx="2494619" cy="1576799"/>
          </a:xfrm>
          <a:prstGeom prst="rect">
            <a:avLst/>
          </a:prstGeom>
        </p:spPr>
        <p:txBody>
          <a:bodyPr lIns="34290" tIns="34290" rIns="34290" bIns="34290" anchor="t" anchorCtr="0">
            <a:noAutofit/>
          </a:bodyPr>
          <a:lstStyle/>
          <a:p>
            <a:pPr rtl="0">
              <a:lnSpc>
                <a:spcPct val="100000"/>
              </a:lnSpc>
              <a:buNone/>
            </a:pPr>
            <a:r>
              <a:rPr lang="en-US">
                <a:solidFill>
                  <a:srgbClr val="000000"/>
                </a:solidFill>
                <a:latin typeface="Arial"/>
                <a:ea typeface="Arial"/>
                <a:cs typeface="Arial"/>
                <a:sym typeface="Arial"/>
              </a:rPr>
              <a:t>A population is always composed of same-species organisms</a:t>
            </a:r>
          </a:p>
        </p:txBody>
      </p:sp>
    </p:spTree>
    <p:extLst>
      <p:ext uri="{BB962C8B-B14F-4D97-AF65-F5344CB8AC3E}">
        <p14:creationId xmlns:p14="http://schemas.microsoft.com/office/powerpoint/2010/main" xmlns="" val="1034150674"/>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715000"/>
          </a:xfrm>
        </p:spPr>
        <p:txBody>
          <a:bodyPr/>
          <a:lstStyle/>
          <a:p>
            <a:r>
              <a:rPr lang="en-US" dirty="0" smtClean="0">
                <a:solidFill>
                  <a:srgbClr val="FFFF00"/>
                </a:solidFill>
              </a:rPr>
              <a:t>Tropical rainforests </a:t>
            </a:r>
            <a:r>
              <a:rPr lang="en-US" dirty="0" smtClean="0"/>
              <a:t>receive the greatest amount of rainfall of any other biome and are consistently warm.</a:t>
            </a:r>
          </a:p>
          <a:p>
            <a:pPr lvl="1"/>
            <a:r>
              <a:rPr lang="en-US" dirty="0" smtClean="0"/>
              <a:t>Few abiotic limiting factors for plant growth.</a:t>
            </a:r>
          </a:p>
          <a:p>
            <a:r>
              <a:rPr lang="en-US" dirty="0" smtClean="0"/>
              <a:t>Rainforests are so dense with life that they are divided into four </a:t>
            </a:r>
            <a:br>
              <a:rPr lang="en-US" dirty="0" smtClean="0"/>
            </a:br>
            <a:r>
              <a:rPr lang="en-US" dirty="0" smtClean="0"/>
              <a:t>layers:</a:t>
            </a:r>
          </a:p>
          <a:p>
            <a:pPr lvl="1"/>
            <a:r>
              <a:rPr lang="en-US" dirty="0" smtClean="0"/>
              <a:t>Emergent layer</a:t>
            </a:r>
          </a:p>
          <a:p>
            <a:pPr lvl="1"/>
            <a:r>
              <a:rPr lang="en-US" dirty="0" smtClean="0"/>
              <a:t>Canopy</a:t>
            </a:r>
          </a:p>
          <a:p>
            <a:pPr lvl="1"/>
            <a:r>
              <a:rPr lang="en-US" dirty="0" smtClean="0"/>
              <a:t>Understory</a:t>
            </a:r>
          </a:p>
          <a:p>
            <a:pPr lvl="1"/>
            <a:r>
              <a:rPr lang="en-US" dirty="0" smtClean="0"/>
              <a:t>Forest Floor</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60</a:t>
            </a:fld>
            <a:endParaRPr lang="en-US"/>
          </a:p>
        </p:txBody>
      </p:sp>
      <p:pic>
        <p:nvPicPr>
          <p:cNvPr id="5122" name="Picture 2" descr="http://www.7-0-4.com/bf/resources/rainforestweb/layer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7600" y="2819400"/>
            <a:ext cx="4762500" cy="36766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08235539"/>
      </p:ext>
    </p:extLst>
  </p:cSld>
  <p:clrMapOvr>
    <a:masterClrMapping/>
  </p:clrMapOvr>
  <p:transition>
    <p:pull dir="l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2209800"/>
          </a:xfrm>
        </p:spPr>
        <p:txBody>
          <a:bodyPr/>
          <a:lstStyle/>
          <a:p>
            <a:r>
              <a:rPr lang="en-US" dirty="0" smtClean="0"/>
              <a:t>The emergent layer and canopy contains the majority of the fruit, leaves, and flowers of the trees.</a:t>
            </a:r>
          </a:p>
          <a:p>
            <a:pPr lvl="1"/>
            <a:r>
              <a:rPr lang="en-US" dirty="0" smtClean="0"/>
              <a:t>Most of the animal life is also found in the canopy.</a:t>
            </a:r>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61</a:t>
            </a:fld>
            <a:endParaRPr lang="en-US"/>
          </a:p>
        </p:txBody>
      </p:sp>
      <p:pic>
        <p:nvPicPr>
          <p:cNvPr id="3074" name="Picture 2" descr="http://i.imgur.com/WkEfH.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7400" y="2310384"/>
            <a:ext cx="6019800" cy="403064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490728" y="4863705"/>
            <a:ext cx="1447800" cy="1477328"/>
          </a:xfrm>
          <a:prstGeom prst="rect">
            <a:avLst/>
          </a:prstGeom>
        </p:spPr>
        <p:txBody>
          <a:bodyPr wrap="square">
            <a:spAutoFit/>
          </a:bodyPr>
          <a:lstStyle/>
          <a:p>
            <a:r>
              <a:rPr lang="en-US" sz="1800" dirty="0" smtClean="0">
                <a:latin typeface="+mn-lt"/>
              </a:rPr>
              <a:t>Iguaçu Falls, border of Brazil, Argentina, and Bolivia.</a:t>
            </a:r>
            <a:endParaRPr lang="en-US" sz="1800" dirty="0">
              <a:latin typeface="+mn-lt"/>
            </a:endParaRPr>
          </a:p>
        </p:txBody>
      </p:sp>
    </p:spTree>
    <p:extLst>
      <p:ext uri="{BB962C8B-B14F-4D97-AF65-F5344CB8AC3E}">
        <p14:creationId xmlns:p14="http://schemas.microsoft.com/office/powerpoint/2010/main" xmlns="" val="2983772666"/>
      </p:ext>
    </p:extLst>
  </p:cSld>
  <p:clrMapOvr>
    <a:masterClrMapping/>
  </p:clrMapOvr>
  <p:transition>
    <p:pull dir="l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715000"/>
          </a:xfrm>
        </p:spPr>
        <p:txBody>
          <a:bodyPr/>
          <a:lstStyle/>
          <a:p>
            <a:r>
              <a:rPr lang="en-US" dirty="0"/>
              <a:t>The </a:t>
            </a:r>
            <a:r>
              <a:rPr lang="en-US" dirty="0" smtClean="0"/>
              <a:t>understory </a:t>
            </a:r>
            <a:r>
              <a:rPr lang="en-US" dirty="0"/>
              <a:t>only receives about 5% of the sunlight that shines on the canopy.</a:t>
            </a:r>
          </a:p>
          <a:p>
            <a:pPr lvl="1"/>
            <a:r>
              <a:rPr lang="en-US" dirty="0"/>
              <a:t>Contains shrubs, seedlings, and some animals</a:t>
            </a:r>
            <a:r>
              <a:rPr lang="en-US" dirty="0" smtClean="0"/>
              <a:t>.</a:t>
            </a:r>
          </a:p>
          <a:p>
            <a:r>
              <a:rPr lang="en-US" dirty="0" smtClean="0"/>
              <a:t>The forest floor is the darkest layer and is mostly home to decomposers like insect larvae and fungi.</a:t>
            </a:r>
          </a:p>
          <a:p>
            <a:pPr lvl="1"/>
            <a:r>
              <a:rPr lang="en-US" dirty="0" smtClean="0"/>
              <a:t>Despite the rapid decomposition rate, the nutrients are reabsorbed so quickly that the topsoil is very thin.</a:t>
            </a:r>
            <a:endParaRPr lang="en-US" dirty="0"/>
          </a:p>
          <a:p>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62</a:t>
            </a:fld>
            <a:endParaRPr lang="en-US"/>
          </a:p>
        </p:txBody>
      </p:sp>
      <p:pic>
        <p:nvPicPr>
          <p:cNvPr id="4098" name="Picture 2" descr="Fungus on rainforest floor, as seen on the Jungle episode of Planet Eart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3657600"/>
            <a:ext cx="4572000" cy="303826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7086600" y="4545789"/>
            <a:ext cx="1828800" cy="1261884"/>
          </a:xfrm>
          <a:prstGeom prst="rect">
            <a:avLst/>
          </a:prstGeom>
        </p:spPr>
        <p:txBody>
          <a:bodyPr wrap="square">
            <a:spAutoFit/>
          </a:bodyPr>
          <a:lstStyle/>
          <a:p>
            <a:r>
              <a:rPr lang="en-US" sz="2000" i="1" dirty="0" smtClean="0">
                <a:solidFill>
                  <a:prstClr val="white"/>
                </a:solidFill>
                <a:latin typeface="Constantia"/>
              </a:rPr>
              <a:t>Phallus </a:t>
            </a:r>
            <a:r>
              <a:rPr lang="en-US" sz="2000" i="1" dirty="0" err="1" smtClean="0">
                <a:solidFill>
                  <a:prstClr val="white"/>
                </a:solidFill>
                <a:latin typeface="Constantia"/>
              </a:rPr>
              <a:t>indusiatus</a:t>
            </a:r>
            <a:r>
              <a:rPr lang="en-US" sz="2000" dirty="0" smtClean="0">
                <a:solidFill>
                  <a:prstClr val="white"/>
                </a:solidFill>
                <a:latin typeface="Constantia"/>
              </a:rPr>
              <a:t>, </a:t>
            </a:r>
            <a:r>
              <a:rPr lang="en-US" sz="1800" dirty="0">
                <a:solidFill>
                  <a:prstClr val="white"/>
                </a:solidFill>
                <a:latin typeface="Constantia"/>
              </a:rPr>
              <a:t>Veiled Lady Fungus</a:t>
            </a:r>
            <a:endParaRPr lang="en-US" sz="1800" dirty="0"/>
          </a:p>
        </p:txBody>
      </p:sp>
    </p:spTree>
    <p:extLst>
      <p:ext uri="{BB962C8B-B14F-4D97-AF65-F5344CB8AC3E}">
        <p14:creationId xmlns:p14="http://schemas.microsoft.com/office/powerpoint/2010/main" xmlns="" val="3087445464"/>
      </p:ext>
    </p:extLst>
  </p:cSld>
  <p:clrMapOvr>
    <a:masterClrMapping/>
  </p:clrMapOvr>
  <p:transition>
    <p:pull dir="l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457200"/>
            <a:ext cx="8229600" cy="6019800"/>
          </a:xfrm>
        </p:spPr>
        <p:txBody>
          <a:bodyPr>
            <a:normAutofit/>
          </a:bodyPr>
          <a:lstStyle/>
          <a:p>
            <a:r>
              <a:rPr lang="en-US" dirty="0" smtClean="0"/>
              <a:t>In Haiti, a combination of a severe hurricane in 1954 and increased demand for charcoal lead to further deforestation.</a:t>
            </a:r>
          </a:p>
          <a:p>
            <a:r>
              <a:rPr lang="en-US" dirty="0" smtClean="0"/>
              <a:t>The peasants began clearing and farming on the forested hills. </a:t>
            </a:r>
          </a:p>
          <a:p>
            <a:pPr lvl="1"/>
            <a:r>
              <a:rPr lang="en-US" dirty="0" smtClean="0"/>
              <a:t>The thin rainforest soil </a:t>
            </a:r>
            <a:br>
              <a:rPr lang="en-US" dirty="0" smtClean="0"/>
            </a:br>
            <a:r>
              <a:rPr lang="en-US" dirty="0" smtClean="0"/>
              <a:t>was quickly depleted </a:t>
            </a:r>
            <a:br>
              <a:rPr lang="en-US" dirty="0" smtClean="0"/>
            </a:br>
            <a:r>
              <a:rPr lang="en-US" dirty="0" smtClean="0"/>
              <a:t>and began experiencing</a:t>
            </a:r>
            <a:br>
              <a:rPr lang="en-US" dirty="0" smtClean="0"/>
            </a:br>
            <a:r>
              <a:rPr lang="en-US" dirty="0" smtClean="0"/>
              <a:t>severe erosion.</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63</a:t>
            </a:fld>
            <a:endParaRPr lang="en-US"/>
          </a:p>
        </p:txBody>
      </p:sp>
      <p:pic>
        <p:nvPicPr>
          <p:cNvPr id="14848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8200" y="2895600"/>
            <a:ext cx="4316812" cy="3232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59933318"/>
      </p:ext>
    </p:extLst>
  </p:cSld>
  <p:clrMapOvr>
    <a:masterClrMapping/>
  </p:clrMapOvr>
  <p:transition>
    <p:pull dir="l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5791200"/>
          </a:xfrm>
        </p:spPr>
        <p:txBody>
          <a:bodyPr/>
          <a:lstStyle/>
          <a:p>
            <a:r>
              <a:rPr lang="en-US" dirty="0">
                <a:solidFill>
                  <a:srgbClr val="FFFF00"/>
                </a:solidFill>
              </a:rPr>
              <a:t>Temperate deciduous forests</a:t>
            </a:r>
            <a:r>
              <a:rPr lang="en-US" dirty="0"/>
              <a:t>, located at higher latitudes, experience a winter that reaches below freezing.</a:t>
            </a:r>
          </a:p>
          <a:p>
            <a:pPr lvl="1"/>
            <a:r>
              <a:rPr lang="en-US" dirty="0"/>
              <a:t>Like rainforests, these mostly contain broadleaf trees which are well-suited for absorbing sunlight</a:t>
            </a:r>
            <a:r>
              <a:rPr lang="en-US" dirty="0" smtClean="0"/>
              <a:t>.</a:t>
            </a:r>
          </a:p>
          <a:p>
            <a:pPr lvl="1"/>
            <a:r>
              <a:rPr lang="en-US" dirty="0" smtClean="0"/>
              <a:t>They are divided into the same layers – canopy, understory, and forest floor.</a:t>
            </a:r>
          </a:p>
          <a:p>
            <a:pPr lvl="2"/>
            <a:r>
              <a:rPr lang="en-US" dirty="0" smtClean="0"/>
              <a:t>The growth is not constant, so the soil is actually much deeper and richer.</a:t>
            </a:r>
            <a:endParaRPr lang="en-US" dirty="0"/>
          </a:p>
          <a:p>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64</a:t>
            </a:fld>
            <a:endParaRPr lang="en-US"/>
          </a:p>
        </p:txBody>
      </p:sp>
    </p:spTree>
    <p:extLst>
      <p:ext uri="{BB962C8B-B14F-4D97-AF65-F5344CB8AC3E}">
        <p14:creationId xmlns:p14="http://schemas.microsoft.com/office/powerpoint/2010/main" xmlns="" val="176774313"/>
      </p:ext>
    </p:extLst>
  </p:cSld>
  <p:clrMapOvr>
    <a:masterClrMapping/>
  </p:clrMapOvr>
  <p:transition>
    <p:pull dir="l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5791200"/>
          </a:xfrm>
        </p:spPr>
        <p:txBody>
          <a:bodyPr/>
          <a:lstStyle/>
          <a:p>
            <a:r>
              <a:rPr lang="en-US" dirty="0" smtClean="0"/>
              <a:t>Winter </a:t>
            </a:r>
            <a:r>
              <a:rPr lang="en-US" dirty="0"/>
              <a:t>poses a problem for these trees – the air is too dry for the trees to survive with their leaves intact.</a:t>
            </a:r>
          </a:p>
          <a:p>
            <a:pPr lvl="1"/>
            <a:r>
              <a:rPr lang="en-US" dirty="0"/>
              <a:t>Deciduous trees adapt by shedding leaves when water is scarce or ground is frozen.</a:t>
            </a:r>
          </a:p>
          <a:p>
            <a:endParaRPr lang="en-US" dirty="0"/>
          </a:p>
          <a:p>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65</a:t>
            </a:fld>
            <a:endParaRPr lang="en-US" dirty="0"/>
          </a:p>
        </p:txBody>
      </p:sp>
      <p:pic>
        <p:nvPicPr>
          <p:cNvPr id="6146" name="Picture 2" descr="http://i.imgur.com/X7O4wF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7400" y="2590800"/>
            <a:ext cx="6248400" cy="413846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0" y="4076448"/>
            <a:ext cx="1871472" cy="923330"/>
          </a:xfrm>
          <a:prstGeom prst="rect">
            <a:avLst/>
          </a:prstGeom>
        </p:spPr>
        <p:txBody>
          <a:bodyPr wrap="square">
            <a:spAutoFit/>
          </a:bodyPr>
          <a:lstStyle/>
          <a:p>
            <a:pPr algn="r"/>
            <a:r>
              <a:rPr lang="en-US" sz="1800" dirty="0" err="1" smtClean="0">
                <a:latin typeface="+mn-lt"/>
              </a:rPr>
              <a:t>Dandenong</a:t>
            </a:r>
            <a:r>
              <a:rPr lang="en-US" sz="1800" dirty="0" smtClean="0">
                <a:latin typeface="+mn-lt"/>
              </a:rPr>
              <a:t> Ranges, Australia.</a:t>
            </a:r>
            <a:endParaRPr lang="en-US" sz="1800" dirty="0">
              <a:latin typeface="+mn-lt"/>
            </a:endParaRPr>
          </a:p>
        </p:txBody>
      </p:sp>
    </p:spTree>
    <p:extLst>
      <p:ext uri="{BB962C8B-B14F-4D97-AF65-F5344CB8AC3E}">
        <p14:creationId xmlns:p14="http://schemas.microsoft.com/office/powerpoint/2010/main" xmlns="" val="2961002103"/>
      </p:ext>
    </p:extLst>
  </p:cSld>
  <p:clrMapOvr>
    <a:masterClrMapping/>
  </p:clrMapOvr>
  <p:transition>
    <p:pull dir="l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a:spLocks noGrp="1"/>
          </p:cNvSpPr>
          <p:nvPr>
            <p:ph idx="1"/>
          </p:nvPr>
        </p:nvSpPr>
        <p:spPr>
          <a:xfrm>
            <a:off x="457200" y="457200"/>
            <a:ext cx="4191000" cy="6172200"/>
          </a:xfrm>
        </p:spPr>
        <p:txBody>
          <a:bodyPr>
            <a:normAutofit fontScale="92500"/>
          </a:bodyPr>
          <a:lstStyle/>
          <a:p>
            <a:r>
              <a:rPr lang="en-US" dirty="0" smtClean="0">
                <a:solidFill>
                  <a:srgbClr val="FFFF00"/>
                </a:solidFill>
              </a:rPr>
              <a:t>Temperate rainforests </a:t>
            </a:r>
            <a:r>
              <a:rPr lang="en-US" dirty="0" smtClean="0"/>
              <a:t>receive a comparable amount of precipitation to tropical ones, but are in higher latitudes.</a:t>
            </a:r>
          </a:p>
          <a:p>
            <a:pPr lvl="1"/>
            <a:r>
              <a:rPr lang="en-US" dirty="0" smtClean="0"/>
              <a:t>One example is the Northern Pacific coast of the United States and Canada, which has two geographic advantages:</a:t>
            </a:r>
          </a:p>
          <a:p>
            <a:pPr lvl="2"/>
            <a:r>
              <a:rPr lang="en-US" dirty="0" smtClean="0"/>
              <a:t>Located on the windward side of the Olympic mountain range.</a:t>
            </a:r>
          </a:p>
          <a:p>
            <a:pPr lvl="2"/>
            <a:r>
              <a:rPr lang="en-US" dirty="0" smtClean="0"/>
              <a:t>Receives constant moisture from the wind currents off the Pacific ocean.</a:t>
            </a:r>
          </a:p>
          <a:p>
            <a:pPr lvl="1"/>
            <a:endParaRPr lang="en-US" dirty="0" smtClean="0"/>
          </a:p>
        </p:txBody>
      </p:sp>
      <p:sp>
        <p:nvSpPr>
          <p:cNvPr id="44036" name="Slide Number Placeholder 3"/>
          <p:cNvSpPr>
            <a:spLocks noGrp="1"/>
          </p:cNvSpPr>
          <p:nvPr>
            <p:ph type="sldNum" sz="quarter" idx="1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D554CB1D-AB2E-4227-AC68-39E363172F6B}" type="slidenum">
              <a:rPr lang="en-US" sz="1400" smtClean="0"/>
              <a:pPr eaLnBrk="1" hangingPunct="1"/>
              <a:t>66</a:t>
            </a:fld>
            <a:endParaRPr lang="en-US" sz="1400" smtClean="0"/>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21936" y="609600"/>
            <a:ext cx="4067175" cy="5229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5603257" y="5838825"/>
            <a:ext cx="2504532" cy="646331"/>
          </a:xfrm>
          <a:prstGeom prst="rect">
            <a:avLst/>
          </a:prstGeom>
        </p:spPr>
        <p:txBody>
          <a:bodyPr wrap="none">
            <a:spAutoFit/>
          </a:bodyPr>
          <a:lstStyle/>
          <a:p>
            <a:r>
              <a:rPr lang="en-US" sz="1800" dirty="0" smtClean="0">
                <a:latin typeface="+mn-lt"/>
              </a:rPr>
              <a:t>Issaquah, Washington, </a:t>
            </a:r>
            <a:br>
              <a:rPr lang="en-US" sz="1800" dirty="0" smtClean="0">
                <a:latin typeface="+mn-lt"/>
              </a:rPr>
            </a:br>
            <a:r>
              <a:rPr lang="en-US" sz="1800" dirty="0" smtClean="0">
                <a:latin typeface="+mn-lt"/>
              </a:rPr>
              <a:t>United States</a:t>
            </a:r>
            <a:endParaRPr lang="en-US" sz="1800" dirty="0">
              <a:latin typeface="+mn-lt"/>
            </a:endParaRPr>
          </a:p>
        </p:txBody>
      </p:sp>
    </p:spTree>
  </p:cSld>
  <p:clrMapOvr>
    <a:masterClrMapping/>
  </p:clrMapOvr>
  <p:transition>
    <p:pull dir="l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4724400" cy="6248400"/>
          </a:xfrm>
        </p:spPr>
        <p:txBody>
          <a:bodyPr/>
          <a:lstStyle/>
          <a:p>
            <a:r>
              <a:rPr lang="en-US" dirty="0" smtClean="0">
                <a:solidFill>
                  <a:srgbClr val="FFFF00"/>
                </a:solidFill>
              </a:rPr>
              <a:t>Boreal forests</a:t>
            </a:r>
            <a:r>
              <a:rPr lang="en-US" dirty="0" smtClean="0"/>
              <a:t>, also called taiga, are found throughout the far northern latitudes.</a:t>
            </a:r>
          </a:p>
          <a:p>
            <a:r>
              <a:rPr lang="en-US" dirty="0" smtClean="0"/>
              <a:t>These forests are characterized by coniferous trees, which are much more well-adapted to the long, cold, dry winters.</a:t>
            </a:r>
          </a:p>
          <a:p>
            <a:pPr lvl="1"/>
            <a:r>
              <a:rPr lang="en-US" dirty="0" smtClean="0"/>
              <a:t>Needle-shaped leaves have a waxy coating that retains moisture in the winter.</a:t>
            </a:r>
          </a:p>
          <a:p>
            <a:pPr lvl="1"/>
            <a:r>
              <a:rPr lang="en-US" dirty="0" smtClean="0"/>
              <a:t>Cone shape allows accumulated snow to slide to the ground.</a:t>
            </a:r>
          </a:p>
          <a:p>
            <a:pPr lvl="1"/>
            <a:endParaRPr lang="en-US" dirty="0" smtClean="0"/>
          </a:p>
          <a:p>
            <a:pPr lvl="1"/>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67</a:t>
            </a:fld>
            <a:endParaRPr lang="en-US"/>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4774" y="838200"/>
            <a:ext cx="3618017" cy="4872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5434884" y="5710238"/>
            <a:ext cx="3706067" cy="369332"/>
          </a:xfrm>
          <a:prstGeom prst="rect">
            <a:avLst/>
          </a:prstGeom>
        </p:spPr>
        <p:txBody>
          <a:bodyPr wrap="square">
            <a:spAutoFit/>
          </a:bodyPr>
          <a:lstStyle/>
          <a:p>
            <a:r>
              <a:rPr lang="en-US" sz="1800" dirty="0" smtClean="0">
                <a:solidFill>
                  <a:prstClr val="white"/>
                </a:solidFill>
                <a:latin typeface="Constantia"/>
              </a:rPr>
              <a:t>Fairbanks, Alaska, United States.</a:t>
            </a:r>
            <a:endParaRPr lang="en-US" sz="1600" dirty="0"/>
          </a:p>
        </p:txBody>
      </p:sp>
    </p:spTree>
    <p:extLst>
      <p:ext uri="{BB962C8B-B14F-4D97-AF65-F5344CB8AC3E}">
        <p14:creationId xmlns:p14="http://schemas.microsoft.com/office/powerpoint/2010/main" xmlns="" val="388217882"/>
      </p:ext>
    </p:extLst>
  </p:cSld>
  <p:clrMapOvr>
    <a:masterClrMapping/>
  </p:clrMapOvr>
  <p:transition>
    <p:pull dir="l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Biomes are dynamic – they change as the Earth changes.  This process is called </a:t>
            </a:r>
            <a:r>
              <a:rPr lang="en-US" dirty="0" smtClean="0">
                <a:solidFill>
                  <a:srgbClr val="FFFF00"/>
                </a:solidFill>
              </a:rPr>
              <a:t>succession</a:t>
            </a:r>
            <a:r>
              <a:rPr lang="en-US" dirty="0" smtClean="0"/>
              <a:t>.</a:t>
            </a:r>
          </a:p>
          <a:p>
            <a:r>
              <a:rPr lang="en-US" dirty="0" smtClean="0"/>
              <a:t>Ecosystem succession takes two forms, depending on the starting point.</a:t>
            </a:r>
          </a:p>
          <a:p>
            <a:pPr lvl="1"/>
            <a:r>
              <a:rPr lang="en-US" dirty="0" smtClean="0"/>
              <a:t>Organisms that thrive during the early stages of succession are called </a:t>
            </a:r>
            <a:r>
              <a:rPr lang="en-US" dirty="0" smtClean="0">
                <a:solidFill>
                  <a:srgbClr val="FFFF00"/>
                </a:solidFill>
              </a:rPr>
              <a:t>pioneer species</a:t>
            </a:r>
            <a:r>
              <a:rPr lang="en-US" dirty="0" smtClean="0"/>
              <a:t>.  Those only found in later stages are called </a:t>
            </a:r>
            <a:r>
              <a:rPr lang="en-US" dirty="0" smtClean="0">
                <a:solidFill>
                  <a:srgbClr val="FFFF00"/>
                </a:solidFill>
              </a:rPr>
              <a:t>climax species</a:t>
            </a:r>
            <a:r>
              <a:rPr lang="en-US" dirty="0" smtClean="0"/>
              <a:t>.</a:t>
            </a:r>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68</a:t>
            </a:fld>
            <a:endParaRPr lang="en-US"/>
          </a:p>
        </p:txBody>
      </p:sp>
      <p:sp>
        <p:nvSpPr>
          <p:cNvPr id="4" name="Title 3"/>
          <p:cNvSpPr>
            <a:spLocks noGrp="1"/>
          </p:cNvSpPr>
          <p:nvPr>
            <p:ph type="title"/>
          </p:nvPr>
        </p:nvSpPr>
        <p:spPr/>
        <p:txBody>
          <a:bodyPr/>
          <a:lstStyle/>
          <a:p>
            <a:r>
              <a:rPr lang="en-US" dirty="0" smtClean="0"/>
              <a:t>Ecosystems in Transition</a:t>
            </a:r>
            <a:endParaRPr lang="en-US" dirty="0"/>
          </a:p>
        </p:txBody>
      </p:sp>
    </p:spTree>
    <p:extLst>
      <p:ext uri="{BB962C8B-B14F-4D97-AF65-F5344CB8AC3E}">
        <p14:creationId xmlns:p14="http://schemas.microsoft.com/office/powerpoint/2010/main" xmlns="" val="2914094211"/>
      </p:ext>
    </p:extLst>
  </p:cSld>
  <p:clrMapOvr>
    <a:masterClrMapping/>
  </p:clrMapOvr>
  <p:transition>
    <p:pull dir="ld"/>
  </p:transition>
  <p:timing>
    <p:tnLst>
      <p:par>
        <p:cTn id="1" dur="indefinite" restart="never" nodeType="tmRoot"/>
      </p:par>
    </p:tnLst>
    <p:bldLst>
      <p:bldP spid="2" grpId="0" build="p" bldLvl="5" autoUpdateAnimBg="0">
        <p:tmplLst>
          <p:tmpl lvl="1">
            <p:tnLst>
              <p:par>
                <p:cTn presetID="22" presetClass="entr" presetSubtype="1"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3">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4">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5">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2">
            <p:tnLst>
              <p:par>
                <p:cTn presetID="22" presetClass="entr" presetSubtype="1"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Lst>
      </p:bldP>
      <p:bldP spid="4"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715000"/>
          </a:xfrm>
        </p:spPr>
        <p:txBody>
          <a:bodyPr/>
          <a:lstStyle/>
          <a:p>
            <a:r>
              <a:rPr lang="en-US" dirty="0" smtClean="0">
                <a:solidFill>
                  <a:srgbClr val="FFFF00"/>
                </a:solidFill>
              </a:rPr>
              <a:t>Primary succession </a:t>
            </a:r>
            <a:r>
              <a:rPr lang="en-US" dirty="0" smtClean="0"/>
              <a:t>occurs when a new ecosystem develops where there was none before.</a:t>
            </a:r>
          </a:p>
          <a:p>
            <a:pPr lvl="1"/>
            <a:r>
              <a:rPr lang="en-US" dirty="0" smtClean="0"/>
              <a:t>A combination of wind, water, and pioneer species such as lichens break down rock into soil.</a:t>
            </a:r>
          </a:p>
          <a:p>
            <a:pPr lvl="1"/>
            <a:r>
              <a:rPr lang="en-US" dirty="0" smtClean="0"/>
              <a:t>Once the soil has enough organic matter, small plants and shrubs can be supported.  Over time, trees spout and become dominant.</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69</a:t>
            </a:fld>
            <a:endParaRPr lang="en-US"/>
          </a:p>
        </p:txBody>
      </p:sp>
      <p:pic>
        <p:nvPicPr>
          <p:cNvPr id="10242" name="Picture 2" descr="Art:Primary succession begins in barren areas, such as the bare rock exposed by a retreating glacier. The first inhabitants are lichens or plants that can grown on bare rock. Over hundreds of years these “pioneer species” convert the rock into soil that can support simple plants such as grasses. These grasses further modify the soil, which is then colonized by other types of plants. Each successive stage modifies the habitat by altering the amount of shade and soil composition. The final stage of succession is a climax community, a very stable stage that can endure for hundreds of year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8720" y="3508248"/>
            <a:ext cx="7053072" cy="2971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93234646"/>
      </p:ext>
    </p:extLst>
  </p:cSld>
  <p:clrMapOvr>
    <a:masterClrMapping/>
  </p:clrMapOvr>
  <p:transition>
    <p:pull dir="ld"/>
  </p:transition>
  <p:timing>
    <p:tnLst>
      <p:par>
        <p:cTn id="1" dur="indefinite" restart="never" nodeType="tmRoot"/>
      </p:par>
    </p:tnLst>
    <p:bldLst>
      <p:bldP spid="2" grpId="0" build="p" bldLvl="5" autoUpdateAnimBg="0">
        <p:tmplLst>
          <p:tmpl lvl="1">
            <p:tnLst>
              <p:par>
                <p:cTn presetID="22" presetClass="entr" presetSubtype="1"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3">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4">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5">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2">
            <p:tnLst>
              <p:par>
                <p:cTn presetID="22" presetClass="entr" presetSubtype="1"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Lst>
      </p:b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273105" y="273443"/>
            <a:ext cx="8655412" cy="1184220"/>
          </a:xfrm>
          <a:prstGeom prst="rect">
            <a:avLst/>
          </a:prstGeom>
        </p:spPr>
        <p:txBody>
          <a:bodyPr lIns="34290" tIns="34290" rIns="34290" bIns="34290" anchor="t" anchorCtr="0">
            <a:noAutofit/>
          </a:bodyPr>
          <a:lstStyle/>
          <a:p>
            <a:pPr rtl="0">
              <a:lnSpc>
                <a:spcPct val="100000"/>
              </a:lnSpc>
              <a:buNone/>
            </a:pPr>
            <a:r>
              <a:rPr lang="en-US" u="sng" dirty="0">
                <a:solidFill>
                  <a:srgbClr val="000000"/>
                </a:solidFill>
                <a:latin typeface="Arial"/>
                <a:ea typeface="Arial"/>
                <a:cs typeface="Arial"/>
                <a:sym typeface="Arial"/>
              </a:rPr>
              <a:t>Community</a:t>
            </a:r>
            <a:r>
              <a:rPr lang="en-US" dirty="0">
                <a:solidFill>
                  <a:srgbClr val="000000"/>
                </a:solidFill>
                <a:latin typeface="Arial"/>
                <a:ea typeface="Arial"/>
                <a:cs typeface="Arial"/>
                <a:sym typeface="Arial"/>
              </a:rPr>
              <a:t> - all the populations that live together in an area</a:t>
            </a:r>
          </a:p>
        </p:txBody>
      </p:sp>
      <p:pic>
        <p:nvPicPr>
          <p:cNvPr id="46" name="Shape 46"/>
          <p:cNvPicPr preferRelativeResize="0"/>
          <p:nvPr/>
        </p:nvPicPr>
        <p:blipFill>
          <a:blip r:embed="rId3" cstate="print"/>
          <a:stretch>
            <a:fillRect/>
          </a:stretch>
        </p:blipFill>
        <p:spPr>
          <a:xfrm>
            <a:off x="1463040" y="1828777"/>
            <a:ext cx="5795010" cy="4000477"/>
          </a:xfrm>
          <a:prstGeom prst="rect">
            <a:avLst/>
          </a:prstGeom>
        </p:spPr>
      </p:pic>
    </p:spTree>
    <p:extLst>
      <p:ext uri="{BB962C8B-B14F-4D97-AF65-F5344CB8AC3E}">
        <p14:creationId xmlns:p14="http://schemas.microsoft.com/office/powerpoint/2010/main" xmlns="" val="405176299"/>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715000"/>
          </a:xfrm>
        </p:spPr>
        <p:txBody>
          <a:bodyPr/>
          <a:lstStyle/>
          <a:p>
            <a:r>
              <a:rPr lang="en-US" dirty="0" smtClean="0">
                <a:solidFill>
                  <a:srgbClr val="FFFF00"/>
                </a:solidFill>
              </a:rPr>
              <a:t>Secondary succession </a:t>
            </a:r>
            <a:r>
              <a:rPr lang="en-US" dirty="0" smtClean="0"/>
              <a:t>occurs following the disruption of an existing ecosystem.</a:t>
            </a:r>
          </a:p>
          <a:p>
            <a:pPr lvl="1"/>
            <a:r>
              <a:rPr lang="en-US" dirty="0" smtClean="0"/>
              <a:t>Fire, flood, volcanic eruption, clear-cutting, etc.</a:t>
            </a:r>
          </a:p>
          <a:p>
            <a:r>
              <a:rPr lang="en-US" dirty="0" smtClean="0"/>
              <a:t>This form of ecological succession does not take as long.  Soil is already in place, and pioneer species appear within days or weeks.</a:t>
            </a:r>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70</a:t>
            </a:fld>
            <a:endParaRPr lang="en-US"/>
          </a:p>
        </p:txBody>
      </p:sp>
      <p:pic>
        <p:nvPicPr>
          <p:cNvPr id="11266" name="Picture 2" descr="Art:Secondary succession takes place following a major disturbance, such as a fire or flood. Farmland that has been abandoned also can undergo secondary succession. The stages of secondary succession are similar to those of primary succession with one important difference: primary succession always begins on a barren surface, while secondary succession begins in an area that already has soi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3200400"/>
            <a:ext cx="7414768" cy="3124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66671597"/>
      </p:ext>
    </p:extLst>
  </p:cSld>
  <p:clrMapOvr>
    <a:masterClrMapping/>
  </p:clrMapOvr>
  <p:transition>
    <p:pull dir="ld"/>
  </p:transition>
  <p:timing>
    <p:tnLst>
      <p:par>
        <p:cTn id="1" dur="indefinite" restart="never" nodeType="tmRoot"/>
      </p:par>
    </p:tnLst>
    <p:bldLst>
      <p:bldP spid="2" grpId="0" build="p" bldLvl="5" autoUpdateAnimBg="0">
        <p:tmplLst>
          <p:tmpl lvl="1">
            <p:tnLst>
              <p:par>
                <p:cTn presetID="22" presetClass="entr" presetSubtype="1"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3">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4">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5">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2">
            <p:tnLst>
              <p:par>
                <p:cTn presetID="22" presetClass="entr" presetSubtype="1"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Lst>
      </p:b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57200"/>
            <a:ext cx="8229600" cy="6019800"/>
          </a:xfrm>
        </p:spPr>
        <p:txBody>
          <a:bodyPr>
            <a:normAutofit/>
          </a:bodyPr>
          <a:lstStyle/>
          <a:p>
            <a:r>
              <a:rPr lang="en-US" dirty="0" smtClean="0"/>
              <a:t>Today, only about 2% of Haiti’s original forest cover remains.  </a:t>
            </a:r>
          </a:p>
          <a:p>
            <a:pPr lvl="1"/>
            <a:r>
              <a:rPr lang="en-US" dirty="0" smtClean="0"/>
              <a:t>Even this remains at risk, because most of the people depend on charcoal as a source of heat.</a:t>
            </a:r>
          </a:p>
          <a:p>
            <a:r>
              <a:rPr lang="en-US" dirty="0" smtClean="0"/>
              <a:t>The lack of forests has made the country much more susceptible to flooding, mudslides, and erosion.</a:t>
            </a:r>
          </a:p>
          <a:p>
            <a:pPr lvl="1"/>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71</a:t>
            </a:fld>
            <a:endParaRPr lang="en-US"/>
          </a:p>
        </p:txBody>
      </p:sp>
      <p:pic>
        <p:nvPicPr>
          <p:cNvPr id="1495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05595" y="3505200"/>
            <a:ext cx="5257800" cy="2957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43530487"/>
      </p:ext>
    </p:extLst>
  </p:cSld>
  <p:clrMapOvr>
    <a:masterClrMapping/>
  </p:clrMapOvr>
  <p:transition>
    <p:pull dir="ld"/>
  </p:transition>
  <p:timing>
    <p:tnLst>
      <p:par>
        <p:cTn id="1" dur="indefinite" restart="never" nodeType="tmRoot"/>
      </p:par>
    </p:tnLst>
    <p:bldLst>
      <p:bldP spid="2" grpId="0" build="p" bldLvl="5" autoUpdateAnimBg="0">
        <p:tmplLst>
          <p:tmpl lvl="1">
            <p:tnLst>
              <p:par>
                <p:cTn presetID="22" presetClass="entr" presetSubtype="1"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3">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4">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5">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2">
            <p:tnLst>
              <p:par>
                <p:cTn presetID="22" presetClass="entr" presetSubtype="1"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Lst>
      </p:b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2209800"/>
          </a:xfrm>
        </p:spPr>
        <p:txBody>
          <a:bodyPr/>
          <a:lstStyle/>
          <a:p>
            <a:r>
              <a:rPr lang="en-US" dirty="0" smtClean="0"/>
              <a:t>Neighboring Dominican Republic, which gained its independence with much less strife, is the second largest economy in the Caribbean.</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72</a:t>
            </a:fld>
            <a:endParaRPr lang="en-US"/>
          </a:p>
        </p:txBody>
      </p:sp>
      <p:pic>
        <p:nvPicPr>
          <p:cNvPr id="5122" name="Picture 2" descr="http://highwaytohaiti.com/wp-content/uploads/2008/02/national-geographic.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54024" y="1752600"/>
            <a:ext cx="7211804" cy="4724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89847157"/>
      </p:ext>
    </p:extLst>
  </p:cSld>
  <p:clrMapOvr>
    <a:masterClrMapping/>
  </p:clrMapOvr>
  <p:transition>
    <p:pull dir="ld"/>
  </p:transition>
  <p:timing>
    <p:tnLst>
      <p:par>
        <p:cTn id="1" dur="indefinite" restart="never" nodeType="tmRoot"/>
      </p:par>
    </p:tnLst>
    <p:bldLst>
      <p:bldP spid="2" grpId="0" build="p" bldLvl="5" autoUpdateAnimBg="0">
        <p:tmplLst>
          <p:tmpl lvl="1">
            <p:tnLst>
              <p:par>
                <p:cTn presetID="22" presetClass="entr" presetSubtype="1"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3">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4">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5">
            <p:tnLst>
              <p:par>
                <p:cTn presetID="22" presetClass="entr" presetSubtype="1"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 lvl="2">
            <p:tnLst>
              <p:par>
                <p:cTn presetID="22" presetClass="entr" presetSubtype="1"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up)">
                      <p:cBhvr>
                        <p:cTn dur="500"/>
                        <p:tgtEl>
                          <p:spTgt spid="2"/>
                        </p:tgtEl>
                      </p:cBhvr>
                    </p:animEffect>
                  </p:childTnLst>
                </p:cTn>
              </p:par>
            </p:tnLst>
          </p:tmpl>
        </p:tmplLst>
      </p:b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715000"/>
          </a:xfrm>
        </p:spPr>
        <p:txBody>
          <a:bodyPr/>
          <a:lstStyle/>
          <a:p>
            <a:r>
              <a:rPr lang="en-US" dirty="0" smtClean="0"/>
              <a:t>Haiti’s hopes for recovery hinge on its ability to speed the process of ecological succession – to encourage reforestation and find an alternative fuel to charcoal.</a:t>
            </a:r>
          </a:p>
          <a:p>
            <a:pPr marL="365760" lvl="1" indent="0">
              <a:buNone/>
            </a:pP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73</a:t>
            </a:fld>
            <a:endParaRPr lang="en-US"/>
          </a:p>
        </p:txBody>
      </p:sp>
      <p:pic>
        <p:nvPicPr>
          <p:cNvPr id="6146" name="Picture 2" descr="Workers prepare stone terraces along the mountainside of Marre Danjour, just 5 kilometers upstream from downtown Petit-Goav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76400" y="2362200"/>
            <a:ext cx="5410200" cy="40576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67549200"/>
      </p:ext>
    </p:extLst>
  </p:cSld>
  <p:clrMapOvr>
    <a:masterClrMapping/>
  </p:clrMapOvr>
  <p:transition>
    <p:pull dir="ld"/>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2"/>
          <p:cNvSpPr>
            <a:spLocks noGrp="1" noChangeArrowheads="1"/>
          </p:cNvSpPr>
          <p:nvPr>
            <p:ph type="ctrTitle"/>
          </p:nvPr>
        </p:nvSpPr>
        <p:spPr>
          <a:xfrm>
            <a:off x="533400" y="457200"/>
            <a:ext cx="7772400" cy="533400"/>
          </a:xfrm>
        </p:spPr>
        <p:txBody>
          <a:bodyPr/>
          <a:lstStyle/>
          <a:p>
            <a:pPr eaLnBrk="1" hangingPunct="1"/>
            <a:r>
              <a:rPr lang="en-US" dirty="0" smtClean="0"/>
              <a:t>Aquatic Ecosystems</a:t>
            </a:r>
          </a:p>
        </p:txBody>
      </p:sp>
      <p:sp>
        <p:nvSpPr>
          <p:cNvPr id="205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8EF20044-E4EE-4938-A9AB-028286875C17}" type="slidenum">
              <a:rPr lang="en-US" sz="1400" smtClean="0"/>
              <a:pPr eaLnBrk="1" hangingPunct="1"/>
              <a:t>74</a:t>
            </a:fld>
            <a:endParaRPr lang="en-US" sz="1400" smtClean="0"/>
          </a:p>
        </p:txBody>
      </p:sp>
      <p:sp>
        <p:nvSpPr>
          <p:cNvPr id="3" name="Rectangle 2"/>
          <p:cNvSpPr/>
          <p:nvPr/>
        </p:nvSpPr>
        <p:spPr>
          <a:xfrm>
            <a:off x="384132" y="5791200"/>
            <a:ext cx="8981799" cy="584775"/>
          </a:xfrm>
          <a:prstGeom prst="rect">
            <a:avLst/>
          </a:prstGeom>
        </p:spPr>
        <p:txBody>
          <a:bodyPr wrap="square">
            <a:spAutoFit/>
          </a:bodyPr>
          <a:lstStyle/>
          <a:p>
            <a:r>
              <a:rPr lang="en-US" sz="1600" dirty="0" smtClean="0">
                <a:latin typeface="+mn-lt"/>
              </a:rPr>
              <a:t>The sea, once it casts its spell, holds one in its net of wonder forever.</a:t>
            </a:r>
          </a:p>
          <a:p>
            <a:r>
              <a:rPr lang="en-US" sz="1600" dirty="0" smtClean="0">
                <a:latin typeface="+mn-lt"/>
              </a:rPr>
              <a:t>- Jacques Ives Cousteau</a:t>
            </a:r>
            <a:endParaRPr lang="en-US" sz="1600" dirty="0">
              <a:latin typeface="+mn-lt"/>
            </a:endParaRPr>
          </a:p>
        </p:txBody>
      </p:sp>
      <p:pic>
        <p:nvPicPr>
          <p:cNvPr id="29698" name="Picture 2" descr="http://socialcapitalmarkets.net/wp-content/uploads/2013/08/california_ocea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981456"/>
            <a:ext cx="7162800" cy="4762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10286581"/>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715000"/>
          </a:xfrm>
        </p:spPr>
        <p:txBody>
          <a:bodyPr/>
          <a:lstStyle/>
          <a:p>
            <a:r>
              <a:rPr lang="en-US" dirty="0" smtClean="0"/>
              <a:t>In August of 2005, a massive Category 5 hurricane formed in the gulf of Mexico.  </a:t>
            </a:r>
          </a:p>
          <a:p>
            <a:pPr lvl="1"/>
            <a:r>
              <a:rPr lang="en-US" dirty="0" smtClean="0"/>
              <a:t>The hurricane </a:t>
            </a:r>
            <a:br>
              <a:rPr lang="en-US" dirty="0" smtClean="0"/>
            </a:br>
            <a:r>
              <a:rPr lang="en-US" dirty="0" smtClean="0"/>
              <a:t>began taking a </a:t>
            </a:r>
            <a:br>
              <a:rPr lang="en-US" dirty="0" smtClean="0"/>
            </a:br>
            <a:r>
              <a:rPr lang="en-US" dirty="0" smtClean="0"/>
              <a:t>path that would </a:t>
            </a:r>
            <a:br>
              <a:rPr lang="en-US" dirty="0" smtClean="0"/>
            </a:br>
            <a:r>
              <a:rPr lang="en-US" dirty="0" smtClean="0"/>
              <a:t>lead it towards </a:t>
            </a:r>
            <a:br>
              <a:rPr lang="en-US" dirty="0" smtClean="0"/>
            </a:br>
            <a:r>
              <a:rPr lang="en-US" dirty="0" smtClean="0"/>
              <a:t>New Orleans, on</a:t>
            </a:r>
            <a:br>
              <a:rPr lang="en-US" dirty="0" smtClean="0"/>
            </a:br>
            <a:r>
              <a:rPr lang="en-US" dirty="0" smtClean="0"/>
              <a:t>the coast of </a:t>
            </a:r>
            <a:br>
              <a:rPr lang="en-US" dirty="0" smtClean="0"/>
            </a:br>
            <a:r>
              <a:rPr lang="en-US" dirty="0" smtClean="0"/>
              <a:t>Louisiana.</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75</a:t>
            </a:fld>
            <a:endParaRPr lang="en-US"/>
          </a:p>
        </p:txBody>
      </p:sp>
      <p:pic>
        <p:nvPicPr>
          <p:cNvPr id="4" name="Picture 2" descr="http://www.weatherpaparazzi.com/sites/default/files/hurricaneblog/Hurricane_Katrina/085817W_sm.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72840" y="1828800"/>
            <a:ext cx="5048249" cy="4038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23649926"/>
      </p:ext>
    </p:extLst>
  </p:cSld>
  <p:clrMapOvr>
    <a:masterClrMapping/>
  </p:clrMapOvr>
  <p:transition>
    <p:pull dir="l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5791200"/>
          </a:xfrm>
        </p:spPr>
        <p:txBody>
          <a:bodyPr/>
          <a:lstStyle/>
          <a:p>
            <a:r>
              <a:rPr lang="en-US" dirty="0" smtClean="0"/>
              <a:t>New Orleans is nested between the mouth of the Mississippi River and the brackish estuary of Lake Pontchartrain.</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76</a:t>
            </a:fld>
            <a:endParaRPr lang="en-US"/>
          </a:p>
        </p:txBody>
      </p:sp>
      <p:pic>
        <p:nvPicPr>
          <p:cNvPr id="1026" name="Picture 2" descr="File:Landsat new orleans nfl lr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1783130"/>
            <a:ext cx="6248400" cy="46843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39154405"/>
      </p:ext>
    </p:extLst>
  </p:cSld>
  <p:clrMapOvr>
    <a:masterClrMapping/>
  </p:clrMapOvr>
  <p:transition>
    <p:pull dir="l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381000"/>
            <a:ext cx="8229600" cy="685800"/>
          </a:xfrm>
        </p:spPr>
        <p:txBody>
          <a:bodyPr>
            <a:normAutofit fontScale="85000" lnSpcReduction="20000"/>
          </a:bodyPr>
          <a:lstStyle/>
          <a:p>
            <a:r>
              <a:rPr lang="en-US" dirty="0" smtClean="0"/>
              <a:t>A series of floodwalls, or levees, protects the city from ocean surges from large storms.</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77</a:t>
            </a:fld>
            <a:endParaRPr lang="en-US"/>
          </a:p>
        </p:txBody>
      </p:sp>
      <p:pic>
        <p:nvPicPr>
          <p:cNvPr id="2052" name="Picture 4" descr="http://www1.pictures.gi.zimbio.com/Arabella+Christiansen+Ahead+Hurricane+Season+xKAKXlt15zJx.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0470" y="1143000"/>
            <a:ext cx="8473144" cy="51054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533400" y="6248400"/>
            <a:ext cx="7696200" cy="369332"/>
          </a:xfrm>
          <a:prstGeom prst="rect">
            <a:avLst/>
          </a:prstGeom>
          <a:noFill/>
        </p:spPr>
        <p:txBody>
          <a:bodyPr wrap="square" rtlCol="0">
            <a:spAutoFit/>
          </a:bodyPr>
          <a:lstStyle/>
          <a:p>
            <a:r>
              <a:rPr lang="en-US" sz="1800" dirty="0" smtClean="0">
                <a:latin typeface="+mn-lt"/>
              </a:rPr>
              <a:t>Photo by </a:t>
            </a:r>
            <a:r>
              <a:rPr lang="en-US" sz="1800" dirty="0" err="1" smtClean="0">
                <a:latin typeface="+mn-lt"/>
              </a:rPr>
              <a:t>Arabella</a:t>
            </a:r>
            <a:r>
              <a:rPr lang="en-US" sz="1800" dirty="0">
                <a:latin typeface="+mn-lt"/>
              </a:rPr>
              <a:t> Christiansen, </a:t>
            </a:r>
            <a:r>
              <a:rPr lang="en-US" sz="1800" dirty="0" smtClean="0">
                <a:latin typeface="+mn-lt"/>
              </a:rPr>
              <a:t>www.zimbio.com.</a:t>
            </a:r>
            <a:endParaRPr lang="en-US" sz="1800" dirty="0">
              <a:latin typeface="+mn-lt"/>
            </a:endParaRPr>
          </a:p>
        </p:txBody>
      </p:sp>
    </p:spTree>
    <p:extLst>
      <p:ext uri="{BB962C8B-B14F-4D97-AF65-F5344CB8AC3E}">
        <p14:creationId xmlns:p14="http://schemas.microsoft.com/office/powerpoint/2010/main" xmlns="" val="1499543003"/>
      </p:ext>
    </p:extLst>
  </p:cSld>
  <p:clrMapOvr>
    <a:masterClrMapping/>
  </p:clrMapOvr>
  <p:transition>
    <p:pull dir="l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5791200"/>
          </a:xfrm>
        </p:spPr>
        <p:txBody>
          <a:bodyPr/>
          <a:lstStyle/>
          <a:p>
            <a:r>
              <a:rPr lang="en-US" dirty="0" smtClean="0"/>
              <a:t>Concern over the effects of this hurricane was raised immediately.</a:t>
            </a:r>
          </a:p>
          <a:p>
            <a:r>
              <a:rPr lang="en-US" dirty="0" smtClean="0"/>
              <a:t>Max Mayfield, director of the National Hurricane Center, conferenced with the president and said…</a:t>
            </a:r>
          </a:p>
          <a:p>
            <a:pPr marL="365760" lvl="1" indent="0">
              <a:buNone/>
            </a:pPr>
            <a:r>
              <a:rPr lang="en-US" sz="2400" i="1" dirty="0" smtClean="0"/>
              <a:t>“</a:t>
            </a:r>
            <a:r>
              <a:rPr lang="en-US" sz="2400" i="1" dirty="0"/>
              <a:t>I do not think </a:t>
            </a:r>
            <a:r>
              <a:rPr lang="en-US" sz="2400" i="1" dirty="0" smtClean="0"/>
              <a:t/>
            </a:r>
            <a:br>
              <a:rPr lang="en-US" sz="2400" i="1" dirty="0" smtClean="0"/>
            </a:br>
            <a:r>
              <a:rPr lang="en-US" sz="2400" i="1" dirty="0" smtClean="0"/>
              <a:t>anyone </a:t>
            </a:r>
            <a:r>
              <a:rPr lang="en-US" sz="2400" i="1" dirty="0"/>
              <a:t>can tell </a:t>
            </a:r>
            <a:r>
              <a:rPr lang="en-US" sz="2400" i="1" dirty="0" smtClean="0"/>
              <a:t/>
            </a:r>
            <a:br>
              <a:rPr lang="en-US" sz="2400" i="1" dirty="0" smtClean="0"/>
            </a:br>
            <a:r>
              <a:rPr lang="en-US" sz="2400" i="1" dirty="0" smtClean="0"/>
              <a:t>you </a:t>
            </a:r>
            <a:r>
              <a:rPr lang="en-US" sz="2400" i="1" dirty="0"/>
              <a:t>with </a:t>
            </a:r>
            <a:r>
              <a:rPr lang="en-US" sz="2400" i="1" dirty="0" smtClean="0"/>
              <a:t/>
            </a:r>
            <a:br>
              <a:rPr lang="en-US" sz="2400" i="1" dirty="0" smtClean="0"/>
            </a:br>
            <a:r>
              <a:rPr lang="en-US" sz="2400" i="1" dirty="0" smtClean="0"/>
              <a:t>confidence right</a:t>
            </a:r>
            <a:br>
              <a:rPr lang="en-US" sz="2400" i="1" dirty="0" smtClean="0"/>
            </a:br>
            <a:r>
              <a:rPr lang="en-US" sz="2400" i="1" dirty="0" smtClean="0"/>
              <a:t>now </a:t>
            </a:r>
            <a:r>
              <a:rPr lang="en-US" sz="2400" i="1" dirty="0"/>
              <a:t>whether the </a:t>
            </a:r>
            <a:r>
              <a:rPr lang="en-US" sz="2400" i="1" dirty="0" smtClean="0"/>
              <a:t/>
            </a:r>
            <a:br>
              <a:rPr lang="en-US" sz="2400" i="1" dirty="0" smtClean="0"/>
            </a:br>
            <a:r>
              <a:rPr lang="en-US" sz="2400" i="1" dirty="0" smtClean="0"/>
              <a:t>levees </a:t>
            </a:r>
            <a:r>
              <a:rPr lang="en-US" sz="2400" i="1" dirty="0"/>
              <a:t>will be topped </a:t>
            </a:r>
            <a:r>
              <a:rPr lang="en-US" sz="2400" i="1" dirty="0" smtClean="0"/>
              <a:t/>
            </a:r>
            <a:br>
              <a:rPr lang="en-US" sz="2400" i="1" dirty="0" smtClean="0"/>
            </a:br>
            <a:r>
              <a:rPr lang="en-US" sz="2400" i="1" dirty="0" smtClean="0"/>
              <a:t>or </a:t>
            </a:r>
            <a:r>
              <a:rPr lang="en-US" sz="2400" i="1" dirty="0"/>
              <a:t>not, but that's </a:t>
            </a:r>
            <a:r>
              <a:rPr lang="en-US" sz="2400" i="1" dirty="0" smtClean="0"/>
              <a:t/>
            </a:r>
            <a:br>
              <a:rPr lang="en-US" sz="2400" i="1" dirty="0" smtClean="0"/>
            </a:br>
            <a:r>
              <a:rPr lang="en-US" sz="2400" i="1" dirty="0" smtClean="0"/>
              <a:t>obviously </a:t>
            </a:r>
            <a:br>
              <a:rPr lang="en-US" sz="2400" i="1" dirty="0" smtClean="0"/>
            </a:br>
            <a:r>
              <a:rPr lang="en-US" sz="2400" i="1" dirty="0" smtClean="0"/>
              <a:t>a </a:t>
            </a:r>
            <a:r>
              <a:rPr lang="en-US" sz="2400" i="1" dirty="0"/>
              <a:t>very, very </a:t>
            </a:r>
            <a:r>
              <a:rPr lang="en-US" sz="2400" i="1" dirty="0" smtClean="0"/>
              <a:t/>
            </a:r>
            <a:br>
              <a:rPr lang="en-US" sz="2400" i="1" dirty="0" smtClean="0"/>
            </a:br>
            <a:r>
              <a:rPr lang="en-US" sz="2400" i="1" dirty="0" smtClean="0"/>
              <a:t>great </a:t>
            </a:r>
            <a:r>
              <a:rPr lang="en-US" sz="2400" i="1" dirty="0"/>
              <a:t>concern</a:t>
            </a:r>
            <a:r>
              <a:rPr lang="en-US" sz="2400" i="1" dirty="0" smtClean="0"/>
              <a:t>.”</a:t>
            </a:r>
          </a:p>
          <a:p>
            <a:pPr lvl="1"/>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78</a:t>
            </a:fld>
            <a:endParaRPr lang="en-US"/>
          </a:p>
        </p:txBody>
      </p:sp>
      <p:pic>
        <p:nvPicPr>
          <p:cNvPr id="2050" name="Picture 2" descr="http://apod.nasa.gov/apod/image/0508/katrina_goes1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7600" y="2209800"/>
            <a:ext cx="5384800" cy="40386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3627120" y="6200584"/>
            <a:ext cx="4953000" cy="646331"/>
          </a:xfrm>
          <a:prstGeom prst="rect">
            <a:avLst/>
          </a:prstGeom>
          <a:noFill/>
        </p:spPr>
        <p:txBody>
          <a:bodyPr wrap="square" rtlCol="0">
            <a:spAutoFit/>
          </a:bodyPr>
          <a:lstStyle/>
          <a:p>
            <a:r>
              <a:rPr lang="en-US" sz="1800" dirty="0" smtClean="0">
                <a:latin typeface="+mn-lt"/>
              </a:rPr>
              <a:t>August 29, 2005. </a:t>
            </a:r>
          </a:p>
          <a:p>
            <a:r>
              <a:rPr lang="en-US" sz="1800" dirty="0" smtClean="0">
                <a:latin typeface="+mn-lt"/>
              </a:rPr>
              <a:t>Satellite 12, NASA / NOAA</a:t>
            </a:r>
            <a:endParaRPr lang="en-US" sz="1800" dirty="0">
              <a:latin typeface="+mn-lt"/>
            </a:endParaRPr>
          </a:p>
        </p:txBody>
      </p:sp>
    </p:spTree>
    <p:extLst>
      <p:ext uri="{BB962C8B-B14F-4D97-AF65-F5344CB8AC3E}">
        <p14:creationId xmlns:p14="http://schemas.microsoft.com/office/powerpoint/2010/main" xmlns="" val="3383072915"/>
      </p:ext>
    </p:extLst>
  </p:cSld>
  <p:clrMapOvr>
    <a:masterClrMapping/>
  </p:clrMapOvr>
  <p:transition>
    <p:pull dir="ld"/>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5791200"/>
          </a:xfrm>
        </p:spPr>
        <p:txBody>
          <a:bodyPr/>
          <a:lstStyle/>
          <a:p>
            <a:r>
              <a:rPr lang="en-US" dirty="0" smtClean="0"/>
              <a:t>The New Orleans / Baton Rouge National Weather Service office issued this warning:</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79</a:t>
            </a:fld>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1269858"/>
            <a:ext cx="6191250" cy="55637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66806766"/>
      </p:ext>
    </p:extLst>
  </p:cSld>
  <p:clrMapOvr>
    <a:masterClrMapping/>
  </p:clrMapOvr>
  <p:transition>
    <p:pull dir="l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Shape 51"/>
          <p:cNvSpPr txBox="1"/>
          <p:nvPr/>
        </p:nvSpPr>
        <p:spPr>
          <a:xfrm>
            <a:off x="182880" y="274321"/>
            <a:ext cx="5555317" cy="591884"/>
          </a:xfrm>
          <a:prstGeom prst="rect">
            <a:avLst/>
          </a:prstGeom>
        </p:spPr>
        <p:txBody>
          <a:bodyPr lIns="34290" tIns="34290" rIns="34290" bIns="34290" anchor="t" anchorCtr="0">
            <a:noAutofit/>
          </a:bodyPr>
          <a:lstStyle/>
          <a:p>
            <a:pPr rtl="0">
              <a:lnSpc>
                <a:spcPct val="100000"/>
              </a:lnSpc>
              <a:buNone/>
            </a:pPr>
            <a:r>
              <a:rPr lang="en-US">
                <a:solidFill>
                  <a:srgbClr val="000000"/>
                </a:solidFill>
                <a:latin typeface="Arial"/>
                <a:ea typeface="Arial"/>
                <a:cs typeface="Arial"/>
                <a:sym typeface="Arial"/>
              </a:rPr>
              <a:t>What is in your backyard community?</a:t>
            </a:r>
          </a:p>
        </p:txBody>
      </p:sp>
    </p:spTree>
    <p:extLst>
      <p:ext uri="{BB962C8B-B14F-4D97-AF65-F5344CB8AC3E}">
        <p14:creationId xmlns:p14="http://schemas.microsoft.com/office/powerpoint/2010/main" xmlns="" val="1063490498"/>
      </p:ext>
    </p:extLst>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4724400" cy="6400800"/>
          </a:xfrm>
        </p:spPr>
        <p:txBody>
          <a:bodyPr>
            <a:normAutofit/>
          </a:bodyPr>
          <a:lstStyle/>
          <a:p>
            <a:r>
              <a:rPr lang="en-US" dirty="0" smtClean="0"/>
              <a:t>President George W. Bush declared a state of emergency ahead of the storm making landfall.</a:t>
            </a:r>
          </a:p>
          <a:p>
            <a:r>
              <a:rPr lang="en-US" dirty="0" smtClean="0"/>
              <a:t>Voluntary and mandatory evacuation orders were issued for the region.</a:t>
            </a:r>
          </a:p>
          <a:p>
            <a:pPr lvl="1"/>
            <a:r>
              <a:rPr lang="en-US" dirty="0" smtClean="0"/>
              <a:t>About 80% of the metropolitan area evacuated.</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80</a:t>
            </a:fld>
            <a:endParaRPr lang="en-US"/>
          </a:p>
        </p:txBody>
      </p:sp>
      <p:pic>
        <p:nvPicPr>
          <p:cNvPr id="4098" name="Picture 2" descr="http://www.wings-for-christ.org/Images/Mission_Images/Katrina/01_Katrina_Evacuatio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19700" y="609600"/>
            <a:ext cx="3733800" cy="5334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905500" y="5943600"/>
            <a:ext cx="2362200" cy="338554"/>
          </a:xfrm>
          <a:prstGeom prst="rect">
            <a:avLst/>
          </a:prstGeom>
          <a:noFill/>
        </p:spPr>
        <p:txBody>
          <a:bodyPr wrap="square" rtlCol="0">
            <a:spAutoFit/>
          </a:bodyPr>
          <a:lstStyle/>
          <a:p>
            <a:r>
              <a:rPr lang="en-US" sz="1600" dirty="0" smtClean="0">
                <a:latin typeface="+mn-lt"/>
              </a:rPr>
              <a:t>Photo by Jeff Latimer.</a:t>
            </a:r>
            <a:endParaRPr lang="en-US" sz="1600" dirty="0">
              <a:latin typeface="+mn-lt"/>
            </a:endParaRPr>
          </a:p>
        </p:txBody>
      </p:sp>
    </p:spTree>
    <p:extLst>
      <p:ext uri="{BB962C8B-B14F-4D97-AF65-F5344CB8AC3E}">
        <p14:creationId xmlns:p14="http://schemas.microsoft.com/office/powerpoint/2010/main" xmlns="" val="2521271692"/>
      </p:ext>
    </p:extLst>
  </p:cSld>
  <p:clrMapOvr>
    <a:masterClrMapping/>
  </p:clrMapOvr>
  <p:transition>
    <p:pull dir="ld"/>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Aquatic ecosystems, like those on land, have a series of abiotic factors that influence what organisms can survive where.</a:t>
            </a:r>
          </a:p>
          <a:p>
            <a:pPr lvl="1"/>
            <a:r>
              <a:rPr lang="en-US" dirty="0" smtClean="0">
                <a:solidFill>
                  <a:srgbClr val="FFFF00"/>
                </a:solidFill>
              </a:rPr>
              <a:t>Salinity</a:t>
            </a:r>
            <a:r>
              <a:rPr lang="en-US" dirty="0" smtClean="0"/>
              <a:t>, or the dissolved salt in the water.</a:t>
            </a:r>
          </a:p>
          <a:p>
            <a:pPr lvl="1"/>
            <a:r>
              <a:rPr lang="en-US" dirty="0" smtClean="0"/>
              <a:t>Water </a:t>
            </a:r>
            <a:r>
              <a:rPr lang="en-US" dirty="0"/>
              <a:t>temperature</a:t>
            </a:r>
          </a:p>
          <a:p>
            <a:pPr lvl="1"/>
            <a:r>
              <a:rPr lang="en-US" dirty="0"/>
              <a:t>Amount of sunlight</a:t>
            </a:r>
          </a:p>
          <a:p>
            <a:pPr lvl="1"/>
            <a:r>
              <a:rPr lang="en-US" dirty="0" smtClean="0"/>
              <a:t>Availability of dissolved oxygen gas in the water.</a:t>
            </a:r>
          </a:p>
          <a:p>
            <a:pPr lvl="1"/>
            <a:r>
              <a:rPr lang="en-US" dirty="0" smtClean="0"/>
              <a:t>Nutrients such as nitrates and phosphates.</a:t>
            </a:r>
          </a:p>
          <a:p>
            <a:pPr lvl="1"/>
            <a:r>
              <a:rPr lang="en-US" dirty="0" smtClean="0">
                <a:solidFill>
                  <a:srgbClr val="FFFF00"/>
                </a:solidFill>
              </a:rPr>
              <a:t>Turbidity</a:t>
            </a:r>
            <a:r>
              <a:rPr lang="en-US" dirty="0" smtClean="0"/>
              <a:t>, or the cloudiness of the water.</a:t>
            </a:r>
            <a:endParaRPr lang="en-US" dirty="0"/>
          </a:p>
          <a:p>
            <a:pPr marL="0" indent="0">
              <a:buNone/>
            </a:pP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81</a:t>
            </a:fld>
            <a:endParaRPr lang="en-US"/>
          </a:p>
        </p:txBody>
      </p:sp>
      <p:sp>
        <p:nvSpPr>
          <p:cNvPr id="4" name="Title 3"/>
          <p:cNvSpPr>
            <a:spLocks noGrp="1"/>
          </p:cNvSpPr>
          <p:nvPr>
            <p:ph type="title"/>
          </p:nvPr>
        </p:nvSpPr>
        <p:spPr/>
        <p:txBody>
          <a:bodyPr/>
          <a:lstStyle/>
          <a:p>
            <a:r>
              <a:rPr lang="en-US" dirty="0" smtClean="0"/>
              <a:t>Aquatic Ecosystems</a:t>
            </a:r>
            <a:endParaRPr lang="en-US" dirty="0"/>
          </a:p>
        </p:txBody>
      </p:sp>
    </p:spTree>
    <p:extLst>
      <p:ext uri="{BB962C8B-B14F-4D97-AF65-F5344CB8AC3E}">
        <p14:creationId xmlns:p14="http://schemas.microsoft.com/office/powerpoint/2010/main" xmlns="" val="3737684923"/>
      </p:ext>
    </p:extLst>
  </p:cSld>
  <p:clrMapOvr>
    <a:masterClrMapping/>
  </p:clrMapOvr>
  <p:transition>
    <p:pull dir="ld"/>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4724400" cy="5410200"/>
          </a:xfrm>
        </p:spPr>
        <p:txBody>
          <a:bodyPr>
            <a:normAutofit lnSpcReduction="10000"/>
          </a:bodyPr>
          <a:lstStyle/>
          <a:p>
            <a:r>
              <a:rPr lang="en-US" dirty="0" smtClean="0"/>
              <a:t>Life in aquatic ecosystems falls within these types:</a:t>
            </a:r>
          </a:p>
          <a:p>
            <a:pPr lvl="1"/>
            <a:r>
              <a:rPr lang="en-US" dirty="0" smtClean="0">
                <a:solidFill>
                  <a:srgbClr val="FFFF00"/>
                </a:solidFill>
              </a:rPr>
              <a:t>Plankton</a:t>
            </a:r>
            <a:r>
              <a:rPr lang="en-US" dirty="0" smtClean="0"/>
              <a:t>, which are free-floating or weakly swimming.</a:t>
            </a:r>
          </a:p>
          <a:p>
            <a:pPr lvl="2"/>
            <a:r>
              <a:rPr lang="en-US" b="1" dirty="0" smtClean="0"/>
              <a:t>Phytoplankton</a:t>
            </a:r>
            <a:r>
              <a:rPr lang="en-US" dirty="0" smtClean="0"/>
              <a:t> are plant-like and include algae.</a:t>
            </a:r>
          </a:p>
          <a:p>
            <a:pPr lvl="2"/>
            <a:r>
              <a:rPr lang="en-US" b="1" dirty="0" smtClean="0"/>
              <a:t>Zooplankton</a:t>
            </a:r>
            <a:r>
              <a:rPr lang="en-US" dirty="0" smtClean="0"/>
              <a:t> are animal-like, including organisms like single-celled protozoa or jellyfish.</a:t>
            </a:r>
          </a:p>
          <a:p>
            <a:pPr lvl="1"/>
            <a:r>
              <a:rPr lang="en-US" dirty="0" smtClean="0">
                <a:solidFill>
                  <a:srgbClr val="FFFF00"/>
                </a:solidFill>
              </a:rPr>
              <a:t>Nekton</a:t>
            </a:r>
            <a:r>
              <a:rPr lang="en-US" dirty="0" smtClean="0"/>
              <a:t> are strong swimmers and consumers.</a:t>
            </a:r>
          </a:p>
          <a:p>
            <a:pPr marL="1051560" lvl="3" indent="0">
              <a:buNone/>
            </a:pPr>
            <a:r>
              <a:rPr lang="en-US" dirty="0" smtClean="0"/>
              <a:t>Fish, whales, sea turtles, etc.</a:t>
            </a:r>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82</a:t>
            </a:fld>
            <a:endParaRPr lang="en-US"/>
          </a:p>
        </p:txBody>
      </p:sp>
      <p:sp>
        <p:nvSpPr>
          <p:cNvPr id="4" name="Title 3"/>
          <p:cNvSpPr>
            <a:spLocks noGrp="1"/>
          </p:cNvSpPr>
          <p:nvPr>
            <p:ph type="title"/>
          </p:nvPr>
        </p:nvSpPr>
        <p:spPr/>
        <p:txBody>
          <a:bodyPr/>
          <a:lstStyle/>
          <a:p>
            <a:r>
              <a:rPr lang="en-US" dirty="0" smtClean="0"/>
              <a:t>Biotic Factors</a:t>
            </a:r>
            <a:endParaRPr lang="en-US" dirty="0"/>
          </a:p>
        </p:txBody>
      </p:sp>
      <p:pic>
        <p:nvPicPr>
          <p:cNvPr id="4098" name="Picture 2" descr="http://www.mysciencebox.org/files/images/plankto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77712" y="2362200"/>
            <a:ext cx="2743200" cy="1882156"/>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blogs.nature.com/news/files/nhm%20wild%20sailfish.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3912" y="4648200"/>
            <a:ext cx="2590800" cy="17287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79365514"/>
      </p:ext>
    </p:extLst>
  </p:cSld>
  <p:clrMapOvr>
    <a:masterClrMapping/>
  </p:clrMapOvr>
  <p:transition>
    <p:pull dir="l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3886200" cy="5410200"/>
          </a:xfrm>
        </p:spPr>
        <p:txBody>
          <a:bodyPr>
            <a:normAutofit/>
          </a:bodyPr>
          <a:lstStyle/>
          <a:p>
            <a:pPr lvl="1"/>
            <a:r>
              <a:rPr lang="en-US" dirty="0" smtClean="0">
                <a:solidFill>
                  <a:srgbClr val="FFFF00"/>
                </a:solidFill>
              </a:rPr>
              <a:t>Benthos</a:t>
            </a:r>
            <a:r>
              <a:rPr lang="en-US" dirty="0" smtClean="0"/>
              <a:t> are bottom-dwellers.</a:t>
            </a:r>
          </a:p>
          <a:p>
            <a:pPr lvl="2"/>
            <a:r>
              <a:rPr lang="en-US" dirty="0" smtClean="0"/>
              <a:t>Sea stars, lobsters, mussels, etc.</a:t>
            </a:r>
          </a:p>
          <a:p>
            <a:pPr lvl="1"/>
            <a:r>
              <a:rPr lang="en-US" dirty="0" smtClean="0">
                <a:solidFill>
                  <a:srgbClr val="FFFF00"/>
                </a:solidFill>
              </a:rPr>
              <a:t>Decomposers</a:t>
            </a:r>
            <a:r>
              <a:rPr lang="en-US" dirty="0" smtClean="0"/>
              <a:t> break down dead organisms and wastes into nutrients that can be re-used.</a:t>
            </a:r>
          </a:p>
          <a:p>
            <a:pPr lvl="2"/>
            <a:r>
              <a:rPr lang="en-US" dirty="0" smtClean="0"/>
              <a:t>Bacteria.</a:t>
            </a:r>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83</a:t>
            </a:fld>
            <a:endParaRPr lang="en-US"/>
          </a:p>
        </p:txBody>
      </p:sp>
      <p:pic>
        <p:nvPicPr>
          <p:cNvPr id="5122" name="Picture 2" descr="http://www.bluemarbledivers.com/curacao/Purple-Tube-Spon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0" y="533400"/>
            <a:ext cx="3901197" cy="5867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07937151"/>
      </p:ext>
    </p:extLst>
  </p:cSld>
  <p:clrMapOvr>
    <a:masterClrMapping/>
  </p:clrMapOvr>
  <p:transition>
    <p:pull dir="l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11.png"/>
          <p:cNvPicPr>
            <a:picLocks noGrp="1" noChangeAspect="1"/>
          </p:cNvPicPr>
          <p:nvPr>
            <p:ph idx="1"/>
          </p:nvPr>
        </p:nvPicPr>
        <p:blipFill>
          <a:blip r:embed="rId2" cstate="print"/>
          <a:stretch>
            <a:fillRect/>
          </a:stretch>
        </p:blipFill>
        <p:spPr>
          <a:xfrm>
            <a:off x="3200400" y="1143000"/>
            <a:ext cx="1838325" cy="2486025"/>
          </a:xfrm>
        </p:spPr>
      </p:pic>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84</a:t>
            </a:fld>
            <a:endParaRPr lang="en-US"/>
          </a:p>
        </p:txBody>
      </p:sp>
      <p:sp>
        <p:nvSpPr>
          <p:cNvPr id="4" name="Title 3"/>
          <p:cNvSpPr>
            <a:spLocks noGrp="1"/>
          </p:cNvSpPr>
          <p:nvPr>
            <p:ph type="title"/>
          </p:nvPr>
        </p:nvSpPr>
        <p:spPr/>
        <p:txBody>
          <a:bodyPr>
            <a:normAutofit fontScale="90000"/>
          </a:bodyPr>
          <a:lstStyle/>
          <a:p>
            <a:r>
              <a:rPr lang="en-US" dirty="0" smtClean="0"/>
              <a:t>Plankton, Nekton, Benthos, Decomposer</a:t>
            </a:r>
            <a:endParaRPr lang="en-US" dirty="0"/>
          </a:p>
        </p:txBody>
      </p:sp>
      <p:pic>
        <p:nvPicPr>
          <p:cNvPr id="149506" name="Picture 2" descr="https://encrypted-tbn3.gstatic.com/images?q=tbn:ANd9GcTet8cEFHlRvaKMnMQ1AQX6RLWnudGqbtNe8K5qPAWplfW4LHWdC2HH0PM">
            <a:hlinkClick r:id="rId3"/>
          </p:cNvPr>
          <p:cNvPicPr>
            <a:picLocks noChangeAspect="1" noChangeArrowheads="1"/>
          </p:cNvPicPr>
          <p:nvPr/>
        </p:nvPicPr>
        <p:blipFill>
          <a:blip r:embed="rId4" cstate="print"/>
          <a:srcRect/>
          <a:stretch>
            <a:fillRect/>
          </a:stretch>
        </p:blipFill>
        <p:spPr bwMode="auto">
          <a:xfrm>
            <a:off x="304800" y="1219200"/>
            <a:ext cx="2381250" cy="2057401"/>
          </a:xfrm>
          <a:prstGeom prst="rect">
            <a:avLst/>
          </a:prstGeom>
          <a:noFill/>
        </p:spPr>
      </p:pic>
      <p:sp>
        <p:nvSpPr>
          <p:cNvPr id="149508" name="AutoShape 4" descr="data:image/jpeg;base64,/9j/4AAQSkZJRgABAQAAAQABAAD/2wCEAAkGBxQTERUSExIVFRQVGR4aEhgUFxcYFRgaGhgcGRobGBwbHSggGx8mHBodIzEhJikrLjAuGB8zODMsNygtLiwBCgoKDg0OGxAQGy0lICYtLDUvLCwsLCwvLzQvLCwsNDQsLCwsLCwsLzQ0LCwsLCwsLCwsLCwsLCwsLCwsLCwsL//AABEIAQUAwQMBEQACEQEDEQH/xAAcAAEAAgMBAQEAAAAAAAAAAAAABQYDBAcCAQj/xABHEAABAwIDBQUDCQYEBAcAAAABAAIDBBEFEiEGMUFRYRMicYGRFDKhByMzQlJicrHBJDRDgpLwFlPR8URjwuEIZXOisrPi/8QAGwEBAAIDAQEAAAAAAAAAAAAAAAIFAQMEBgf/xAA8EQACAQIDBAcGBQMDBQAAAAAAAQIDEQQhMQUSQVETYXGBocHRFCIykbHhIzNSYvAGQqIkcvEVNFOSsv/aAAwDAQACEQMRAD8A7igCAIAgCAIAgCAIAgCAIAgPEsga0ucQGgXJJsABxJWG0ldmYxcnZK7KLi+1Us5LKUmOIaGYjvv/APTB3Drv8FW1cXKbtTyXP0PR4XZdOilLEZy/TwXb6EE7DGE5nZ3O+057i71uuR0ot3epZrETSsrJcklYs+w2IvEslK97ngNEkRebuAvlc2+8i5FvFd2DqS3nTbvxRTbXw8OjjXgkneztpzTLmrAoQgCAIAgCAIAgCAIAgCAIAgCAIAgCAIAgPE0rWNLnENa0XcSbAAbyVhtJXZKMXJqMVds5zjmMOrXZRdtK090bjMR9Z3Jt9w/sVNas67svh+p6rB4OODjd51H/AI9S6+ZiAtoN3BQNjdz6gN3Y9t8RcRuFOQfORlh8Pgt2E/OfZ5nNtR2wSX71/wDLOgK0PMBAEAQBAEAQBAEAQBAEAQBAEAQBAEAQAlAc72kxk1jzFGSKZh75H8Zw4fgB9fRVWIrdK92PwrxPU4DBrCQ6Sf5j0/avX6GqBbRajeYo6gF7mDe22blqsKSbsTcGoqT4nqomDGlzjYDejaSuzEIOb3UWnYbCnRxvnlGWSexynexg90Hrx8134Ok4xc5aspNr4qNSapU3eMePN8fQtC7CoCAIAgCAIAgCAIAgCAIAgCAIAgCAIAgKdtzixJFHE6xeLzuG9sf2R1d+XiuDGVX+XHjr2F7sjCrPE1FkvhXN8+76kBFGGgNaLAbguRKysWkpOTuz2hg8tYBcgAX39fFLGW2zJhdKJq2CN2rG5pHDgco7t/5j8FKlDfqxT01NeJqujhZzjq7Jd+vgdLVweSCAIAgCAIAgCAIAgCAIAgCAIAgCAIAgNfEKxsMT5XmzWNLj5cB1UZzUIuT4G2jSlWqKnHVs5jSuc8vnk+kmOd3QfVb4AWCpk3JuUtWevmowSpQ+GKsvM2Vk1hAEBu7HtviLj9mnPqZAtuEX477PM5dqO2CXXPyZ0BWp5kIAgCAIAgCAIAgCAIAgCAIAgCAIAgCA4Z8p+3tU6c4eI2xNDrydkRUT5Wk5czRZjS7Q5DcjS/XVWgpxtLQ6sJWnRqb0Nedrtdi5kxgkj3U8bpGua8jvB5BfvNs1gBcixIsLXtwVbNJSdj0VFycE5a9ZHbRbWQ0haH94kgPa0tztBFw7KSCR4KdOjKehpr4uFHJknheJxVEYkheHtPLeDycN4PQrXKLi7M3U6sakd6LubiibCS2HH7bOeUTB6uJ/RdGDX4sn1HFtd/6WC/c/oXtWR5wIAgCAIAgCAIAgCAIAgCAIAgCAIAgPjjYXOgG9Alc5RCWSTz1TWNb2zzlytDSWjTMbDUuOpJVK6jqSc/l2HsY0Fh6caKWaWfa/5Y20MEPtLs5DWR5JBZw+jePeaf1HMLZTquDujnxGGhWjaXzInYnZE0TpHPfmcdGljnBrm7++w6XB3a8Stlatv2saMHhHQbbf87C3LnO8ldhP3qpPJkQ+L104L45dxw7Y/wC3pdsvIvCsTzoQBAEAQBAEAQBAeJJA0XcQBzJsFhtLUzGLlkkegVkwfUAQBAEAQBAQ+0GMGHs4omCSpnJEEZJDdLZ5HkbmMBuT1AGrggNOLZFjwTWSyVUjvfzPeyEfdjiY4Na3xu7mSgK5tLs2KBntNMXmmb+8QucXiNnGSIuuQG73Mva1yLEa89ahGSvFZlhhcdOErTd0+ZgwXDZ667oniGmBI7bKHSSkaHsWnuhoOmd17kaAjVaqWGuryOnFbRcXu0vn6EpV7CSsaXU9bM+QbmVQidE7oTHGxzPEXtfcVulhqbWljjhtCvF3buQdFU5wbtLHscWSsd7zHt0c08+YO4ggjeq+cHCVmX1CtGrBTibKgbSV2C/eqr8EX/WunBfHLuOHbP5FLtl5F4ViedCAIAgCAIAgCAIDlVdL7ZK+aXvMzFsDT7rWA2vbmbXJVJOXTTcnpwPZ0IeyUo06eTsnJ839j3QSTUxvTPs3jE8kxO524tPULMJTpO8H3cCNaFLEq1dZ/qWq9S8bPbRx1QLbGOZvvxu94dW/ab1VlQxMauWj5Hncbs+phnfWL0kvPkyaXQcAQBAEAQFc2cHbVNVVnX5w00HSOBxa+34ps9zxDG8kBu7SbSU1DF21VKI2E5W6EucTwa0XJ5oCL2gxNlVSwRU8mZuIOEYezhDlc+Z3Np7Nrm8w57UBPTTw0sIL3xwQxgNBe5rGNA0AuSAEBswTNe0PY4Oa4Xa5pBaQdxBGhCA57tXTiPEiRp7TAHOH34XZC7xLXtB/AFx4uOSZbbKnnKJrrhLolNhj+2VA5xx/Au/1XTg3+JLsRw7XX+mp9svIvKsTzoQBAEAQBAQ2L7T09Ocr35pP8uPvP9Bu87Lnq4mnTybz5I78Ns3EYhXirLm8l/OwjqPbiJ0jWPhmia85WveG5bndmsdLrVHGxckmmrnVV2LUjByjOMmuCvfuyzLUu0pjk+HR5GuiO+N72Hycf0VFBbt48mz2taW+1Pmk/A21M1GCop8xDmuLJG6se3RzT+o6LDWd1kycZ2Ti1eL1T4ls2Y2n7UiCosyce6dzZRzb15t/sd+HxW+9yeT+pR7Q2b0S6WjnDxj29XWWhdhUBAEAQEDsOB7FHbi6Qu/EZXl1+ua6Ao3y57H1dd7K6lZ2gjL2vYHNbbPls7vEC3dt6ICY2SwR1HNh1G92Yw0dQ91vd7QzU97dB2jgEBU//EhFUOFIGNc6C782UEjtO6G5rccpNvFyAvvyT4XLTYTTRTgtkAc4tdvYHvc9rTxBsRccCSOCAi9tHB2JRAHWKmcXDl2sjcv/ANTvRcmLfupFpspe/J9RqLgLw39i3Wr5BzgB9Hgfqt2Ef4zXV5nJtVXwcX+7yL8rQ80EAQBAaWLYtFTszzPDRwG9zjyaN5K11KsaavJnRh8LVxEt2mr+Xayj4ntBUVOjL08J4D6Z46n6ngNVW1MTUqae6vE9Dh9n0MNnL35f4r17zRpqVjBZrbczvJ8TvK1Rio6HVOpKfxMx4mwGF4P2SfMahRqfCyVB2qR7TV/xbU/e9FH2yqT/AOlYfqJ3aak7GucfqVLc45Z26OHmLHzXTiYbla/B/U4Nn1emwiXGDt3PT0NZazeEBhqacPFjcEatcNHNI3EHgViUbk4TcHl8uZY9mdqTcU9UQJN0cm5svjyd+a7MPiv7KmvPmVGP2YrOth17vGPFeqLgu8owgCAquzNWyGrqsPLhmEjqiAc453do8Dq2VzrjgHsWFJNtLgTlTlFKTWT0LUskCj7R7RQxYpSgd4x5o6p492Fs+Xsw88zI1htwGpsLXw5JOzJqnKUXJLJal3IWSBhrqxkMb5ZXBkbGlz3O3ADUlAcvppnTSS1b2lrqhwLWn3mRNGWJh5HL3iODnuVZiKm/LLRHo8DQdKlnqzaWg7Ta2YdlxFn34Xt9HBy24bKuuxnPtBXwT6pJ+FjoatTy4QBAVTG9sWtJipQJpRo538JnifrHoPVcNbGJe7Tzfgi5wmyJSSqV3ux5cX3cO8q3Yuc/tZnmWU/Wdub0YNzR4Lis5Pek7sulKMIdHSW7HkvN8TOskAgNXEGF4bC33pnBjf5jqfIKMk5WiuJtpSUG6ktIpv5F+/w3D9keitPZocjzP/Ua3MxbZ4WZ6Yln0sR7SK28loN2+YuPGyxiqXSU8tVmiWy8SqFdb3wyyffx7il0s4exrxuI/wB/iq2Mt5XPRTg4ScWZVkgeZH2BNibcBv8AJG7GUruxhLWTM1F2u4EWP/YqOUkTvKlLLUksI2impbMlzTwcHb5Yx1+034rfSxM6WUs14o48Vs+lifep2jPl/a/Rl6w+vjnYJInh7DuI/I8j0KsoTjNXizzlahUoz3Kisz1W1TYo3yPNmsaXO8ALrM5KMXJ8DFKnKrNQjq3Y5QKbt7zyFzZXvMrXscWyRk+7kcNRZultxGhuFUUqkk3Piz1eJoU5RVG3uxVl6m9JVVjm5HV8uXiWMhZIR1eGaeLQD4Lq9rlbRFatl075tmvFhsTYjEGDI6+cHvZ83vF5OrieJOpXO5yb3m8zvjShGG4lkbuHY1XUzBGx0VRG3SP2hz2ytHAGRod2gHC7QeZK6o4vL3kVdTZefuPLrNaukqKpzXVcjXNYczIYWlsIcNzn5iXSOHAmwvrlvZQqYlyVlkbsPs6NN703d+BobQYx7K0SuYHR69oc7WvG62VrrB/HS4O7etNOG+7HXXrdEt5rLt/lzawvE4qhnaROzC9jwc08WuB1B6KMouLsydOrGorxZsRT9lU00x3Nkyu/C8FhPxUYy3KkZdf1Ns4dLQqU+ay7VmdRV0eOMNXVMiY6SRwaxou4ncFGUlFXehOnTnUkoQV2zn+M49JWXazNFTekko6/ZaeXHj0q6uIlWyWUfFnp8LgaeE96dpVPCPqzUhia0BrQABwC1pJZI6JScndmRCIQBASOxVD21Q6pI+bhuyHkXn33eQ08+i34Snvz6R6LQ49rV+ioqgtZZvs4LzL4rM82EBzPFKL2erkitZknzsPn77fJ3wVPVh0dVx4PNHrcNW9ow0anFZPyfyPiiTCAIAgMEUb4n9rTvMUnG3uP6PbuKxG8HvQdmTm4VYdHWW8vFdjNnGdpJKqNtI+Ls3lwMxabscxuvd4i5A0K2VcTKrFU2rPj2GjC7Op4ao68ZXVsr6pvmReLYp7PZ7onuhA7747OMfUt3ltuIvZIQ3sk8yNWr0ebWXF8jBBtVRu3VMQ/G7If/dZZdKfIx7TS4yS7cvqZH7SUgF/a4PKRhPoDdOinyY9po/qXzIyr27pW+52kp/5bLD+p9gs9E+LSMe0J/DFvu83YgcQ27nfcQxsiH2nd9/kNGj4qShBdY/Glyj4v0+pWagPnkGd7pJJHBgc83PfIbpwaNeFlsjLPqNValGMG9W8rvXPLu7jssFGxji5rQHODQ5wGrg0Wbc8bXXM22dcYRi7pHyvgzxvZzGnjwWuaurG6lPcmpF1o9pYm0EVVK62ZoFhq5zxoWtHE3BVlHExVFVJfxnnquzqksXKhTWj7kubKhiNXJVvEk/djabxQ8G/efzd+S4Kk5VpXlpwRe0KNPCQ3KWbesvTkj0sAIAgCAwuifNI2mi9+T3j9hn1nH9OqxuuclCOr8Ce/CjB1qmi8XwR0rDqJkMTIoxZrBYfqT1J181cU4KEVFcDyNetKtUdSerNlTNQQFZ28w0yQCZgvJTnOLby367fMa+S5MZS3oby1RbbIxCp1ujl8M8u/gyqwyBzQ4biLhcCd1cvJRcXZntCIQBAeJZA1pcdABco3ZXZmMXJ2Rp4ZGTmld70m4cmjcFrpq/vPib68krU46L6mlttLloKg825f63Bn/Uumj8aK/FflNc8vm7HLLKRuPgHRBZI+oAgJ/YWg7WsD/qwDO78TgWsH5n+ULLdoPrNEvfqqPLN/RebOoLnOk1qyrEYHFx91o3k/3xUZTUTZTpOb6uLNfD6Ats6Q3IuWNvdrMxucvW/FRhBrOX/Bsq1k8od74u3MkVsOcIAgCAwVdRkbexc4mzGje5x3ALEpWROnDefJcXyRdtksC9mjLpLGeXWV3LkwdAPirLDUOjjd6vU89tLG+0T3YfBHRefeTy6StCAID4QgOZ4nh/slSYf4Ul3054Di5nkT6EKmqU+iqbvB6eh67D4j2qgqn90cpeT7wsEggCAjqv52QRD3W2dL15NWqXvS3fmdNP8ADhv8Xp6kgtpzFD+UHGw4ikYb2IdORwIILWeN7E8rDmt8Furefcc030k9xaLN+S82VSlo5JDljY55+6CUSbOixIS7NVLWl7oi1o1JcWi3xUtxhK+VySw7YaeRoc9zYwdwdcu8wNyyoGG0jFjWyL4GgiVj3vOWOMAh73cmj4k7gNSs9H1mupVjFdfBcy6bMYMKWAR6F7u9K4cXHl0G4dAuect59RmlTcFnq9SXUDaa0NGGvc8kuceJ4DkOSioJO5tlVbiorJGypGoIAgMFQHktykAX75O+3IeKjLeysTg4JPe7jK94AJJsBvKk3Yik27ImdisHMjhWyt0/4Zh4D/MPU8OnkunCUd59LLu9Su2rjFBezU3/ALn5epdlYnnwgCAIAgIraTBm1UJjvZ470TuLXjcfDgehWmvRVWG7x4HZgcW8NVU9Vo1zX80Of0srjmY8ZZYzlkbyI4+B3hVUW9HqtT1E4rKUXeLzTNhZNZrV9T2bL7ydGDm47lGct1GylT35W4cRQU2Rljq46vPMlIR3UZq1N+WWnAjdoMMmdeallMc4YW2OrHt4Ag6BwOod1N1vhJLKSyOKtSm/epuz+v35M5pT0ThOyCUOie9wDu10JudXXOjuOoJW7dcncxRqU4+5o+T1+/adjw+gZCwMjaGtHqepPEqZsbbPdUGWDpMoa03BfYAEbjroskb2zIl+OmXu0bRKdxldcU7eubfIejOW8LEpKPxGpVHPKmr9fD79xlw/Cwxxle4yzuFnSO4D7MY3Mb0HncrlnUcuw3U6Ki955vn6ciRWs3BAEAQBAEAQHvBML9tmsf3aI/On/MeNQzwGhKnRpdNP9q8TXjMV7HSuvjlp1Ln6HSQLaDdwVueTbufUAQBAEAQBAVTbPAnPtVQC8zBZ7R/EZy/EOH+y4sXQcvxIarxLnZeOUPwKr916Pk/R8Sr09Q17A9p0Pw53XCpJq6LqcJRluvU06Qdq/tj7jdIh+blrj7z3uHA3VPw49GtXr6EktpzHlzgBcmwG8ncmhlJvJGOeBkjcr2te08HAOab+KynbNEZQTykiN/wzTC+Rjo78IpZYx6McB8FsVafM0ey0uCt2Nr6HuLZ2mDg4xB7hudK50pHgZCbeSw6s3xMrDUk72+ef1JQBazefUAQBAEAQBAEBhEL5pW00Xvv1e7hGzi49eA6lFGU5bkf+CTnCjTdapotFzfL1Ok4Zh7IImxRizWCw5nmTzJOqt6dONOKjE8niK869R1JvNm0pmkIAgCAIAgCAIDmW2WHsFWY4XFvatzVLR7rddCORdy8+Kp8XTiqlocdT12y685Ybfqq+67RfF/ZczyxoAAAsBuUUrE223dnpDBjmha8ZXC45eGqw0mrMlGTi7o9hZIn1AEAQBAEAQBAEAQGCqnygBoLnuOWNo3ucdwWJO2mpOEFLNuyWr5IvOyuBezRd6zppO9M7r9kfdHBWeGodFHPV6nnNo432mp7uUVovPtZNroK8IAgCAIAgCAIDRxvE200D5nbmjQcXOOjQPErXWqqnByZ0YTDSxFVU48fBcTnFKx3ekkN5ZTmkPU8B0G5U8b5ylqz1k3FWhD4Y5I2FI1hAEAQBAEAQBAEAQBAEB4lkDWlzjYDUo2krszGLk7I3vk/ayWokkkB7VjQYGu3NY693Dqdx8eq24FRnNylrw7Dl2050qMYQ+Fv3n1rh2HQlanmAgCAIAgCAIAgCAou3VSX1MNP9Vje1cOZJLWX8LE+arcbK81Dhqei2RTUKE63FvdX1ZGLnO4xU7HAd51zcnpv0AWIp2zJTcW/dRlWSIQBAEAQBAEAQBAEAQGKop2vADhcAg28OfNYlFS1Jwm4O6PdLUdjVU8w0Gfs39Wyd3XwNipQluVIy7vmQq0+mw9Sn1XXaszp6uTx4QBAEAQBAEAQBAcPrscyY9WU8pOV7mtgJ3B3ZtcWX4XvcDmeq4sTSTe+tbZlxs3F2XQS0vddpY1xFwEAQBAEAQGGecNLQb3cbAD+9yw5WJxg5XtwMyyQCAIAgCAIAgNLFx8y4je2zh/KQf0UKnwm/D/mJc8vmdWppMzGu+0AfUXV5F3SZ4qcd2TjyZkWSIQBAEAQBAEAQH53rWe01uIsqLCGWsfFFMLZoZ4SWxEneA5tm794tpdVG0Kjp1VOn8UVdrnHj8tf+DF7O6JvZvF3uLqWqGWri94cJW8JGcweNkvCcVUp5xfh1M9FgsWq0bS+JeJYFA7wgNeOra7LkOYOGYEbsvP1UrW1IqadrGwokggPlkB9QBAEAQBAEB8QFRxXFnVZkgpniOBmlXVu9xg4tjJ0Lrcf91mrONBJyV5PSPP7FRjNobvuUnnz9PUv/AMimIGXDAwuc72eWSFrnby1pDm+FmuAt0VvBtxTZTXvmX1SAQBAEAQBAEAQHF8IoWyTYtTTsBDq2VzmnflkOdjtNRpYg8F5nbMpUsRCpHJ28yLIvHaK3ZxVUvZSxn9hrudvqTW3Hgb6G9xqSFDCVZK9WhG8f74cutfy6MwnKL3omek2odC4Q4hH2Em5so1p5erXDRvgfhuVlDcrLeou/VxXcX2G2lCatUyfh9izMeHAEEEHcQbgjoQolkmmsiFicIWtima9oj7sUzA4tLeGYt1YbAXzd0kDXlsfvZr5HOnuJRnw0f8078jZhxDNZsDTKPrSOJEYF9e8R3z0aD1IWHG3xE1UvlDPr4fck1rNwQBAEAQBAEBG4vj1PTD56UNPBo7zz4NGqnGnKWiNNXEU6S99laxWumqWAzCSko3Gwbvq6kndHGwai/wDdxda5YiEHu0rSn/jHrb0KXFbQlVW7DJE7g+z2YMM0bY4I9YKRurWnfnnP8WTjyBvvOqpq+Ls3uO8nrPyjyX16isuWP5Gh3MRcPddiE2U8/dXrMGrYemn+lfQmjoi6AEAQBAEAQBAEByrHYvZ8efpZldA143ayw3Dhzvk1v1VJtyjvUVP9L+v8RGRH7aa9m0i4Oa4O7gt39KRX4r/2+ZOlxKtCZImlkZa+E+9TzjPAfw8Yz4adFc4zY1Gu9+Huz5rInKmnoeKTJG79mnfQSOP0NR85RvP3H7m3PPXfoqatTxeG/Phvx/VHXvROlXrUfhZOnaKopxetpHNb/nU/zkJFr5jrdo8Vqp1KNbKnLPk8mWdLasXlUVuwksO2jpZ/o6hhPInK7+l1itkqU46o76eJpVPhkiVWs3hAEAQGOaZrBme4NaN5cQB6lZSvoYbSV2V+bbGJzjHTMkq5BwhaS0eLzpbqLqcoKC3qjUV1nDV2jRhpn2EdiNRUuIbVVUdGHboKa8tW7Td3bkHqFz+1Rf5EHL9zyj4lXW2jVqZRyXV6m5g2z7mnNT0wg+1UVlpap2m9rAbMJ5kj8K4MRi1L82e9+2OUe98f5mcDk3myyYZgbIndo5z5pjvlmOZ9jwboAxvRoHmq+riZVFupKMeS0+/eRNnFq4QQSTO3RsLvGw0HmdFro0nVqRguLBM/JPhboMLhz/ST3nk0sbynMLjnlyjyX0CMVFJI2FwWQEAQBAEAQBAEBzz5ZKfJBTV4GtHO0uP/AC5SI3jzJatGKpdLRlDmgzVxTD21DAL9WOHX8wV5LZu0amAq7yV08mv5xIxlush6ynhpYspaJJXjiN3XoPiV6HC4jGbUxKnBuFKL4fTrb+SXjNOU2VpzQRYi4O8FevN5jpI3w608skH3WG8f9Drt9AFXYrZWFxPxxz5kHBM9VUvafvFHSVB+2A6CXffeM1/UKrewatP/ALes0uTzIOm+BqClpWghkGIQDf8As08bgfJzx+S1PA7TjxhLtXoSTqx+Fm5A1hb83WYswDeHwuksfFjbfHguOtLF0ZWq04Z9dvqyXtVeOW8/mfbf+Z4h4eyy3/8AitXtNb/xw/8Adepn2yv+pntlK17SDWYtL0jgkYfUst8QoyxdZP4aa7ZJ+Zh4us/7n8zJBsq15DhQSyPsPnMRqAPVkZcTbTSwWmePlpKql1Qj5uxolOUneTLFT7OSFobLUFkY/g0jRTxeZF5Dw+sNwVfLFxTvCN3zl7z9PAjcl8NwqGnFoYmR335RqfxO3nzK5qtepVd5ybMG4tICAre00PtdTSYY3UTydpUW4QxHM6/LMRYdQr3YeH3qjqvhp2v7fUlE7C1oAAGgG5epJH1AEAQBAEAQBAEBq4pQMqIZIJRmjlaWvHQixQHJMKmkoJhhlYdR+5THRk8Q0a2/B7dxH/YnzG1tnOMnWprJ6rl19hFowbVUbhL2tiWOA15EaWPJXv8ATWNpSw/s97STeXNPiuZtpSVrEEvTG0ICXq8LApY5mg3P0nEa8elj+aoMLtWcto1MLUat/b3fW5qU3vWZEAK+bSV2bS8bPURihs4Wc45nDlwA9Avm23MdHF4pyg7xSsvU5pyuyTuqcgEAQBAEBCY1joiORlnP433N/wBT0Xotk7Cli10tW8YcOb+3WThDeIf/ABTK27nZMo1NxYADfrdXtT+mcHu5OS67/Y2Oki0fJJhz5XT4tO2zqnuUoI1ZAw6EX+0RfrlB4rGGw0MPTVOGnPmQtY6SugBAEAQBAEAQBAEAQHLflBw+KuxJtPI3MynpiXkGxa+aQZLHg4NjJ/mCqdrYuWHhHcebfgYbIAYhU4f3KsOqaTc2oaM0jBymbxFvrfnuVN0dLFPeoPcqfp0T/wBr4dhHUkYsKpqlolgk7rtxjILfQ7j00XbS2/jsL+HWSlbnk/nxJqpJGM7KcpvVn/6Xav6s50v8vsS6XqJ+lpgyNsY1AFtePivLYjEzrVpVnk275cDU3d3PEOHRNdmbG0HmBu8OS2VdoYqrDcnUk1yv/Li7ZtLjMBAEAQBARO0le6KMZNC82vy0vp1V5sHAU8XiH0ukVe3P7E4RuylOPEnxJX0VJJHSbux+y8mKyZjdlAx3zj9zqgtOsbOTebvIdK/EYje92OhqlK+SO8wQtY1rGNDWtADWgWAAFgAOAAXIQPaAIAgCAIAgCAIAgPhKA5LsjKZYn1TzeapldJPzY4HKItdRka0NseRXjdr1ZTxLUtFkvUgycIVYYKxX7HNEhno5XUkx39n9C/o+Pd6c9ysKe0G49HXW/Hr1XYzNzANpqil0xCmIaP8AiKfvxHq5vvM/14KfsVGvnhp5/plk+56MWJ/C8ap6gXgmZJ0B73m06j0XFWw1Wi7VItfzmYJBaAEBgmrI2PZG57Wvkv2bSQHOtvyjjZTjTnKLklkteoGdQAQBAR0lbTynsS5rr8Duv0O6/gVawwe0MLH2mMZRXPq61rbtRKzWZQdvsPbC9hBc6Bpa6oiGjnMz95odcH3QfVes2bja+NwjqVODtlx0NibcT9B4ZFEyGNsDWtiDR2QYLNDbaWtwstpE2kAQBAEAQBAEAQBAEAQFE2z2ddCZcQpModYuqoXaRzhouXggdyW3HcbC/NcGPwdLEQvPJriTp0pVZqEdW7IgsM2op5iGl/ZS8Ypvm5PIHRw6tuF5Svga1LO11zWa+3ea6lOdOW7NWZNLjIBAUzbvZ+k7AzmBjXtkju5ncc4GVjXDS1zlJ68lc7KxVZ1403JuLvlrwZlMtU3yZSx39kxWqj5NnDJ23PiBpZehqbPw1T4oL6fQlY1ZNlMbYbMqaGZo4yskjefEMaR8VyS2Jhnpdd43UVbaakxAVeHQ1kdMy9QJIzC55JEVnPvm3Cx9bLVPAU8HQqzi27xaztxMWsXxeVIhARW00pbTusbXIB8CdVdf0/SjUx0VJXsm/kicFeRSV9IOkw4hHnjkaTfM0jXXeLLW4JQcUrIxbI7P8mNd22E0clyfmgwk77xkxu+LSqc0FoQBAEAQBAEAQBAEAQBAR+0MBfSzsG90TwPNpWqsm6ckuTOnBTUMRTk+El9TmUdLFPAwSRskaWjR7Q4buqqqcmkmmepxFKLm4yV8zUZs1E3WCSaDl2Ur8v8AS4lvwWZ7s/jin2rz1K+ezqEuFj2cOqxozEZQPvwwPPrkC0PCYV60/F+pzvZNPhJlg+T7Ztkt6ype+pljkc2B0tsjA3TMyNoDAb31tcWVjgKdOMG4RSz/AJmzk2hhIYaooRd3ZN9rOirvOAICg/KHs/VyVNPXUjGTmBj2Oge7ISH6l0bjpm0tryG9c2LwyxFJ027GGrlWl20bC7s6ulqqV/HPEXMsN5a5vvNvxAXmquxa8XaLT77PxM9FNreSyM9PtxQPFxVMH4szT6EXXNLZuKi7bj+pCzNLaLamifA5raqIm4IANybFWexKFbD4yM6kGlmr9xKGTKlFihl0p4Jpydxawhnm46DxXtKmOpQ4nXCE5/Amy07I7AVFe0y1M/YQBxaYoNZHZbXBkOjR4XXGsa6yvHJDE0alCSjPVq/zOx4HhEVJAymgZkijBDG3J3kuOpJJuST5rWcpvIAgCAIAgCAIAgCAIAgCA5bPR+zTyUxFm3LoORjdwHgbhUsodHNwfd2Hsadb2ijGstdJdq9RSwBjAwEkDdffvusRjuqxKc3OW8zxWzEANaLyPOWNo3lx0CxJvRavQzTim7yySzb6jomz+Hez00UPFre8ebjq4/1Eq3o0+jpqJ5XGYj2ivKpzeXZw8CRW05QgCAp3yh0tmw1I/huySfgksLnwcB6rgx0co1OXmXuxat3Og/7lddq+xWp6CJ/vxRu5ZmNP5hcyk1oywlTjLVI8RYVA03bBE0jcRGwH4BZ35PiYVGms1FfI2wLdAomwtPyeM/YWu+297vV5H6LuwP5KfO/1KXbT/wBW1ySXgWVdZUhAEAQBAEAQBAEAQBAEAQEXj+Bx1TA192ubrG9vvMPTpzC01qEaqs/mdmDxtTCzvHNPVPRlNmwCujOURMmHB7HtZ5ua43HldV7w9eLslfrL6GPwU1vOTj1NN/JrzJ/ZjZkwu7ech85Fmge5EOTb7yeJ/s9WHw249+eb+hWbQ2kq0eipZQ8X2+SLOuwqAgCAIDXxCjbNE+J4u17S13ny6qM4KcXF8TbRqypVFUjqmcygY6N76eT6SI2/E36rh4hUyTi3CWqPXSlGpFVoaS8HxRsLJA16rM4thj1llOVnTm49ANVGV3aMdWbIbsU6k/hjm/Q6XhdE2CGOFu6NoaDztx8zqrmnBQiorgeRxFZ1qsqktW7m0pmkIAgCAIAgCAIAgCAIAgCAIAgCAIAgCAIAgITaPZ5lSA/MY5WDuSN325OH1h0XPXw8auejXEsMDj54ZuNrxeqflyZy+rxiSN7oyGOLTbNYi9uNrqknWlCTiewpYWFSCnmr8Doex+BNYBUvd2ksjbA2sGNPBoufVW+FoKK6R5tnltp42U30EVaKfzfWWhdhUBAEAQBAEAQBAEB//9k=">
            <a:hlinkClick r:id="rId5"/>
          </p:cNvPr>
          <p:cNvSpPr>
            <a:spLocks noChangeAspect="1" noChangeArrowheads="1"/>
          </p:cNvSpPr>
          <p:nvPr/>
        </p:nvSpPr>
        <p:spPr bwMode="auto">
          <a:xfrm>
            <a:off x="71438" y="-1897063"/>
            <a:ext cx="2943225" cy="3962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9510" name="AutoShape 6" descr="data:image/jpeg;base64,/9j/4AAQSkZJRgABAQAAAQABAAD/2wCEAAkGBxQTERUSExIVFRQVGR4aEhgUFxcYFRgaGhgcGRobGBwbHSggGx8mHBodIzEhJikrLjAuGB8zODMsNygtLiwBCgoKDg0OGxAQGy0lICYtLDUvLCwsLCwvLzQvLCwsNDQsLCwsLCwsLzQ0LCwsLCwsLCwsLCwsLCwsLCwsLCwsL//AABEIAQUAwQMBEQACEQEDEQH/xAAcAAEAAgMBAQEAAAAAAAAAAAAABQYDBAcCAQj/xABHEAABAwIDBQUDCQYEBAcAAAABAAIDBBEFEiEGMUFRYRMicYGRFDKhByMzQlJicrHBJDRDgpLwFlPR8URjwuEIZXOisrPi/8QAGwEBAAIDAQEAAAAAAAAAAAAAAAIFAQMEBgf/xAA8EQACAQIDBAcGBQMDBQAAAAAAAQIDEQQhMQUSQVETYXGBocHRFCIykbHhIzNSYvAGQqIkcvEVNFOSsv/aAAwDAQACEQMRAD8A7igCAIAgCAIAgCAIAgCAIAgPEsga0ucQGgXJJsABxJWG0ldmYxcnZK7KLi+1Us5LKUmOIaGYjvv/APTB3Drv8FW1cXKbtTyXP0PR4XZdOilLEZy/TwXb6EE7DGE5nZ3O+057i71uuR0ot3epZrETSsrJcklYs+w2IvEslK97ngNEkRebuAvlc2+8i5FvFd2DqS3nTbvxRTbXw8OjjXgkneztpzTLmrAoQgCAIAgCAIAgCAIAgCAIAgCAIAgCAIAgPE0rWNLnENa0XcSbAAbyVhtJXZKMXJqMVds5zjmMOrXZRdtK090bjMR9Z3Jt9w/sVNas67svh+p6rB4OODjd51H/AI9S6+ZiAtoN3BQNjdz6gN3Y9t8RcRuFOQfORlh8Pgt2E/OfZ5nNtR2wSX71/wDLOgK0PMBAEAQBAEAQBAEAQBAEAQBAEAQBAEAQAlAc72kxk1jzFGSKZh75H8Zw4fgB9fRVWIrdK92PwrxPU4DBrCQ6Sf5j0/avX6GqBbRajeYo6gF7mDe22blqsKSbsTcGoqT4nqomDGlzjYDejaSuzEIOb3UWnYbCnRxvnlGWSexynexg90Hrx8134Ok4xc5aspNr4qNSapU3eMePN8fQtC7CoCAIAgCAIAgCAIAgCAIAgCAIAgCAIAgKdtzixJFHE6xeLzuG9sf2R1d+XiuDGVX+XHjr2F7sjCrPE1FkvhXN8+76kBFGGgNaLAbguRKysWkpOTuz2hg8tYBcgAX39fFLGW2zJhdKJq2CN2rG5pHDgco7t/5j8FKlDfqxT01NeJqujhZzjq7Jd+vgdLVweSCAIAgCAIAgCAIAgCAIAgCAIAgCAIAgNfEKxsMT5XmzWNLj5cB1UZzUIuT4G2jSlWqKnHVs5jSuc8vnk+kmOd3QfVb4AWCpk3JuUtWevmowSpQ+GKsvM2Vk1hAEBu7HtviLj9mnPqZAtuEX477PM5dqO2CXXPyZ0BWp5kIAgCAIAgCAIAgCAIAgCAIAgCAIAgCA4Z8p+3tU6c4eI2xNDrydkRUT5Wk5czRZjS7Q5DcjS/XVWgpxtLQ6sJWnRqb0Nedrtdi5kxgkj3U8bpGua8jvB5BfvNs1gBcixIsLXtwVbNJSdj0VFycE5a9ZHbRbWQ0haH94kgPa0tztBFw7KSCR4KdOjKehpr4uFHJknheJxVEYkheHtPLeDycN4PQrXKLi7M3U6sakd6LubiibCS2HH7bOeUTB6uJ/RdGDX4sn1HFtd/6WC/c/oXtWR5wIAgCAIAgCAIAgCAIAgCAIAgCAIAgPjjYXOgG9Alc5RCWSTz1TWNb2zzlytDSWjTMbDUuOpJVK6jqSc/l2HsY0Fh6caKWaWfa/5Y20MEPtLs5DWR5JBZw+jePeaf1HMLZTquDujnxGGhWjaXzInYnZE0TpHPfmcdGljnBrm7++w6XB3a8Stlatv2saMHhHQbbf87C3LnO8ldhP3qpPJkQ+L104L45dxw7Y/wC3pdsvIvCsTzoQBAEAQBAEAQBAeJJA0XcQBzJsFhtLUzGLlkkegVkwfUAQBAEAQBAQ+0GMGHs4omCSpnJEEZJDdLZ5HkbmMBuT1AGrggNOLZFjwTWSyVUjvfzPeyEfdjiY4Na3xu7mSgK5tLs2KBntNMXmmb+8QucXiNnGSIuuQG73Mva1yLEa89ahGSvFZlhhcdOErTd0+ZgwXDZ667oniGmBI7bKHSSkaHsWnuhoOmd17kaAjVaqWGuryOnFbRcXu0vn6EpV7CSsaXU9bM+QbmVQidE7oTHGxzPEXtfcVulhqbWljjhtCvF3buQdFU5wbtLHscWSsd7zHt0c08+YO4ggjeq+cHCVmX1CtGrBTibKgbSV2C/eqr8EX/WunBfHLuOHbP5FLtl5F4ViedCAIAgCAIAgCAIDlVdL7ZK+aXvMzFsDT7rWA2vbmbXJVJOXTTcnpwPZ0IeyUo06eTsnJ839j3QSTUxvTPs3jE8kxO524tPULMJTpO8H3cCNaFLEq1dZ/qWq9S8bPbRx1QLbGOZvvxu94dW/ab1VlQxMauWj5Hncbs+phnfWL0kvPkyaXQcAQBAEAQFc2cHbVNVVnX5w00HSOBxa+34ps9zxDG8kBu7SbSU1DF21VKI2E5W6EucTwa0XJ5oCL2gxNlVSwRU8mZuIOEYezhDlc+Z3Np7Nrm8w57UBPTTw0sIL3xwQxgNBe5rGNA0AuSAEBswTNe0PY4Oa4Xa5pBaQdxBGhCA57tXTiPEiRp7TAHOH34XZC7xLXtB/AFx4uOSZbbKnnKJrrhLolNhj+2VA5xx/Au/1XTg3+JLsRw7XX+mp9svIvKsTzoQBAEAQBAQ2L7T09Ocr35pP8uPvP9Bu87Lnq4mnTybz5I78Ns3EYhXirLm8l/OwjqPbiJ0jWPhmia85WveG5bndmsdLrVHGxckmmrnVV2LUjByjOMmuCvfuyzLUu0pjk+HR5GuiO+N72Hycf0VFBbt48mz2taW+1Pmk/A21M1GCop8xDmuLJG6se3RzT+o6LDWd1kycZ2Ti1eL1T4ls2Y2n7UiCosyce6dzZRzb15t/sd+HxW+9yeT+pR7Q2b0S6WjnDxj29XWWhdhUBAEAQEDsOB7FHbi6Qu/EZXl1+ua6Ao3y57H1dd7K6lZ2gjL2vYHNbbPls7vEC3dt6ICY2SwR1HNh1G92Yw0dQ91vd7QzU97dB2jgEBU//EhFUOFIGNc6C782UEjtO6G5rccpNvFyAvvyT4XLTYTTRTgtkAc4tdvYHvc9rTxBsRccCSOCAi9tHB2JRAHWKmcXDl2sjcv/ANTvRcmLfupFpspe/J9RqLgLw39i3Wr5BzgB9Hgfqt2Ef4zXV5nJtVXwcX+7yL8rQ80EAQBAaWLYtFTszzPDRwG9zjyaN5K11KsaavJnRh8LVxEt2mr+Xayj4ntBUVOjL08J4D6Z46n6ngNVW1MTUqae6vE9Dh9n0MNnL35f4r17zRpqVjBZrbczvJ8TvK1Rio6HVOpKfxMx4mwGF4P2SfMahRqfCyVB2qR7TV/xbU/e9FH2yqT/AOlYfqJ3aak7GucfqVLc45Z26OHmLHzXTiYbla/B/U4Nn1emwiXGDt3PT0NZazeEBhqacPFjcEatcNHNI3EHgViUbk4TcHl8uZY9mdqTcU9UQJN0cm5svjyd+a7MPiv7KmvPmVGP2YrOth17vGPFeqLgu8owgCAquzNWyGrqsPLhmEjqiAc453do8Dq2VzrjgHsWFJNtLgTlTlFKTWT0LUskCj7R7RQxYpSgd4x5o6p492Fs+Xsw88zI1htwGpsLXw5JOzJqnKUXJLJal3IWSBhrqxkMb5ZXBkbGlz3O3ADUlAcvppnTSS1b2lrqhwLWn3mRNGWJh5HL3iODnuVZiKm/LLRHo8DQdKlnqzaWg7Ta2YdlxFn34Xt9HBy24bKuuxnPtBXwT6pJ+FjoatTy4QBAVTG9sWtJipQJpRo538JnifrHoPVcNbGJe7Tzfgi5wmyJSSqV3ux5cX3cO8q3Yuc/tZnmWU/Wdub0YNzR4Lis5Pek7sulKMIdHSW7HkvN8TOskAgNXEGF4bC33pnBjf5jqfIKMk5WiuJtpSUG6ktIpv5F+/w3D9keitPZocjzP/Ua3MxbZ4WZ6Yln0sR7SK28loN2+YuPGyxiqXSU8tVmiWy8SqFdb3wyyffx7il0s4exrxuI/wB/iq2Mt5XPRTg4ScWZVkgeZH2BNibcBv8AJG7GUruxhLWTM1F2u4EWP/YqOUkTvKlLLUksI2impbMlzTwcHb5Yx1+034rfSxM6WUs14o48Vs+lifep2jPl/a/Rl6w+vjnYJInh7DuI/I8j0KsoTjNXizzlahUoz3Kisz1W1TYo3yPNmsaXO8ALrM5KMXJ8DFKnKrNQjq3Y5QKbt7zyFzZXvMrXscWyRk+7kcNRZultxGhuFUUqkk3Piz1eJoU5RVG3uxVl6m9JVVjm5HV8uXiWMhZIR1eGaeLQD4Lq9rlbRFatl075tmvFhsTYjEGDI6+cHvZ83vF5OrieJOpXO5yb3m8zvjShGG4lkbuHY1XUzBGx0VRG3SP2hz2ytHAGRod2gHC7QeZK6o4vL3kVdTZefuPLrNaukqKpzXVcjXNYczIYWlsIcNzn5iXSOHAmwvrlvZQqYlyVlkbsPs6NN703d+BobQYx7K0SuYHR69oc7WvG62VrrB/HS4O7etNOG+7HXXrdEt5rLt/lzawvE4qhnaROzC9jwc08WuB1B6KMouLsydOrGorxZsRT9lU00x3Nkyu/C8FhPxUYy3KkZdf1Ns4dLQqU+ay7VmdRV0eOMNXVMiY6SRwaxou4ncFGUlFXehOnTnUkoQV2zn+M49JWXazNFTekko6/ZaeXHj0q6uIlWyWUfFnp8LgaeE96dpVPCPqzUhia0BrQABwC1pJZI6JScndmRCIQBASOxVD21Q6pI+bhuyHkXn33eQ08+i34Snvz6R6LQ49rV+ioqgtZZvs4LzL4rM82EBzPFKL2erkitZknzsPn77fJ3wVPVh0dVx4PNHrcNW9ow0anFZPyfyPiiTCAIAgMEUb4n9rTvMUnG3uP6PbuKxG8HvQdmTm4VYdHWW8vFdjNnGdpJKqNtI+Ls3lwMxabscxuvd4i5A0K2VcTKrFU2rPj2GjC7Op4ao68ZXVsr6pvmReLYp7PZ7onuhA7747OMfUt3ltuIvZIQ3sk8yNWr0ebWXF8jBBtVRu3VMQ/G7If/dZZdKfIx7TS4yS7cvqZH7SUgF/a4PKRhPoDdOinyY9po/qXzIyr27pW+52kp/5bLD+p9gs9E+LSMe0J/DFvu83YgcQ27nfcQxsiH2nd9/kNGj4qShBdY/Glyj4v0+pWagPnkGd7pJJHBgc83PfIbpwaNeFlsjLPqNValGMG9W8rvXPLu7jssFGxji5rQHODQ5wGrg0Wbc8bXXM22dcYRi7pHyvgzxvZzGnjwWuaurG6lPcmpF1o9pYm0EVVK62ZoFhq5zxoWtHE3BVlHExVFVJfxnnquzqksXKhTWj7kubKhiNXJVvEk/djabxQ8G/efzd+S4Kk5VpXlpwRe0KNPCQ3KWbesvTkj0sAIAgCAwuifNI2mi9+T3j9hn1nH9OqxuuclCOr8Ce/CjB1qmi8XwR0rDqJkMTIoxZrBYfqT1J181cU4KEVFcDyNetKtUdSerNlTNQQFZ28w0yQCZgvJTnOLby367fMa+S5MZS3oby1RbbIxCp1ujl8M8u/gyqwyBzQ4biLhcCd1cvJRcXZntCIQBAeJZA1pcdABco3ZXZmMXJ2Rp4ZGTmld70m4cmjcFrpq/vPib68krU46L6mlttLloKg825f63Bn/Uumj8aK/FflNc8vm7HLLKRuPgHRBZI+oAgJ/YWg7WsD/qwDO78TgWsH5n+ULLdoPrNEvfqqPLN/RebOoLnOk1qyrEYHFx91o3k/3xUZTUTZTpOb6uLNfD6Ats6Q3IuWNvdrMxucvW/FRhBrOX/Bsq1k8od74u3MkVsOcIAgCAwVdRkbexc4mzGje5x3ALEpWROnDefJcXyRdtksC9mjLpLGeXWV3LkwdAPirLDUOjjd6vU89tLG+0T3YfBHRefeTy6StCAID4QgOZ4nh/slSYf4Ul3054Di5nkT6EKmqU+iqbvB6eh67D4j2qgqn90cpeT7wsEggCAjqv52QRD3W2dL15NWqXvS3fmdNP8ADhv8Xp6kgtpzFD+UHGw4ikYb2IdORwIILWeN7E8rDmt8Furefcc030k9xaLN+S82VSlo5JDljY55+6CUSbOixIS7NVLWl7oi1o1JcWi3xUtxhK+VySw7YaeRoc9zYwdwdcu8wNyyoGG0jFjWyL4GgiVj3vOWOMAh73cmj4k7gNSs9H1mupVjFdfBcy6bMYMKWAR6F7u9K4cXHl0G4dAuect59RmlTcFnq9SXUDaa0NGGvc8kuceJ4DkOSioJO5tlVbiorJGypGoIAgMFQHktykAX75O+3IeKjLeysTg4JPe7jK94AJJsBvKk3Yik27ImdisHMjhWyt0/4Zh4D/MPU8OnkunCUd59LLu9Su2rjFBezU3/ALn5epdlYnnwgCAIAgIraTBm1UJjvZ470TuLXjcfDgehWmvRVWG7x4HZgcW8NVU9Vo1zX80Of0srjmY8ZZYzlkbyI4+B3hVUW9HqtT1E4rKUXeLzTNhZNZrV9T2bL7ydGDm47lGct1GylT35W4cRQU2Rljq46vPMlIR3UZq1N+WWnAjdoMMmdeallMc4YW2OrHt4Ag6BwOod1N1vhJLKSyOKtSm/epuz+v35M5pT0ThOyCUOie9wDu10JudXXOjuOoJW7dcncxRqU4+5o+T1+/adjw+gZCwMjaGtHqepPEqZsbbPdUGWDpMoa03BfYAEbjroskb2zIl+OmXu0bRKdxldcU7eubfIejOW8LEpKPxGpVHPKmr9fD79xlw/Cwxxle4yzuFnSO4D7MY3Mb0HncrlnUcuw3U6Ki955vn6ciRWs3BAEAQBAEAQHvBML9tmsf3aI/On/MeNQzwGhKnRpdNP9q8TXjMV7HSuvjlp1Ln6HSQLaDdwVueTbufUAQBAEAQBAVTbPAnPtVQC8zBZ7R/EZy/EOH+y4sXQcvxIarxLnZeOUPwKr916Pk/R8Sr09Q17A9p0Pw53XCpJq6LqcJRluvU06Qdq/tj7jdIh+blrj7z3uHA3VPw49GtXr6EktpzHlzgBcmwG8ncmhlJvJGOeBkjcr2te08HAOab+KynbNEZQTykiN/wzTC+Rjo78IpZYx6McB8FsVafM0ey0uCt2Nr6HuLZ2mDg4xB7hudK50pHgZCbeSw6s3xMrDUk72+ef1JQBazefUAQBAEAQBAEBhEL5pW00Xvv1e7hGzi49eA6lFGU5bkf+CTnCjTdapotFzfL1Ok4Zh7IImxRizWCw5nmTzJOqt6dONOKjE8niK869R1JvNm0pmkIAgCAIAgCAIDmW2WHsFWY4XFvatzVLR7rddCORdy8+Kp8XTiqlocdT12y685Ybfqq+67RfF/ZczyxoAAAsBuUUrE223dnpDBjmha8ZXC45eGqw0mrMlGTi7o9hZIn1AEAQBAEAQBAEAQGCqnygBoLnuOWNo3ucdwWJO2mpOEFLNuyWr5IvOyuBezRd6zppO9M7r9kfdHBWeGodFHPV6nnNo432mp7uUVovPtZNroK8IAgCAIAgCAIDRxvE200D5nbmjQcXOOjQPErXWqqnByZ0YTDSxFVU48fBcTnFKx3ekkN5ZTmkPU8B0G5U8b5ylqz1k3FWhD4Y5I2FI1hAEAQBAEAQBAEAQBAEB4lkDWlzjYDUo2krszGLk7I3vk/ayWokkkB7VjQYGu3NY693Dqdx8eq24FRnNylrw7Dl2050qMYQ+Fv3n1rh2HQlanmAgCAIAgCAIAgCAou3VSX1MNP9Vje1cOZJLWX8LE+arcbK81Dhqei2RTUKE63FvdX1ZGLnO4xU7HAd51zcnpv0AWIp2zJTcW/dRlWSIQBAEAQBAEAQBAEAQGKop2vADhcAg28OfNYlFS1Jwm4O6PdLUdjVU8w0Gfs39Wyd3XwNipQluVIy7vmQq0+mw9Sn1XXaszp6uTx4QBAEAQBAEAQBAcPrscyY9WU8pOV7mtgJ3B3ZtcWX4XvcDmeq4sTSTe+tbZlxs3F2XQS0vddpY1xFwEAQBAEAQGGecNLQb3cbAD+9yw5WJxg5XtwMyyQCAIAgCAIAgNLFx8y4je2zh/KQf0UKnwm/D/mJc8vmdWppMzGu+0AfUXV5F3SZ4qcd2TjyZkWSIQBAEAQBAEAQH53rWe01uIsqLCGWsfFFMLZoZ4SWxEneA5tm794tpdVG0Kjp1VOn8UVdrnHj8tf+DF7O6JvZvF3uLqWqGWri94cJW8JGcweNkvCcVUp5xfh1M9FgsWq0bS+JeJYFA7wgNeOra7LkOYOGYEbsvP1UrW1IqadrGwokggPlkB9QBAEAQBAEB8QFRxXFnVZkgpniOBmlXVu9xg4tjJ0Lrcf91mrONBJyV5PSPP7FRjNobvuUnnz9PUv/AMimIGXDAwuc72eWSFrnby1pDm+FmuAt0VvBtxTZTXvmX1SAQBAEAQBAEAQHF8IoWyTYtTTsBDq2VzmnflkOdjtNRpYg8F5nbMpUsRCpHJ28yLIvHaK3ZxVUvZSxn9hrudvqTW3Hgb6G9xqSFDCVZK9WhG8f74cutfy6MwnKL3omek2odC4Q4hH2Em5so1p5erXDRvgfhuVlDcrLeou/VxXcX2G2lCatUyfh9izMeHAEEEHcQbgjoQolkmmsiFicIWtima9oj7sUzA4tLeGYt1YbAXzd0kDXlsfvZr5HOnuJRnw0f8078jZhxDNZsDTKPrSOJEYF9e8R3z0aD1IWHG3xE1UvlDPr4fck1rNwQBAEAQBAEBG4vj1PTD56UNPBo7zz4NGqnGnKWiNNXEU6S99laxWumqWAzCSko3Gwbvq6kndHGwai/wDdxda5YiEHu0rSn/jHrb0KXFbQlVW7DJE7g+z2YMM0bY4I9YKRurWnfnnP8WTjyBvvOqpq+Ls3uO8nrPyjyX16isuWP5Gh3MRcPddiE2U8/dXrMGrYemn+lfQmjoi6AEAQBAEAQBAEByrHYvZ8efpZldA143ayw3Dhzvk1v1VJtyjvUVP9L+v8RGRH7aa9m0i4Oa4O7gt39KRX4r/2+ZOlxKtCZImlkZa+E+9TzjPAfw8Yz4adFc4zY1Gu9+Huz5rInKmnoeKTJG79mnfQSOP0NR85RvP3H7m3PPXfoqatTxeG/Phvx/VHXvROlXrUfhZOnaKopxetpHNb/nU/zkJFr5jrdo8Vqp1KNbKnLPk8mWdLasXlUVuwksO2jpZ/o6hhPInK7+l1itkqU46o76eJpVPhkiVWs3hAEAQGOaZrBme4NaN5cQB6lZSvoYbSV2V+bbGJzjHTMkq5BwhaS0eLzpbqLqcoKC3qjUV1nDV2jRhpn2EdiNRUuIbVVUdGHboKa8tW7Td3bkHqFz+1Rf5EHL9zyj4lXW2jVqZRyXV6m5g2z7mnNT0wg+1UVlpap2m9rAbMJ5kj8K4MRi1L82e9+2OUe98f5mcDk3myyYZgbIndo5z5pjvlmOZ9jwboAxvRoHmq+riZVFupKMeS0+/eRNnFq4QQSTO3RsLvGw0HmdFro0nVqRguLBM/JPhboMLhz/ST3nk0sbynMLjnlyjyX0CMVFJI2FwWQEAQBAEAQBAEBzz5ZKfJBTV4GtHO0uP/AC5SI3jzJatGKpdLRlDmgzVxTD21DAL9WOHX8wV5LZu0amAq7yV08mv5xIxlush6ynhpYspaJJXjiN3XoPiV6HC4jGbUxKnBuFKL4fTrb+SXjNOU2VpzQRYi4O8FevN5jpI3w608skH3WG8f9Drt9AFXYrZWFxPxxz5kHBM9VUvafvFHSVB+2A6CXffeM1/UKrewatP/ALes0uTzIOm+BqClpWghkGIQDf8As08bgfJzx+S1PA7TjxhLtXoSTqx+Fm5A1hb83WYswDeHwuksfFjbfHguOtLF0ZWq04Z9dvqyXtVeOW8/mfbf+Z4h4eyy3/8AitXtNb/xw/8Adepn2yv+pntlK17SDWYtL0jgkYfUst8QoyxdZP4aa7ZJ+Zh4us/7n8zJBsq15DhQSyPsPnMRqAPVkZcTbTSwWmePlpKql1Qj5uxolOUneTLFT7OSFobLUFkY/g0jRTxeZF5Dw+sNwVfLFxTvCN3zl7z9PAjcl8NwqGnFoYmR335RqfxO3nzK5qtepVd5ybMG4tICAre00PtdTSYY3UTydpUW4QxHM6/LMRYdQr3YeH3qjqvhp2v7fUlE7C1oAAGgG5epJH1AEAQBAEAQBAEBq4pQMqIZIJRmjlaWvHQixQHJMKmkoJhhlYdR+5THRk8Q0a2/B7dxH/YnzG1tnOMnWprJ6rl19hFowbVUbhL2tiWOA15EaWPJXv8ATWNpSw/s97STeXNPiuZtpSVrEEvTG0ICXq8LApY5mg3P0nEa8elj+aoMLtWcto1MLUat/b3fW5qU3vWZEAK+bSV2bS8bPURihs4Wc45nDlwA9Avm23MdHF4pyg7xSsvU5pyuyTuqcgEAQBAEBCY1joiORlnP433N/wBT0Xotk7Cli10tW8YcOb+3WThDeIf/ABTK27nZMo1NxYADfrdXtT+mcHu5OS67/Y2Oki0fJJhz5XT4tO2zqnuUoI1ZAw6EX+0RfrlB4rGGw0MPTVOGnPmQtY6SugBAEAQBAEAQBAEAQHLflBw+KuxJtPI3MynpiXkGxa+aQZLHg4NjJ/mCqdrYuWHhHcebfgYbIAYhU4f3KsOqaTc2oaM0jBymbxFvrfnuVN0dLFPeoPcqfp0T/wBr4dhHUkYsKpqlolgk7rtxjILfQ7j00XbS2/jsL+HWSlbnk/nxJqpJGM7KcpvVn/6Xav6s50v8vsS6XqJ+lpgyNsY1AFtePivLYjEzrVpVnk275cDU3d3PEOHRNdmbG0HmBu8OS2VdoYqrDcnUk1yv/Li7ZtLjMBAEAQBARO0le6KMZNC82vy0vp1V5sHAU8XiH0ukVe3P7E4RuylOPEnxJX0VJJHSbux+y8mKyZjdlAx3zj9zqgtOsbOTebvIdK/EYje92OhqlK+SO8wQtY1rGNDWtADWgWAAFgAOAAXIQPaAIAgCAIAgCAIAgPhKA5LsjKZYn1TzeapldJPzY4HKItdRka0NseRXjdr1ZTxLUtFkvUgycIVYYKxX7HNEhno5XUkx39n9C/o+Pd6c9ysKe0G49HXW/Hr1XYzNzANpqil0xCmIaP8AiKfvxHq5vvM/14KfsVGvnhp5/plk+56MWJ/C8ap6gXgmZJ0B73m06j0XFWw1Wi7VItfzmYJBaAEBgmrI2PZG57Wvkv2bSQHOtvyjjZTjTnKLklkteoGdQAQBAR0lbTynsS5rr8Duv0O6/gVawwe0MLH2mMZRXPq61rbtRKzWZQdvsPbC9hBc6Bpa6oiGjnMz95odcH3QfVes2bja+NwjqVODtlx0NibcT9B4ZFEyGNsDWtiDR2QYLNDbaWtwstpE2kAQBAEAQBAEAQBAEAQFE2z2ddCZcQpModYuqoXaRzhouXggdyW3HcbC/NcGPwdLEQvPJriTp0pVZqEdW7IgsM2op5iGl/ZS8Ypvm5PIHRw6tuF5Svga1LO11zWa+3ea6lOdOW7NWZNLjIBAUzbvZ+k7AzmBjXtkju5ncc4GVjXDS1zlJ68lc7KxVZ1403JuLvlrwZlMtU3yZSx39kxWqj5NnDJ23PiBpZehqbPw1T4oL6fQlY1ZNlMbYbMqaGZo4yskjefEMaR8VyS2Jhnpdd43UVbaakxAVeHQ1kdMy9QJIzC55JEVnPvm3Cx9bLVPAU8HQqzi27xaztxMWsXxeVIhARW00pbTusbXIB8CdVdf0/SjUx0VJXsm/kicFeRSV9IOkw4hHnjkaTfM0jXXeLLW4JQcUrIxbI7P8mNd22E0clyfmgwk77xkxu+LSqc0FoQBAEAQBAEAQBAEAQBAR+0MBfSzsG90TwPNpWqsm6ckuTOnBTUMRTk+El9TmUdLFPAwSRskaWjR7Q4buqqqcmkmmepxFKLm4yV8zUZs1E3WCSaDl2Ur8v8AS4lvwWZ7s/jin2rz1K+ezqEuFj2cOqxozEZQPvwwPPrkC0PCYV60/F+pzvZNPhJlg+T7Ztkt6ype+pljkc2B0tsjA3TMyNoDAb31tcWVjgKdOMG4RSz/AJmzk2hhIYaooRd3ZN9rOirvOAICg/KHs/VyVNPXUjGTmBj2Oge7ISH6l0bjpm0tryG9c2LwyxFJ027GGrlWl20bC7s6ulqqV/HPEXMsN5a5vvNvxAXmquxa8XaLT77PxM9FNreSyM9PtxQPFxVMH4szT6EXXNLZuKi7bj+pCzNLaLamifA5raqIm4IANybFWexKFbD4yM6kGlmr9xKGTKlFihl0p4Jpydxawhnm46DxXtKmOpQ4nXCE5/Amy07I7AVFe0y1M/YQBxaYoNZHZbXBkOjR4XXGsa6yvHJDE0alCSjPVq/zOx4HhEVJAymgZkijBDG3J3kuOpJJuST5rWcpvIAgCAIAgCAIAgCAIAgCA5bPR+zTyUxFm3LoORjdwHgbhUsodHNwfd2Hsadb2ijGstdJdq9RSwBjAwEkDdffvusRjuqxKc3OW8zxWzEANaLyPOWNo3lx0CxJvRavQzTim7yySzb6jomz+Hez00UPFre8ebjq4/1Eq3o0+jpqJ5XGYj2ivKpzeXZw8CRW05QgCAp3yh0tmw1I/huySfgksLnwcB6rgx0co1OXmXuxat3Og/7lddq+xWp6CJ/vxRu5ZmNP5hcyk1oywlTjLVI8RYVA03bBE0jcRGwH4BZ35PiYVGms1FfI2wLdAomwtPyeM/YWu+297vV5H6LuwP5KfO/1KXbT/wBW1ySXgWVdZUhAEAQBAEAQBAEAQBAEAQEXj+Bx1TA192ubrG9vvMPTpzC01qEaqs/mdmDxtTCzvHNPVPRlNmwCujOURMmHB7HtZ5ua43HldV7w9eLslfrL6GPwU1vOTj1NN/JrzJ/ZjZkwu7ech85Fmge5EOTb7yeJ/s9WHw249+eb+hWbQ2kq0eipZQ8X2+SLOuwqAgCAIDXxCjbNE+J4u17S13ny6qM4KcXF8TbRqypVFUjqmcygY6N76eT6SI2/E36rh4hUyTi3CWqPXSlGpFVoaS8HxRsLJA16rM4thj1llOVnTm49ANVGV3aMdWbIbsU6k/hjm/Q6XhdE2CGOFu6NoaDztx8zqrmnBQiorgeRxFZ1qsqktW7m0pmkIAgCAIAgCAIAgCAIAgCAIAgCAIAgCAIAgITaPZ5lSA/MY5WDuSN325OH1h0XPXw8auejXEsMDj54ZuNrxeqflyZy+rxiSN7oyGOLTbNYi9uNrqknWlCTiewpYWFSCnmr8Doex+BNYBUvd2ksjbA2sGNPBoufVW+FoKK6R5tnltp42U30EVaKfzfWWhdhUBAEAQBAEAQBAEB//9k=">
            <a:hlinkClick r:id="rId5"/>
          </p:cNvPr>
          <p:cNvSpPr>
            <a:spLocks noChangeAspect="1" noChangeArrowheads="1"/>
          </p:cNvSpPr>
          <p:nvPr/>
        </p:nvSpPr>
        <p:spPr bwMode="auto">
          <a:xfrm>
            <a:off x="71438" y="-1897063"/>
            <a:ext cx="2943225" cy="39624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9512" name="AutoShape 8" descr="data:image/jpeg;base64,/9j/4AAQSkZJRgABAQAAAQABAAD/2wCEAAkGBxQREhUTEhMWFRQWFRUZGBQYFBccGRobGhQXFxsWGBwZHCkgGh4nHh4YIjEhJikrOi4uGB80ODUsNygtLisBCgoKDg0OGxAQGi0kICQsNCwsNDE3LC8sNywsKywtLCssLy81LCwsLCwsNTUsLywsLCwsNCwsLCwsLCwsLCw3LP/AABEIAMMAoAMBIgACEQEDEQH/xAAcAAEAAwADAQEAAAAAAAAAAAAABAUGAQIDBwj/xABGEAACAgECAwUEBQgIBAcAAAABAgADEQQSBSExBhMiQVFhcYGRFDJSgrEjM0JDYnKhwRU0g5KTosLSB7Kz8CQ1RFNjc+H/xAAaAQEAAwEBAQAAAAAAAAAAAAAAAQIDBAUG/8QAKREAAgIBBAEDAgcAAAAAAAAAAAECEQMEEiExQQUTUdHwFSIkMmFxgf/aAAwDAQACEQMRAD8A+4xEQBERAEREAREquNcfq02FOXtYZWlMFyPXrhV/aJAgFrM7xHtbWpZNOp1NqkghCBWp9Hs+qvtAyfZKPV2X6v8ArLhKyP6tUx24PUWWcms+AUczyM9aalRQqqFUDAUAAAegA6SyiUc/g6X36u7ndqO7U/qtONgHLobGy7e8bfdI39EVH6wdj9prbWJ95LZnbS6ktddWeid3j3MhP4gybLUijbII4RV9k/4ln+6cHg9P2W/xLP8AdJ8QRbK/+hafst/iWf7o/oer0cf2tv8AulhEkEIcMQdGuHu1Fw/1zrdw0kHZfqEb9F/pNx2sOYO1nwwz5Hkehk+JFE2zR9neKfSaQ7ALYCUsQH6rryYD2eY9hEs5huGan6Nq1bOK9RtrsHkLB+af45KH18HpNzKNUap2hERIJEREARIvEuIV6es2XOEQY5nzJ5BQOpJPIAdZi+Jaq3XZFoNWm8qM+O0et5HRT/7Y+8T0EpWQ3RP4l2oa4mvQkbRyfVkZQc+a0j9Y3XxfVHL63MSBo9Gte4jJZzl3Y5dz9pmPX+XQYnuqgAAAADkAOgHoJzLpUZOViIiSQVdA26239uihh9x7lP8AzLLSVesG3Vad/JkvrPvOyxf+RvnLSAIiIAiIgCIiAeGu0otratsgMCMg4I9GB8iDgg+omo7McSbUadHfHerlLQOm9DtYj2E8x7CJnp6dmLu61llf6OorFqj0sqISz5q1X9wyskXg+S31vF33lagoCnBZgTk+YABHT1zOdNxsg4uUAH9YucD94HoPbk/CVm3DOD1Fj/xYsP4ETkjPI9J8bk9W1MM754T6PXWnxuNUam65UGWYKPUkAfxma1Osa47tzBP0VBI5erY5knriRe43D8od5A2gnyXoAPh1PnOmts8DbThgVA9hJGJfW+qT1NYsVpX/AKyMWnWPl8kTuVdwxQDuy+0k5Oc43DPTln5yVKvXcRFCiwlNi2YuOfzYbnnl0wSuc+RzHC+O1ai2yutge7Wts56h93kQDyx/ET6fR4fZwxh58/35PMzz3zbLSIidRiIiIBV9oPCiW8vyVtbknyXdsY/3WMtJ46zTLbW9b/VdWU+5gQZG4FqWsorL/XA2v++h2v8AxBgE+IiAIiIAiIgCdNO+3V6VvV7E+DUufxUTvPFyBbp2PlqE/wAwZP5yH0THsv8Ajun2utg6N4WHtxlW/EfL0lZZUHJB8qrWH7ygYP4z21GstNbUuu9kcAPkAna2RuB8yPMes61/XTPLLbT7nUr/ADnyGplievjKPnhr+ej2caksVPwcKcjPrIToDYx9Nv4SVp87Qp5MvhYehHIyJXks5P2sD3AATP0XH+rprpMjVyrE6IVXDq7OJ6Qsg5rczejGoIa946NtLMRnpzxNd2n4Curr8OEvTJpuxzRvQ+qnoy+YmM7S12isW6dmW6lt67epGCrqBg5yp6eZAl7/AMNu1La+l+8Kmysr4l6MrAlW/gw+E+0eNuLkvB5EZq1FldwrWd9UlhXYxHiQ9UcHDIfaGBHwkuU3Z7X12nUCs/8AqdQ4Hqj3OVsX7StgkMJcyEVfYiIkgSq0Z7vU21HpYBcnv5Jao9x2H+0lrKvj/gVdQOtDbjjr3ZGLB/d8WPVRALSJwDnmOY9ZzAERPO65UGWIA9TIJSbdI9IkDUcWrVdykMegAPP/API4ZxIXZGNrDyznl6yvuR3bb5N3pMyxvK4vau/vsnyJxD9UfTU6b/roP5yXIfFWxWG+zZS3yuQyzMF2Xfa3UJUybQWvsztrXHiVcbmYkjaFyPF+0BgyrvstYDYRUQQd2A/Mew4Hzl9xrs2NRaLhdbU3d92dnd81DFh9dGwck8x6+wTrX2O0v6ys3H1udn5+oUnaPgJwT0GnnlWVx/MjqWfIo7U+Cr4br2a9KdYtVveZFd617DuA3d267j1GSCD+iRgefhxfTfRdXtH5nULlPRLUHiTP7S4YD9h5TlxTQXXwrp9U5AHkterYFR6DZke6b3tPws6nTsiEC1cPUx6Cxea59h6H2Ezr2xUtyRjblGmzPSl1nZ5GclC9QsJ79a7HTvF2tyOwjnuOc+/1ljw/Vi6tbACuRzU9VYcmRvaDkH3STNTIi8L0xqqrrYglEC7gMAheQOPLl5e+SpV8T4I+pYYtGAPDSw/JOee4W4O45GMY+qRnDdJ6PxIVYXUo2nPTL/mz5YWweH4Eg+yQCwicKwIyDkeonMkCcEes5iAVXAz3e7THrTjZnzqbOw+3GCn3fbLWeL6VS62EeNVZQc+TYJB9RyB+E9cwDmVPaOslFI6BufxGM/8AfrJ1uuqT61ta+91H4mRLON6VvB31dhblsRu8Y/dTJlMkd0XE30uZ4c0clXTM1LXs7+dP7p/ETmjs9qLT+RosCdQ1w7rz6EN4x/dmg4T2FsVt12pIyMbKV28s9GsfJP3Qk4cOCcZpvwfS6/1TT5dPLHBttr4PHWa6ukA22KgPIbmAyfQDqT7BPKzSX6tClVDqrFc22g1gAOCSFYb26fZGfWbDhfZ/T6Y7qqlDkYNhy1h97tlj85Zzucj5dQEREqXPlHEat+i16+rcQ/6lpn1Oizcqt9oA/MZnzvSUB670J5PfrAT+9faJecH7U11UpXqg9NlaKrMUdq2KjbuV1BGDjODgiWZSL5ZD4vpvo2sI/VanLry5LaoHeJ95cOB6rZO0h9oOK/0ke601m3T1OrNqVALtYP0KSwwoHRmIOclR0MhngIHOu/UI/wBrvWf5q+Vx7AB8JeMW0dEdHkyLci4BxzEvaXDpkgEEcx5e0TH8J1zsz0XgC6sKSVBC2I2QLEB6cwQVycH3iaHhV2CVPn098ho5ZRcXTPG3stpyc1q1LHJzSxQZPmVHhJ94kduzto+rrbMD7dVLH5gL+E0USpBktPo0sH/mgb21nTD+TTrrNFpq18epu1DnklSagd5Y3kqLVt+Z5DqcCWnGuy+n1CMBTStvWuzukyrg5Vjy5jIGQeozLfsz3NlKXV0V1Oww6qigq4O10JUc8MCPhIsslZWcF7E0LUPpFYstYlny7sAT+gpY81UYGfPGfOTk7HaAHP0OjPtrB/GXsSDQr6+B6Zfq6ake6pB/KTq6wowoAHoBidogCIiAIiIAiIgGR13Zy+ux30xret2ZzTYSpVmOW2OoIIJycEciTz9IdlGrTGdG7f8A121Ef5mU/wAJuok2yrij5l2W/q4DAq4suFinqLO9feDjlnMt5I452euS5tRpNrCzBu07HbuYADva28mxyKnkcDmPOrLasjwaC7dg8nspVc4yAWDt19gM3jNUexh1OPYrdUQdXz1+n2+Wn1O/90vRsz8Q2PcZdq2DkdRKbs3TuT6S7B7b1RmYKQFUAla1B5gLk9eeScy4lW7dnkajIsmRyRoKrNwBHnO0ruFXdVPvH85YzNmIkDhNnc6yyk/UvXvq/wB9MJcvyNTAe154cDcq+ooJya7Ny5OTsty6/DdvUfuyL2zqzXS+50K3oMoxVsWZrI3DmB4h8oqy8FckjaRPnQs1GkHeae220KMtprXLiwdSEZvEj+hzjyI85veH6xL6ktrO5LEV1PqGGREouPZ05cUsbqRIiIlTIREQBERAEREAREQBERAMHbR3Gpuo6KT31f7thO8D3WBvcHWe0n9uNMAtWqHWhiGP/wAVm1bM+wEI/wByQJeL4MpLk9dK+11Ptl7M7LHtBq2q01liHDAKQcZxllHn7DDKo8Ljs4hXj9dprQf7G2or/C15A7Qak21MpA8GtpQY8wro2T7essOJD/xukP7GrHzFJ/0yp1Wl75+5LMos4gcshww20F8g4/ZkI0g6kmztxHXJRW1thwqj4k+SqPNicADzJlh/w51wXS06S0d3qKql3Vn9IebVnoyjODjp5+WY3F+A6HSqDqO91VrAipHs3WEjzqUbVQjP5wAbc8yJStWwqqruLWarJNQqI74MOmxsDJUEBrCFU+YAOJaUtx1anUe41S4PqUSFwYXiisaoobto3lAdufZmTZmYCIiAIiIAiIgCIiAIiIB5arTrajVuMo6srD1DDBHynz7hNhUGixt11B7tyerbeS2feXDfGfRpiu0GiB1dhBKsa6mDDGQSbFPvBCrkeyXhy6LQxe69q7OstOLaH6RprKQdpesgN6Njwn4HEoe8tX6yB/ahx/lbp8zLhONoAM12j7gP4GWlFlXpssX+1nRe8ufR3NWyELYbEPVC9X1T94YlFxF76LNLWpQXW26y4sRuCDG3I8mKixQAf5S8t405/N1H32EAfJck+7lIWm4DZrC2oN5W2s7aX2+AH9YCmeaE7VxnPgznpK7WuWT7E4x3SVFZw2rvb7KtOyteMLdqL3DOOW7G3IZ+ucDavPr5Tc8E4FXpQSuXtYDfc+C7Y8uQwF9FAAEyms7Maq/wWUaX2XMzOB6ME2BvhuHvm24ZoxRTXUGZxWirudiWbAxuYnqT1lWUiiTERILCIiAIiIAiIgCIiAIiUXazjmm09fd6lm/Lq6hEVmcrgKxG3oBuHP2iCUm3SJPEO0WloVHtvRUsfYr7sqW5nqMgAY5k8h5yj4o+7U2n0FafJS3+qfJqeH1g8gdqkhSVCd4u3aGdByzjl8/I4mk7NcaFP5HUPyJ/J3MeRzgCtyehHIAnqMefXeEadnq4tI8TWRvg1l1oRSzcgoJPuExlOvsfezag1HOQvjPXngbRyA6TTcc072Ula+ZJXlnGRnJErhwmiinfqSo2gl3LED3defpNTuTSVsj0cearSPbaSzb9lfIFmJA5eQJBJ+U0/ZDtlXY1elahqSQVrO8OGwCcMQAQxAJ6Y9s+a8Q1zah1sCd3TXgVVlTkBjhrXUc846KBnr8PqHYTsxRUq6oXDU2OvhtXlWqnqK1549pJJ5eXSY5Gjz9Y4ONyu/H1ZsoiJieWIiIAiIgCIiAIiIAiIgCVnGuz+n1m36RUHK5CtkhlDYyAykEZwPkJZxATo/P991SW3KpKItrqqWP41VTtw27n1BPPyIhHWwHBV16HBBHun3e/h9Tnc9VbN6sik/MiYLtP2M1N2sayhaVqdaxuLEbSqkHKKPF5dCM+zE2jk8M9fT+oLiM1xXfZhF1HcYC3tUD0XviBy8lBOB8J01IBKs7bjuGLLbDsTP6ZY5CD1IHn6TRv2ZajvaCA2p2hiW+pqa9x6HGa/NcD6pIzuBGY/CeyNGqtpqoeyvTX0W2PX9YhVapdqlude7ewPUeHkB1k70V/EMVtKNfD47J9HYTXscMtCD7Xes38Agn0HsnwP6FpxTv3tud2bGBudtx2jyEuAJzMnJvs4cupyZeJsRESpgIiIAiIgCIiAIiIAiIgCIiAJH4hrEoqe2w4StGdj6BQSZIlH2q/KqmkHNtS208+lS4a1vlhfe6wDH9pOGcRdG1DvSr3d3Uq+JW09dloG1RkiyzmuTkcxy5AS37IcMfTa26tjXYFopUPWrItSqW2U7WLAswLMcNyCpkcxLPtDw/U330dya1qQOxdjnbYSoRwmMOQu/GSACwJzgSJ/QaaUsW4rqazYxc730Y3NgAkb6PYIsijWxKXsxxBrltzat6V27EvVQBYNisT4fCxBJUleWV8jmXUEiIiAIiIAiIgCIiAIiIAiIgCIiAJlO3i7EW9Cy2orqrq7DCuULDAODkonUeURAMlxi99DVpE0tllaPTXlRY5H1E6BidvwxN9wfg9Gzeaw7uAWezNjH7zknHM8ugzEQC5VQBgDAHkJzEQBERAEREAREQBERAP/9k=">
            <a:hlinkClick r:id="rId6"/>
          </p:cNvPr>
          <p:cNvSpPr>
            <a:spLocks noChangeAspect="1" noChangeArrowheads="1"/>
          </p:cNvSpPr>
          <p:nvPr/>
        </p:nvSpPr>
        <p:spPr bwMode="auto">
          <a:xfrm>
            <a:off x="71438" y="-1112838"/>
            <a:ext cx="1905000" cy="23241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descr="1.png"/>
          <p:cNvPicPr>
            <a:picLocks noChangeAspect="1"/>
          </p:cNvPicPr>
          <p:nvPr/>
        </p:nvPicPr>
        <p:blipFill>
          <a:blip r:embed="rId7" cstate="print"/>
          <a:stretch>
            <a:fillRect/>
          </a:stretch>
        </p:blipFill>
        <p:spPr>
          <a:xfrm>
            <a:off x="5257800" y="1219200"/>
            <a:ext cx="1524000" cy="1857375"/>
          </a:xfrm>
          <a:prstGeom prst="rect">
            <a:avLst/>
          </a:prstGeom>
        </p:spPr>
      </p:pic>
      <p:pic>
        <p:nvPicPr>
          <p:cNvPr id="11" name="Picture 10" descr="1.png"/>
          <p:cNvPicPr>
            <a:picLocks noChangeAspect="1"/>
          </p:cNvPicPr>
          <p:nvPr/>
        </p:nvPicPr>
        <p:blipFill>
          <a:blip r:embed="rId8" cstate="print"/>
          <a:stretch>
            <a:fillRect/>
          </a:stretch>
        </p:blipFill>
        <p:spPr>
          <a:xfrm>
            <a:off x="7162800" y="1219200"/>
            <a:ext cx="1524000" cy="1676400"/>
          </a:xfrm>
          <a:prstGeom prst="rect">
            <a:avLst/>
          </a:prstGeom>
        </p:spPr>
      </p:pic>
      <p:pic>
        <p:nvPicPr>
          <p:cNvPr id="12" name="Picture 11" descr="1.png"/>
          <p:cNvPicPr>
            <a:picLocks noChangeAspect="1"/>
          </p:cNvPicPr>
          <p:nvPr/>
        </p:nvPicPr>
        <p:blipFill>
          <a:blip r:embed="rId9" cstate="print"/>
          <a:stretch>
            <a:fillRect/>
          </a:stretch>
        </p:blipFill>
        <p:spPr>
          <a:xfrm>
            <a:off x="457200" y="3810000"/>
            <a:ext cx="2162175" cy="2114550"/>
          </a:xfrm>
          <a:prstGeom prst="rect">
            <a:avLst/>
          </a:prstGeom>
        </p:spPr>
      </p:pic>
      <p:pic>
        <p:nvPicPr>
          <p:cNvPr id="13" name="Picture 12" descr="1.png"/>
          <p:cNvPicPr>
            <a:picLocks noChangeAspect="1"/>
          </p:cNvPicPr>
          <p:nvPr/>
        </p:nvPicPr>
        <p:blipFill>
          <a:blip r:embed="rId10" cstate="print"/>
          <a:stretch>
            <a:fillRect/>
          </a:stretch>
        </p:blipFill>
        <p:spPr>
          <a:xfrm>
            <a:off x="3048000" y="4038600"/>
            <a:ext cx="2466975" cy="1847850"/>
          </a:xfrm>
          <a:prstGeom prst="rect">
            <a:avLst/>
          </a:prstGeom>
        </p:spPr>
      </p:pic>
      <p:pic>
        <p:nvPicPr>
          <p:cNvPr id="14" name="Picture 13" descr="1.png"/>
          <p:cNvPicPr>
            <a:picLocks noChangeAspect="1"/>
          </p:cNvPicPr>
          <p:nvPr/>
        </p:nvPicPr>
        <p:blipFill>
          <a:blip r:embed="rId11" cstate="print"/>
          <a:stretch>
            <a:fillRect/>
          </a:stretch>
        </p:blipFill>
        <p:spPr>
          <a:xfrm>
            <a:off x="6477000" y="3733800"/>
            <a:ext cx="2162175" cy="2114550"/>
          </a:xfrm>
          <a:prstGeom prst="rect">
            <a:avLst/>
          </a:prstGeom>
        </p:spPr>
      </p:pic>
    </p:spTree>
  </p:cSld>
  <p:clrMapOvr>
    <a:masterClrMapping/>
  </p:clrMapOvr>
  <p:transition>
    <p:pull dir="ld"/>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85</a:t>
            </a:fld>
            <a:endParaRPr lang="en-US"/>
          </a:p>
        </p:txBody>
      </p:sp>
      <p:sp>
        <p:nvSpPr>
          <p:cNvPr id="4" name="Title 3"/>
          <p:cNvSpPr>
            <a:spLocks noGrp="1"/>
          </p:cNvSpPr>
          <p:nvPr>
            <p:ph type="title"/>
          </p:nvPr>
        </p:nvSpPr>
        <p:spPr/>
        <p:txBody>
          <a:bodyPr/>
          <a:lstStyle/>
          <a:p>
            <a:endParaRPr lang="en-US"/>
          </a:p>
        </p:txBody>
      </p:sp>
    </p:spTree>
    <p:controls>
      <p:control spid="2052" name="ShockwaveFlash1" r:id="rId2" imgW="7542360" imgH="5562720"/>
    </p:controls>
    <p:extLst>
      <p:ext uri="{BB962C8B-B14F-4D97-AF65-F5344CB8AC3E}">
        <p14:creationId xmlns:p14="http://schemas.microsoft.com/office/powerpoint/2010/main" xmlns="" val="479443572"/>
      </p:ext>
    </p:extLst>
  </p:cSld>
  <p:clrMapOvr>
    <a:masterClrMapping/>
  </p:clrMapOvr>
  <p:transition>
    <p:pull dir="ld"/>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Freshwater ecosystems have a very low salinity level.  </a:t>
            </a:r>
          </a:p>
          <a:p>
            <a:pPr lvl="1"/>
            <a:r>
              <a:rPr lang="en-US" dirty="0" smtClean="0"/>
              <a:t>Include lakes, ponds, rivers, streams, and inland wetlands.</a:t>
            </a:r>
          </a:p>
          <a:p>
            <a:r>
              <a:rPr lang="en-US" dirty="0" smtClean="0"/>
              <a:t>Some freshwater ecosystems are </a:t>
            </a:r>
            <a:r>
              <a:rPr lang="en-US" dirty="0" smtClean="0">
                <a:solidFill>
                  <a:srgbClr val="FFFF00"/>
                </a:solidFill>
              </a:rPr>
              <a:t>lentic</a:t>
            </a:r>
            <a:r>
              <a:rPr lang="en-US" dirty="0" smtClean="0"/>
              <a:t>, meaning they contain standing water.  Others are </a:t>
            </a:r>
            <a:r>
              <a:rPr lang="en-US" dirty="0" smtClean="0">
                <a:solidFill>
                  <a:srgbClr val="FFFF00"/>
                </a:solidFill>
              </a:rPr>
              <a:t>lotic</a:t>
            </a:r>
            <a:r>
              <a:rPr lang="en-US" dirty="0" smtClean="0"/>
              <a:t>, meaning the water is constantly moving.</a:t>
            </a:r>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86</a:t>
            </a:fld>
            <a:endParaRPr lang="en-US"/>
          </a:p>
        </p:txBody>
      </p:sp>
      <p:sp>
        <p:nvSpPr>
          <p:cNvPr id="4" name="Title 3"/>
          <p:cNvSpPr>
            <a:spLocks noGrp="1"/>
          </p:cNvSpPr>
          <p:nvPr>
            <p:ph type="title"/>
          </p:nvPr>
        </p:nvSpPr>
        <p:spPr/>
        <p:txBody>
          <a:bodyPr/>
          <a:lstStyle/>
          <a:p>
            <a:r>
              <a:rPr lang="en-US" dirty="0" smtClean="0"/>
              <a:t>Freshwater Ecosystems</a:t>
            </a:r>
            <a:endParaRPr lang="en-US" dirty="0"/>
          </a:p>
        </p:txBody>
      </p:sp>
    </p:spTree>
    <p:extLst>
      <p:ext uri="{BB962C8B-B14F-4D97-AF65-F5344CB8AC3E}">
        <p14:creationId xmlns:p14="http://schemas.microsoft.com/office/powerpoint/2010/main" xmlns="" val="3098501605"/>
      </p:ext>
    </p:extLst>
  </p:cSld>
  <p:clrMapOvr>
    <a:masterClrMapping/>
  </p:clrMapOvr>
  <p:transition>
    <p:pull dir="l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457200"/>
            <a:ext cx="8382000" cy="6007608"/>
          </a:xfrm>
        </p:spPr>
        <p:txBody>
          <a:bodyPr>
            <a:normAutofit fontScale="92500"/>
          </a:bodyPr>
          <a:lstStyle/>
          <a:p>
            <a:r>
              <a:rPr lang="en-US" dirty="0" smtClean="0">
                <a:solidFill>
                  <a:srgbClr val="FFFF00"/>
                </a:solidFill>
              </a:rPr>
              <a:t>Freshwater lakes </a:t>
            </a:r>
            <a:r>
              <a:rPr lang="en-US" dirty="0" smtClean="0"/>
              <a:t>form in depressions made by glaciers, volcanic activity, or movement of the Earth’s plates.</a:t>
            </a:r>
          </a:p>
          <a:p>
            <a:r>
              <a:rPr lang="en-US" dirty="0" smtClean="0"/>
              <a:t>The </a:t>
            </a:r>
            <a:r>
              <a:rPr lang="en-US" dirty="0" smtClean="0">
                <a:solidFill>
                  <a:srgbClr val="FFFF00"/>
                </a:solidFill>
              </a:rPr>
              <a:t>littoral zone </a:t>
            </a:r>
            <a:r>
              <a:rPr lang="en-US" dirty="0" smtClean="0"/>
              <a:t>is near the shore and contains shallow, sunlit waters.</a:t>
            </a:r>
          </a:p>
          <a:p>
            <a:pPr lvl="1"/>
            <a:r>
              <a:rPr lang="en-US" dirty="0" smtClean="0"/>
              <a:t>High biological diversity due to the presence of photosynthetic plants and algae.</a:t>
            </a:r>
          </a:p>
          <a:p>
            <a:r>
              <a:rPr lang="en-US" dirty="0" smtClean="0"/>
              <a:t>The </a:t>
            </a:r>
            <a:r>
              <a:rPr lang="en-US" dirty="0" smtClean="0">
                <a:solidFill>
                  <a:srgbClr val="FFFF00"/>
                </a:solidFill>
              </a:rPr>
              <a:t>limnetic zone </a:t>
            </a:r>
            <a:r>
              <a:rPr lang="en-US" dirty="0" smtClean="0"/>
              <a:t>is also sunlit, but is farther away from the shore.</a:t>
            </a:r>
          </a:p>
          <a:p>
            <a:pPr lvl="1"/>
            <a:r>
              <a:rPr lang="en-US" dirty="0" smtClean="0"/>
              <a:t>Most of the </a:t>
            </a:r>
            <a:br>
              <a:rPr lang="en-US" dirty="0" smtClean="0"/>
            </a:br>
            <a:r>
              <a:rPr lang="en-US" dirty="0" smtClean="0"/>
              <a:t>photosynthesis </a:t>
            </a:r>
            <a:br>
              <a:rPr lang="en-US" dirty="0" smtClean="0"/>
            </a:br>
            <a:r>
              <a:rPr lang="en-US" dirty="0" smtClean="0"/>
              <a:t>in the lake occurs</a:t>
            </a:r>
            <a:br>
              <a:rPr lang="en-US" dirty="0" smtClean="0"/>
            </a:br>
            <a:r>
              <a:rPr lang="en-US" dirty="0" smtClean="0"/>
              <a:t>here, producing </a:t>
            </a:r>
            <a:br>
              <a:rPr lang="en-US" dirty="0" smtClean="0"/>
            </a:br>
            <a:r>
              <a:rPr lang="en-US" dirty="0" smtClean="0"/>
              <a:t>the majority of </a:t>
            </a:r>
            <a:br>
              <a:rPr lang="en-US" dirty="0" smtClean="0"/>
            </a:br>
            <a:r>
              <a:rPr lang="en-US" dirty="0" smtClean="0"/>
              <a:t>the food and </a:t>
            </a:r>
            <a:br>
              <a:rPr lang="en-US" dirty="0" smtClean="0"/>
            </a:br>
            <a:r>
              <a:rPr lang="en-US" dirty="0" smtClean="0"/>
              <a:t>oxygen.</a:t>
            </a:r>
            <a:endParaRPr lang="en-US" dirty="0"/>
          </a:p>
        </p:txBody>
      </p:sp>
      <p:sp>
        <p:nvSpPr>
          <p:cNvPr id="3" name="Slide Number Placeholder 2"/>
          <p:cNvSpPr>
            <a:spLocks noGrp="1"/>
          </p:cNvSpPr>
          <p:nvPr>
            <p:ph type="sldNum" sz="quarter" idx="15"/>
          </p:nvPr>
        </p:nvSpPr>
        <p:spPr>
          <a:xfrm>
            <a:off x="8534400" y="6379464"/>
            <a:ext cx="609600" cy="457200"/>
          </a:xfrm>
        </p:spPr>
        <p:txBody>
          <a:bodyPr/>
          <a:lstStyle/>
          <a:p>
            <a:pPr>
              <a:defRPr/>
            </a:pPr>
            <a:fld id="{E4231E6E-36C3-44F3-9B0C-274A3E207BE2}" type="slidenum">
              <a:rPr lang="en-US" smtClean="0"/>
              <a:pPr>
                <a:defRPr/>
              </a:pPr>
              <a:t>87</a:t>
            </a:fld>
            <a:endParaRPr lang="en-US" dirty="0"/>
          </a:p>
        </p:txBody>
      </p:sp>
      <p:pic>
        <p:nvPicPr>
          <p:cNvPr id="22530" name="Picture 2" descr="https://9e7cece1-a-62cb3a1a-s-sites.googlegroups.com/site/apesbiomeprojectpondsandlakes/home/lake-zones.jpg?attachauth=ANoY7co5tz6E8Nlxn0iG6kUaO4mCsMyjCRjrL5x4iNtA8x5h0VCsN1LFmKNzP6K5Y1YIY7Jf8jkHKIWIQd9HW2BX1B4rBLO2T2gtzMOyYwrTgFC8Mr4QKNcqXtY1--6yMfZEf9HnM4gA4pl6dK-WGHu8_QDKhknw6ZqBXMXEqVHpNBFAgEtN7ib1tOsgGPBZkW1B7ddBJBdEcYhxb9IFcM9Eb1Q0fSODqdQgvrP0ZNSZPSKY0ppfsFY9a8daJGQOyu84hx8QOwhr&amp;attredirects=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38600" y="3593592"/>
            <a:ext cx="5100638" cy="32644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14564976"/>
      </p:ext>
    </p:extLst>
  </p:cSld>
  <p:clrMapOvr>
    <a:masterClrMapping/>
  </p:clrMapOvr>
  <p:transition>
    <p:pull dir="ld"/>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457200"/>
            <a:ext cx="8382000" cy="6007608"/>
          </a:xfrm>
        </p:spPr>
        <p:txBody>
          <a:bodyPr>
            <a:normAutofit/>
          </a:bodyPr>
          <a:lstStyle/>
          <a:p>
            <a:r>
              <a:rPr lang="en-US" dirty="0" smtClean="0"/>
              <a:t>The </a:t>
            </a:r>
            <a:r>
              <a:rPr lang="en-US" dirty="0" smtClean="0">
                <a:solidFill>
                  <a:srgbClr val="FFFF00"/>
                </a:solidFill>
              </a:rPr>
              <a:t>benthic zone </a:t>
            </a:r>
            <a:r>
              <a:rPr lang="en-US" dirty="0" smtClean="0"/>
              <a:t>is the area near the bottom of the lake.  As in the ocean, this layer is inhabited mostly by decomposers feeding from detritus from above.</a:t>
            </a:r>
            <a:endParaRPr lang="en-US" dirty="0"/>
          </a:p>
        </p:txBody>
      </p:sp>
      <p:sp>
        <p:nvSpPr>
          <p:cNvPr id="3" name="Slide Number Placeholder 2"/>
          <p:cNvSpPr>
            <a:spLocks noGrp="1"/>
          </p:cNvSpPr>
          <p:nvPr>
            <p:ph type="sldNum" sz="quarter" idx="15"/>
          </p:nvPr>
        </p:nvSpPr>
        <p:spPr>
          <a:xfrm>
            <a:off x="8534400" y="6379464"/>
            <a:ext cx="609600" cy="457200"/>
          </a:xfrm>
        </p:spPr>
        <p:txBody>
          <a:bodyPr/>
          <a:lstStyle/>
          <a:p>
            <a:pPr>
              <a:defRPr/>
            </a:pPr>
            <a:fld id="{E4231E6E-36C3-44F3-9B0C-274A3E207BE2}" type="slidenum">
              <a:rPr lang="en-US" smtClean="0"/>
              <a:pPr>
                <a:defRPr/>
              </a:pPr>
              <a:t>88</a:t>
            </a:fld>
            <a:endParaRPr lang="en-US" dirty="0"/>
          </a:p>
        </p:txBody>
      </p:sp>
      <p:pic>
        <p:nvPicPr>
          <p:cNvPr id="22530" name="Picture 2" descr="https://9e7cece1-a-62cb3a1a-s-sites.googlegroups.com/site/apesbiomeprojectpondsandlakes/home/lake-zones.jpg?attachauth=ANoY7co5tz6E8Nlxn0iG6kUaO4mCsMyjCRjrL5x4iNtA8x5h0VCsN1LFmKNzP6K5Y1YIY7Jf8jkHKIWIQd9HW2BX1B4rBLO2T2gtzMOyYwrTgFC8Mr4QKNcqXtY1--6yMfZEf9HnM4gA4pl6dK-WGHu8_QDKhknw6ZqBXMXEqVHpNBFAgEtN7ib1tOsgGPBZkW1B7ddBJBdEcYhxb9IFcM9Eb1Q0fSODqdQgvrP0ZNSZPSKY0ppfsFY9a8daJGQOyu84hx8QOwhr&amp;attredirects=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0" y="2045208"/>
            <a:ext cx="6786563" cy="4343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36810296"/>
      </p:ext>
    </p:extLst>
  </p:cSld>
  <p:clrMapOvr>
    <a:masterClrMapping/>
  </p:clrMapOvr>
  <p:transition>
    <p:pull dir="ld"/>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You will write words that are either DEFINITELY about the word, NOT about the word (the opposite) or KINDA about the word.  You have 1 minute to have your team determine what your word is.</a:t>
            </a:r>
            <a:endParaRPr lang="en-US" dirty="0"/>
          </a:p>
        </p:txBody>
      </p:sp>
      <p:sp>
        <p:nvSpPr>
          <p:cNvPr id="3" name="Title 2"/>
          <p:cNvSpPr>
            <a:spLocks noGrp="1"/>
          </p:cNvSpPr>
          <p:nvPr>
            <p:ph type="ctrTitle"/>
          </p:nvPr>
        </p:nvSpPr>
        <p:spPr/>
        <p:txBody>
          <a:bodyPr/>
          <a:lstStyle/>
          <a:p>
            <a:r>
              <a:rPr lang="en-US" dirty="0" smtClean="0"/>
              <a:t>Review game-funglish</a:t>
            </a:r>
            <a:endParaRPr lang="en-US" dirty="0"/>
          </a:p>
        </p:txBody>
      </p:sp>
      <p:sp>
        <p:nvSpPr>
          <p:cNvPr id="4" name="Slide Number Placeholder 3"/>
          <p:cNvSpPr>
            <a:spLocks noGrp="1"/>
          </p:cNvSpPr>
          <p:nvPr>
            <p:ph type="sldNum" sz="quarter" idx="11"/>
          </p:nvPr>
        </p:nvSpPr>
        <p:spPr/>
        <p:txBody>
          <a:bodyPr/>
          <a:lstStyle/>
          <a:p>
            <a:pPr>
              <a:defRPr/>
            </a:pPr>
            <a:fld id="{161EAE39-B682-4594-B9CA-AFBB81EC6A45}" type="slidenum">
              <a:rPr lang="en-US" smtClean="0"/>
              <a:pPr>
                <a:defRPr/>
              </a:pPr>
              <a:t>89</a:t>
            </a:fld>
            <a:endParaRPr lang="en-US"/>
          </a:p>
        </p:txBody>
      </p:sp>
    </p:spTree>
  </p:cSld>
  <p:clrMapOvr>
    <a:masterClrMapping/>
  </p:clrMapOvr>
  <p:transition>
    <p:pull dir="l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273173" y="262801"/>
            <a:ext cx="8678318" cy="1080854"/>
          </a:xfrm>
          <a:prstGeom prst="rect">
            <a:avLst/>
          </a:prstGeom>
        </p:spPr>
        <p:txBody>
          <a:bodyPr lIns="34290" tIns="34290" rIns="34290" bIns="34290" anchor="t" anchorCtr="0">
            <a:noAutofit/>
          </a:bodyPr>
          <a:lstStyle/>
          <a:p>
            <a:pPr rtl="0">
              <a:lnSpc>
                <a:spcPct val="100000"/>
              </a:lnSpc>
              <a:buNone/>
            </a:pPr>
            <a:r>
              <a:rPr lang="en-US" sz="3400" u="sng" dirty="0">
                <a:solidFill>
                  <a:srgbClr val="FFFF00"/>
                </a:solidFill>
                <a:latin typeface="Arial"/>
                <a:ea typeface="Arial"/>
                <a:cs typeface="Arial"/>
                <a:sym typeface="Arial"/>
              </a:rPr>
              <a:t>Ecosystem</a:t>
            </a:r>
            <a:r>
              <a:rPr lang="en-US" sz="3400" u="sng" dirty="0">
                <a:solidFill>
                  <a:srgbClr val="000000"/>
                </a:solidFill>
                <a:latin typeface="Arial"/>
                <a:ea typeface="Arial"/>
                <a:cs typeface="Arial"/>
                <a:sym typeface="Arial"/>
              </a:rPr>
              <a:t> </a:t>
            </a:r>
            <a:r>
              <a:rPr lang="en-US" sz="3400" dirty="0">
                <a:solidFill>
                  <a:srgbClr val="000000"/>
                </a:solidFill>
                <a:latin typeface="Arial"/>
                <a:ea typeface="Arial"/>
                <a:cs typeface="Arial"/>
                <a:sym typeface="Arial"/>
              </a:rPr>
              <a:t>- the community plus the physical factors in an area (rain, light, soil..)</a:t>
            </a:r>
          </a:p>
          <a:p>
            <a:endParaRPr lang="en-US" sz="3400" dirty="0">
              <a:solidFill>
                <a:srgbClr val="000000"/>
              </a:solidFill>
              <a:latin typeface="Arial"/>
              <a:ea typeface="Arial"/>
              <a:cs typeface="Arial"/>
              <a:sym typeface="Arial"/>
            </a:endParaRPr>
          </a:p>
          <a:p>
            <a:endParaRPr lang="en-US" sz="3400" dirty="0">
              <a:solidFill>
                <a:srgbClr val="000000"/>
              </a:solidFill>
              <a:latin typeface="Arial"/>
              <a:ea typeface="Arial"/>
              <a:cs typeface="Arial"/>
              <a:sym typeface="Arial"/>
            </a:endParaRPr>
          </a:p>
        </p:txBody>
      </p:sp>
      <p:sp>
        <p:nvSpPr>
          <p:cNvPr id="57" name="Shape 57"/>
          <p:cNvSpPr txBox="1"/>
          <p:nvPr/>
        </p:nvSpPr>
        <p:spPr>
          <a:xfrm>
            <a:off x="371227" y="1736798"/>
            <a:ext cx="2580727" cy="2956139"/>
          </a:xfrm>
          <a:prstGeom prst="rect">
            <a:avLst/>
          </a:prstGeom>
        </p:spPr>
        <p:txBody>
          <a:bodyPr lIns="34290" tIns="34290" rIns="34290" bIns="34290" anchor="t" anchorCtr="0">
            <a:noAutofit/>
          </a:bodyPr>
          <a:lstStyle/>
          <a:p>
            <a:pPr rtl="0">
              <a:lnSpc>
                <a:spcPct val="100000"/>
              </a:lnSpc>
              <a:buNone/>
            </a:pPr>
            <a:r>
              <a:rPr lang="en-US">
                <a:solidFill>
                  <a:srgbClr val="000000"/>
                </a:solidFill>
                <a:latin typeface="Arial"/>
                <a:ea typeface="Arial"/>
                <a:cs typeface="Arial"/>
                <a:sym typeface="Arial"/>
              </a:rPr>
              <a:t>Examples:</a:t>
            </a:r>
          </a:p>
          <a:p>
            <a:endParaRPr lang="en-US">
              <a:solidFill>
                <a:srgbClr val="000000"/>
              </a:solidFill>
              <a:latin typeface="Arial"/>
              <a:ea typeface="Arial"/>
              <a:cs typeface="Arial"/>
              <a:sym typeface="Arial"/>
            </a:endParaRPr>
          </a:p>
          <a:p>
            <a:pPr rtl="0">
              <a:lnSpc>
                <a:spcPct val="100000"/>
              </a:lnSpc>
              <a:buNone/>
            </a:pPr>
            <a:r>
              <a:rPr lang="en-US">
                <a:solidFill>
                  <a:srgbClr val="000000"/>
                </a:solidFill>
                <a:latin typeface="Arial"/>
                <a:ea typeface="Arial"/>
                <a:cs typeface="Arial"/>
                <a:sym typeface="Arial"/>
              </a:rPr>
              <a:t>Rotting Log</a:t>
            </a:r>
          </a:p>
          <a:p>
            <a:pPr rtl="0">
              <a:lnSpc>
                <a:spcPct val="100000"/>
              </a:lnSpc>
              <a:buNone/>
            </a:pPr>
            <a:r>
              <a:rPr lang="en-US">
                <a:solidFill>
                  <a:srgbClr val="000000"/>
                </a:solidFill>
                <a:latin typeface="Arial"/>
                <a:ea typeface="Arial"/>
                <a:cs typeface="Arial"/>
                <a:sym typeface="Arial"/>
              </a:rPr>
              <a:t>Koi Pond</a:t>
            </a:r>
          </a:p>
          <a:p>
            <a:pPr rtl="0">
              <a:lnSpc>
                <a:spcPct val="100000"/>
              </a:lnSpc>
              <a:buNone/>
            </a:pPr>
            <a:r>
              <a:rPr lang="en-US">
                <a:solidFill>
                  <a:srgbClr val="000000"/>
                </a:solidFill>
                <a:latin typeface="Arial"/>
                <a:ea typeface="Arial"/>
                <a:cs typeface="Arial"/>
                <a:sym typeface="Arial"/>
              </a:rPr>
              <a:t>Lake</a:t>
            </a:r>
          </a:p>
          <a:p>
            <a:pPr rtl="0">
              <a:lnSpc>
                <a:spcPct val="100000"/>
              </a:lnSpc>
              <a:buNone/>
            </a:pPr>
            <a:r>
              <a:rPr lang="en-US">
                <a:solidFill>
                  <a:srgbClr val="000000"/>
                </a:solidFill>
                <a:latin typeface="Arial"/>
                <a:ea typeface="Arial"/>
                <a:cs typeface="Arial"/>
                <a:sym typeface="Arial"/>
              </a:rPr>
              <a:t>Clump of Dirt</a:t>
            </a:r>
          </a:p>
          <a:p>
            <a:pPr rtl="0">
              <a:lnSpc>
                <a:spcPct val="100000"/>
              </a:lnSpc>
              <a:buNone/>
            </a:pPr>
            <a:r>
              <a:rPr lang="en-US">
                <a:solidFill>
                  <a:srgbClr val="000000"/>
                </a:solidFill>
                <a:latin typeface="Arial"/>
                <a:ea typeface="Arial"/>
                <a:cs typeface="Arial"/>
                <a:sym typeface="Arial"/>
              </a:rPr>
              <a:t>A field</a:t>
            </a:r>
          </a:p>
          <a:p>
            <a:pPr rtl="0">
              <a:lnSpc>
                <a:spcPct val="100000"/>
              </a:lnSpc>
              <a:buNone/>
            </a:pPr>
            <a:r>
              <a:rPr lang="en-US">
                <a:solidFill>
                  <a:srgbClr val="000000"/>
                </a:solidFill>
                <a:latin typeface="Arial"/>
                <a:ea typeface="Arial"/>
                <a:cs typeface="Arial"/>
                <a:sym typeface="Arial"/>
              </a:rPr>
              <a:t>An old maple tree</a:t>
            </a:r>
          </a:p>
        </p:txBody>
      </p:sp>
      <p:pic>
        <p:nvPicPr>
          <p:cNvPr id="58" name="Shape 58"/>
          <p:cNvPicPr preferRelativeResize="0"/>
          <p:nvPr/>
        </p:nvPicPr>
        <p:blipFill>
          <a:blip r:embed="rId3" cstate="print"/>
          <a:stretch>
            <a:fillRect/>
          </a:stretch>
        </p:blipFill>
        <p:spPr>
          <a:xfrm>
            <a:off x="3474720" y="1828778"/>
            <a:ext cx="4572000" cy="3429000"/>
          </a:xfrm>
          <a:prstGeom prst="rect">
            <a:avLst/>
          </a:prstGeom>
        </p:spPr>
      </p:pic>
    </p:spTree>
    <p:extLst>
      <p:ext uri="{BB962C8B-B14F-4D97-AF65-F5344CB8AC3E}">
        <p14:creationId xmlns:p14="http://schemas.microsoft.com/office/powerpoint/2010/main" xmlns="" val="3969095775"/>
      </p:ext>
    </p:extLst>
  </p:cSld>
  <p:clrMapOvr>
    <a:masterClrMapping/>
  </p:clrMapOvr>
  <p:transition spd="slow">
    <p:cu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S900388269[1].wav">
            <a:hlinkClick r:id="" action="ppaction://media"/>
          </p:cNvPr>
          <p:cNvPicPr>
            <a:picLocks noRot="1" noChangeAspect="1"/>
          </p:cNvPicPr>
          <p:nvPr>
            <a:wavAudioFile r:embed="rId2" name="MS900388269[1].wav"/>
          </p:nvPr>
        </p:nvPicPr>
        <p:blipFill>
          <a:blip r:embed="rId6" cstate="print"/>
          <a:stretch>
            <a:fillRect/>
          </a:stretch>
        </p:blipFill>
        <p:spPr>
          <a:xfrm>
            <a:off x="4499993" y="5841268"/>
            <a:ext cx="144016" cy="144016"/>
          </a:xfrm>
          <a:prstGeom prst="rect">
            <a:avLst/>
          </a:prstGeom>
        </p:spPr>
      </p:pic>
      <p:sp>
        <p:nvSpPr>
          <p:cNvPr id="2" name="Title 1"/>
          <p:cNvSpPr>
            <a:spLocks noGrp="1"/>
          </p:cNvSpPr>
          <p:nvPr>
            <p:ph type="title"/>
          </p:nvPr>
        </p:nvSpPr>
        <p:spPr>
          <a:xfrm>
            <a:off x="457200" y="152400"/>
            <a:ext cx="8229600" cy="5029200"/>
          </a:xfrm>
        </p:spPr>
        <p:txBody>
          <a:bodyPr/>
          <a:lstStyle/>
          <a:p>
            <a:endParaRPr lang="en-GB" dirty="0"/>
          </a:p>
        </p:txBody>
      </p:sp>
      <p:sp>
        <p:nvSpPr>
          <p:cNvPr id="4" name="Rectangle 3"/>
          <p:cNvSpPr>
            <a:spLocks noChangeArrowheads="1"/>
          </p:cNvSpPr>
          <p:nvPr/>
        </p:nvSpPr>
        <p:spPr bwMode="auto">
          <a:xfrm>
            <a:off x="1008063" y="5800725"/>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a:p>
        </p:txBody>
      </p:sp>
      <p:sp>
        <p:nvSpPr>
          <p:cNvPr id="5" name="Rectangle 4"/>
          <p:cNvSpPr>
            <a:spLocks noChangeArrowheads="1"/>
          </p:cNvSpPr>
          <p:nvPr/>
        </p:nvSpPr>
        <p:spPr bwMode="auto">
          <a:xfrm>
            <a:off x="1008063" y="5800725"/>
            <a:ext cx="6659562" cy="252413"/>
          </a:xfrm>
          <a:prstGeom prst="rect">
            <a:avLst/>
          </a:prstGeom>
          <a:noFill/>
          <a:ln w="28575">
            <a:solidFill>
              <a:schemeClr val="tx1"/>
            </a:solidFill>
            <a:miter lim="800000"/>
            <a:headEnd/>
            <a:tailEnd/>
          </a:ln>
          <a:effectLst/>
        </p:spPr>
        <p:txBody>
          <a:bodyPr wrap="none" anchor="ctr"/>
          <a:lstStyle/>
          <a:p>
            <a:endParaRPr lang="en-GB"/>
          </a:p>
        </p:txBody>
      </p:sp>
      <p:sp>
        <p:nvSpPr>
          <p:cNvPr id="6" name="Text Box 5"/>
          <p:cNvSpPr txBox="1">
            <a:spLocks noChangeArrowheads="1"/>
          </p:cNvSpPr>
          <p:nvPr/>
        </p:nvSpPr>
        <p:spPr bwMode="auto">
          <a:xfrm>
            <a:off x="3881438" y="4945348"/>
            <a:ext cx="1270000" cy="823912"/>
          </a:xfrm>
          <a:prstGeom prst="rect">
            <a:avLst/>
          </a:prstGeom>
          <a:noFill/>
          <a:ln w="9525">
            <a:noFill/>
            <a:miter lim="800000"/>
            <a:headEnd/>
            <a:tailEnd/>
          </a:ln>
          <a:effectLst/>
        </p:spPr>
        <p:txBody>
          <a:bodyPr wrap="none">
            <a:spAutoFit/>
          </a:bodyPr>
          <a:lstStyle/>
          <a:p>
            <a:r>
              <a:rPr lang="en-GB" sz="4800" dirty="0"/>
              <a:t>End</a:t>
            </a:r>
          </a:p>
        </p:txBody>
      </p:sp>
      <p:graphicFrame>
        <p:nvGraphicFramePr>
          <p:cNvPr id="8" name="Table 7"/>
          <p:cNvGraphicFramePr>
            <a:graphicFrameLocks noGrp="1"/>
          </p:cNvGraphicFramePr>
          <p:nvPr/>
        </p:nvGraphicFramePr>
        <p:xfrm>
          <a:off x="304800" y="228599"/>
          <a:ext cx="8458200" cy="5410200"/>
        </p:xfrm>
        <a:graphic>
          <a:graphicData uri="http://schemas.openxmlformats.org/drawingml/2006/table">
            <a:tbl>
              <a:tblPr firstRow="1" bandRow="1">
                <a:tableStyleId>{5C22544A-7EE6-4342-B048-85BDC9FD1C3A}</a:tableStyleId>
              </a:tblPr>
              <a:tblGrid>
                <a:gridCol w="8458200"/>
              </a:tblGrid>
              <a:tr h="1803400">
                <a:tc>
                  <a:txBody>
                    <a:bodyPr/>
                    <a:lstStyle/>
                    <a:p>
                      <a:r>
                        <a:rPr lang="en-US" dirty="0" smtClean="0"/>
                        <a:t>DEFINITELY</a:t>
                      </a:r>
                      <a:endParaRPr lang="en-US" dirty="0"/>
                    </a:p>
                  </a:txBody>
                  <a:tcPr/>
                </a:tc>
              </a:tr>
              <a:tr h="1803400">
                <a:tc>
                  <a:txBody>
                    <a:bodyPr/>
                    <a:lstStyle/>
                    <a:p>
                      <a:r>
                        <a:rPr lang="en-US" dirty="0" smtClean="0"/>
                        <a:t>NOT</a:t>
                      </a:r>
                      <a:endParaRPr lang="en-US" dirty="0"/>
                    </a:p>
                  </a:txBody>
                  <a:tcPr/>
                </a:tc>
              </a:tr>
              <a:tr h="1803400">
                <a:tc>
                  <a:txBody>
                    <a:bodyPr/>
                    <a:lstStyle/>
                    <a:p>
                      <a:r>
                        <a:rPr lang="en-US" dirty="0" smtClean="0"/>
                        <a:t>KINDA</a:t>
                      </a:r>
                      <a:endParaRPr lang="en-US" dirty="0"/>
                    </a:p>
                  </a:txBody>
                  <a:tcPr/>
                </a:tc>
              </a:tr>
            </a:tbl>
          </a:graphicData>
        </a:graphic>
      </p:graphicFrame>
    </p:spTree>
    <p:custDataLst>
      <p:tags r:id="rId1"/>
    </p:custData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60000"/>
                                        <p:tgtEl>
                                          <p:spTgt spid="4"/>
                                        </p:tgtEl>
                                      </p:cBhvr>
                                    </p:animEffect>
                                  </p:childTnLst>
                                </p:cTn>
                              </p:par>
                            </p:childTnLst>
                          </p:cTn>
                        </p:par>
                        <p:par>
                          <p:cTn id="8" fill="hold">
                            <p:stCondLst>
                              <p:cond delay="600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5" name="laser.wav"/>
                                        </p:tgtEl>
                                      </p:cMediaNode>
                                    </p:audio>
                                  </p:subTnLst>
                                </p:cTn>
                              </p:par>
                              <p:par>
                                <p:cTn id="11" presetID="1" presetClass="mediacall" presetSubtype="0" fill="hold" nodeType="withEffect">
                                  <p:stCondLst>
                                    <p:cond delay="0"/>
                                  </p:stCondLst>
                                  <p:childTnLst>
                                    <p:cmd type="call" cmd="playFrom(0.0)">
                                      <p:cBhvr>
                                        <p:cTn id="12" dur="70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 grpId="0" animBg="1"/>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4343400"/>
          </a:xfrm>
        </p:spPr>
        <p:txBody>
          <a:bodyPr>
            <a:normAutofit/>
          </a:bodyPr>
          <a:lstStyle/>
          <a:p>
            <a:r>
              <a:rPr lang="en-US" dirty="0" smtClean="0"/>
              <a:t>Ecologists will classify lakes based on their nutrient levels and biological productivity.</a:t>
            </a:r>
          </a:p>
          <a:p>
            <a:r>
              <a:rPr lang="en-US" dirty="0" smtClean="0">
                <a:solidFill>
                  <a:srgbClr val="FFFF00"/>
                </a:solidFill>
              </a:rPr>
              <a:t>Oligotrophic </a:t>
            </a:r>
            <a:r>
              <a:rPr lang="en-US" dirty="0" smtClean="0"/>
              <a:t>lakes are very low in nutrients.</a:t>
            </a:r>
          </a:p>
          <a:p>
            <a:pPr lvl="1"/>
            <a:r>
              <a:rPr lang="en-US" sz="2400" dirty="0" smtClean="0"/>
              <a:t>Populations </a:t>
            </a:r>
            <a:br>
              <a:rPr lang="en-US" sz="2400" dirty="0" smtClean="0"/>
            </a:br>
            <a:r>
              <a:rPr lang="en-US" sz="2400" dirty="0" smtClean="0"/>
              <a:t>of plankton</a:t>
            </a:r>
            <a:br>
              <a:rPr lang="en-US" sz="2400" dirty="0" smtClean="0"/>
            </a:br>
            <a:r>
              <a:rPr lang="en-US" sz="2400" dirty="0" smtClean="0"/>
              <a:t>and algae </a:t>
            </a:r>
            <a:br>
              <a:rPr lang="en-US" sz="2400" dirty="0" smtClean="0"/>
            </a:br>
            <a:r>
              <a:rPr lang="en-US" sz="2400" dirty="0" smtClean="0"/>
              <a:t>are very low</a:t>
            </a:r>
            <a:r>
              <a:rPr lang="en-US" dirty="0" smtClean="0"/>
              <a:t>.</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91</a:t>
            </a:fld>
            <a:endParaRPr lang="en-US"/>
          </a:p>
        </p:txBody>
      </p:sp>
      <p:pic>
        <p:nvPicPr>
          <p:cNvPr id="23554" name="Picture 2" descr="File:Glacier lake mcdonal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0400" y="1905000"/>
            <a:ext cx="5596128" cy="419709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838200" y="5301852"/>
            <a:ext cx="2362200" cy="830997"/>
          </a:xfrm>
          <a:prstGeom prst="rect">
            <a:avLst/>
          </a:prstGeom>
        </p:spPr>
        <p:txBody>
          <a:bodyPr wrap="square">
            <a:spAutoFit/>
          </a:bodyPr>
          <a:lstStyle/>
          <a:p>
            <a:r>
              <a:rPr lang="en-US" sz="1600" dirty="0" smtClean="0">
                <a:latin typeface="+mn-lt"/>
              </a:rPr>
              <a:t>McDonald Lake</a:t>
            </a:r>
            <a:br>
              <a:rPr lang="en-US" sz="1600" dirty="0" smtClean="0">
                <a:latin typeface="+mn-lt"/>
              </a:rPr>
            </a:br>
            <a:r>
              <a:rPr lang="en-US" sz="1600" dirty="0" smtClean="0">
                <a:latin typeface="+mn-lt"/>
              </a:rPr>
              <a:t>Glacier National Park</a:t>
            </a:r>
            <a:br>
              <a:rPr lang="en-US" sz="1600" dirty="0" smtClean="0">
                <a:latin typeface="+mn-lt"/>
              </a:rPr>
            </a:br>
            <a:r>
              <a:rPr lang="en-US" sz="1600" dirty="0" smtClean="0">
                <a:latin typeface="+mn-lt"/>
              </a:rPr>
              <a:t>Montana, United States</a:t>
            </a:r>
          </a:p>
        </p:txBody>
      </p:sp>
    </p:spTree>
    <p:extLst>
      <p:ext uri="{BB962C8B-B14F-4D97-AF65-F5344CB8AC3E}">
        <p14:creationId xmlns:p14="http://schemas.microsoft.com/office/powerpoint/2010/main" xmlns="" val="2886257482"/>
      </p:ext>
    </p:extLst>
  </p:cSld>
  <p:clrMapOvr>
    <a:masterClrMapping/>
  </p:clrMapOvr>
  <p:transition>
    <p:pull dir="ld"/>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4343400"/>
          </a:xfrm>
        </p:spPr>
        <p:txBody>
          <a:bodyPr>
            <a:normAutofit/>
          </a:bodyPr>
          <a:lstStyle/>
          <a:p>
            <a:r>
              <a:rPr lang="en-US" dirty="0" smtClean="0">
                <a:solidFill>
                  <a:srgbClr val="FFFF00"/>
                </a:solidFill>
              </a:rPr>
              <a:t>Eutrophic </a:t>
            </a:r>
            <a:r>
              <a:rPr lang="en-US" dirty="0" smtClean="0"/>
              <a:t>lakes have much greater concentrations of nutrients. </a:t>
            </a:r>
          </a:p>
          <a:p>
            <a:pPr lvl="1"/>
            <a:r>
              <a:rPr lang="en-US" sz="2400" dirty="0" smtClean="0"/>
              <a:t>This removes a growth limiting factor for algae and plankton.</a:t>
            </a:r>
            <a:endParaRPr lang="en-US" sz="2400"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92</a:t>
            </a:fld>
            <a:endParaRPr lang="en-US"/>
          </a:p>
        </p:txBody>
      </p:sp>
      <p:sp>
        <p:nvSpPr>
          <p:cNvPr id="7" name="Rectangle 6"/>
          <p:cNvSpPr/>
          <p:nvPr/>
        </p:nvSpPr>
        <p:spPr>
          <a:xfrm>
            <a:off x="3200400" y="5935138"/>
            <a:ext cx="2362200" cy="830997"/>
          </a:xfrm>
          <a:prstGeom prst="rect">
            <a:avLst/>
          </a:prstGeom>
        </p:spPr>
        <p:txBody>
          <a:bodyPr wrap="square">
            <a:spAutoFit/>
          </a:bodyPr>
          <a:lstStyle/>
          <a:p>
            <a:r>
              <a:rPr lang="en-US" sz="1600" dirty="0" smtClean="0">
                <a:latin typeface="+mn-lt"/>
              </a:rPr>
              <a:t>Chesapeake Bay</a:t>
            </a:r>
            <a:br>
              <a:rPr lang="en-US" sz="1600" dirty="0" smtClean="0">
                <a:latin typeface="+mn-lt"/>
              </a:rPr>
            </a:br>
            <a:r>
              <a:rPr lang="en-US" sz="1600" dirty="0" smtClean="0">
                <a:latin typeface="+mn-lt"/>
              </a:rPr>
              <a:t>Maryland, United States</a:t>
            </a:r>
            <a:endParaRPr lang="en-US" sz="1600" dirty="0">
              <a:latin typeface="+mn-lt"/>
            </a:endParaRPr>
          </a:p>
          <a:p>
            <a:endParaRPr lang="en-US" sz="1600" dirty="0" smtClean="0">
              <a:latin typeface="+mn-lt"/>
            </a:endParaRPr>
          </a:p>
        </p:txBody>
      </p:sp>
      <p:pic>
        <p:nvPicPr>
          <p:cNvPr id="25604" name="Picture 4" descr="http://www.chesapeakebay.net/images/issues/Nutrients_page_ima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14855" y="2202036"/>
            <a:ext cx="6255097" cy="37530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11679423"/>
      </p:ext>
    </p:extLst>
  </p:cSld>
  <p:clrMapOvr>
    <a:masterClrMapping/>
  </p:clrMapOvr>
  <p:transition>
    <p:pull dir="ld"/>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4547146" cy="5215354"/>
          </a:xfrm>
        </p:spPr>
        <p:txBody>
          <a:bodyPr>
            <a:normAutofit/>
          </a:bodyPr>
          <a:lstStyle/>
          <a:p>
            <a:r>
              <a:rPr lang="en-US" dirty="0" smtClean="0">
                <a:solidFill>
                  <a:srgbClr val="FFFF00"/>
                </a:solidFill>
              </a:rPr>
              <a:t>Streams</a:t>
            </a:r>
            <a:r>
              <a:rPr lang="en-US" dirty="0" smtClean="0"/>
              <a:t>, narrow channels of water, often begin in mountainous areas, where water (from melting snow or glaciers) moves rapidly across rocks and down waterfalls.</a:t>
            </a:r>
          </a:p>
          <a:p>
            <a:r>
              <a:rPr lang="en-US" dirty="0">
                <a:solidFill>
                  <a:srgbClr val="FFFF00"/>
                </a:solidFill>
              </a:rPr>
              <a:t>Rivers</a:t>
            </a:r>
            <a:r>
              <a:rPr lang="en-US" dirty="0"/>
              <a:t> are formed </a:t>
            </a:r>
            <a:r>
              <a:rPr lang="en-US" dirty="0" smtClean="0"/>
              <a:t>when streams combine with </a:t>
            </a:r>
            <a:r>
              <a:rPr lang="en-US" dirty="0" smtClean="0">
                <a:solidFill>
                  <a:srgbClr val="FFFF00"/>
                </a:solidFill>
              </a:rPr>
              <a:t>runoff</a:t>
            </a:r>
            <a:r>
              <a:rPr lang="en-US" dirty="0" smtClean="0"/>
              <a:t> water from the surrounding land.</a:t>
            </a:r>
            <a:endParaRPr lang="en-US" dirty="0"/>
          </a:p>
          <a:p>
            <a:endParaRPr lang="en-US" dirty="0" smtClean="0"/>
          </a:p>
          <a:p>
            <a:pPr lvl="1"/>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93</a:t>
            </a:fld>
            <a:endParaRPr lang="en-US"/>
          </a:p>
        </p:txBody>
      </p:sp>
      <p:sp>
        <p:nvSpPr>
          <p:cNvPr id="4" name="Title 3"/>
          <p:cNvSpPr>
            <a:spLocks noGrp="1"/>
          </p:cNvSpPr>
          <p:nvPr>
            <p:ph type="title"/>
          </p:nvPr>
        </p:nvSpPr>
        <p:spPr/>
        <p:txBody>
          <a:bodyPr/>
          <a:lstStyle/>
          <a:p>
            <a:r>
              <a:rPr lang="en-US" dirty="0" smtClean="0"/>
              <a:t>Rivers and Streams</a:t>
            </a:r>
            <a:endParaRPr lang="en-US" dirty="0"/>
          </a:p>
        </p:txBody>
      </p:sp>
      <p:pic>
        <p:nvPicPr>
          <p:cNvPr id="1026" name="Picture 2" descr="http://famouswonders.com/wp-content/uploads/2009/03/angel-fall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10200" y="1295064"/>
            <a:ext cx="3253010" cy="487713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5410200" y="6172200"/>
            <a:ext cx="1930226" cy="338554"/>
          </a:xfrm>
          <a:prstGeom prst="rect">
            <a:avLst/>
          </a:prstGeom>
          <a:noFill/>
        </p:spPr>
        <p:txBody>
          <a:bodyPr wrap="square" rtlCol="0">
            <a:spAutoFit/>
          </a:bodyPr>
          <a:lstStyle/>
          <a:p>
            <a:r>
              <a:rPr lang="en-US" sz="1600" dirty="0" smtClean="0">
                <a:latin typeface="+mn-lt"/>
              </a:rPr>
              <a:t>Angel Falls, Bolivia</a:t>
            </a:r>
            <a:endParaRPr lang="en-US" sz="1600" dirty="0">
              <a:latin typeface="+mn-lt"/>
            </a:endParaRPr>
          </a:p>
        </p:txBody>
      </p:sp>
    </p:spTree>
    <p:extLst>
      <p:ext uri="{BB962C8B-B14F-4D97-AF65-F5344CB8AC3E}">
        <p14:creationId xmlns:p14="http://schemas.microsoft.com/office/powerpoint/2010/main" xmlns="" val="1414113367"/>
      </p:ext>
    </p:extLst>
  </p:cSld>
  <p:clrMapOvr>
    <a:masterClrMapping/>
  </p:clrMapOvr>
  <p:transition>
    <p:pull dir="ld"/>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715000"/>
          </a:xfrm>
        </p:spPr>
        <p:txBody>
          <a:bodyPr/>
          <a:lstStyle/>
          <a:p>
            <a:r>
              <a:rPr lang="en-US" dirty="0"/>
              <a:t>Water in the </a:t>
            </a:r>
            <a:r>
              <a:rPr lang="en-US" dirty="0">
                <a:solidFill>
                  <a:srgbClr val="FFFF00"/>
                </a:solidFill>
              </a:rPr>
              <a:t>source zone </a:t>
            </a:r>
            <a:r>
              <a:rPr lang="en-US" dirty="0"/>
              <a:t>is generally cold, rich in oxygen, and low in nutrients</a:t>
            </a:r>
            <a:r>
              <a:rPr lang="en-US" dirty="0" smtClean="0"/>
              <a:t>.</a:t>
            </a:r>
          </a:p>
          <a:p>
            <a:r>
              <a:rPr lang="en-US" dirty="0"/>
              <a:t>As the water moves through the </a:t>
            </a:r>
            <a:r>
              <a:rPr lang="en-US" dirty="0">
                <a:solidFill>
                  <a:srgbClr val="FFFF00"/>
                </a:solidFill>
              </a:rPr>
              <a:t>transition zone</a:t>
            </a:r>
            <a:r>
              <a:rPr lang="en-US" dirty="0"/>
              <a:t>, the streams widen, become deeper, and are warmed by the sun</a:t>
            </a:r>
            <a:r>
              <a:rPr lang="en-US" dirty="0" smtClean="0"/>
              <a:t>.</a:t>
            </a:r>
          </a:p>
          <a:p>
            <a:pPr lvl="1"/>
            <a:r>
              <a:rPr lang="en-US" dirty="0"/>
              <a:t>Oxygen levels decrease, but nutrient levels rise.</a:t>
            </a:r>
          </a:p>
          <a:p>
            <a:pPr lvl="1"/>
            <a:endParaRPr lang="en-US" dirty="0"/>
          </a:p>
          <a:p>
            <a:endParaRPr lang="en-US" dirty="0"/>
          </a:p>
          <a:p>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94</a:t>
            </a:fld>
            <a:endParaRPr lang="en-US"/>
          </a:p>
        </p:txBody>
      </p:sp>
      <p:pic>
        <p:nvPicPr>
          <p:cNvPr id="5" name="Picture 6" descr="0732_3_zones_downhill_flow"/>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3200400"/>
            <a:ext cx="6400800" cy="35507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59207799"/>
      </p:ext>
    </p:extLst>
  </p:cSld>
  <p:clrMapOvr>
    <a:masterClrMapping/>
  </p:clrMapOvr>
  <p:transition>
    <p:pull dir="ld"/>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715000"/>
          </a:xfrm>
        </p:spPr>
        <p:txBody>
          <a:bodyPr/>
          <a:lstStyle/>
          <a:p>
            <a:r>
              <a:rPr lang="en-US" dirty="0" smtClean="0"/>
              <a:t>Low-lying areas, called the </a:t>
            </a:r>
            <a:r>
              <a:rPr lang="en-US" dirty="0" smtClean="0">
                <a:solidFill>
                  <a:srgbClr val="FFFF00"/>
                </a:solidFill>
              </a:rPr>
              <a:t>flood plain zone, </a:t>
            </a:r>
            <a:r>
              <a:rPr lang="en-US" dirty="0" smtClean="0"/>
              <a:t>experience wide, slow-moving rivers that will occasionally flood and deposit material from upstream.</a:t>
            </a:r>
          </a:p>
          <a:p>
            <a:pPr lvl="1"/>
            <a:r>
              <a:rPr lang="en-US" dirty="0" smtClean="0"/>
              <a:t>The water continues to warm, oxygen levels decrease. The nutrients continue to increase.</a:t>
            </a:r>
          </a:p>
          <a:p>
            <a:pPr lvl="1"/>
            <a:endParaRPr lang="en-US" dirty="0"/>
          </a:p>
          <a:p>
            <a:endParaRPr lang="en-US" dirty="0"/>
          </a:p>
          <a:p>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95</a:t>
            </a:fld>
            <a:endParaRPr lang="en-US"/>
          </a:p>
        </p:txBody>
      </p:sp>
      <p:pic>
        <p:nvPicPr>
          <p:cNvPr id="4" name="Picture 6" descr="0732_3_zones_downhill_flow"/>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20368" y="3124200"/>
            <a:ext cx="6519053" cy="3616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85113226"/>
      </p:ext>
    </p:extLst>
  </p:cSld>
  <p:clrMapOvr>
    <a:masterClrMapping/>
  </p:clrMapOvr>
  <p:transition>
    <p:pull dir="ld"/>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715000"/>
          </a:xfrm>
        </p:spPr>
        <p:txBody>
          <a:bodyPr/>
          <a:lstStyle/>
          <a:p>
            <a:r>
              <a:rPr lang="en-US" dirty="0"/>
              <a:t>The river eventually ends at a larger body of water. This is called the river </a:t>
            </a:r>
            <a:r>
              <a:rPr lang="en-US" dirty="0">
                <a:solidFill>
                  <a:srgbClr val="FFFF00"/>
                </a:solidFill>
              </a:rPr>
              <a:t>mouth</a:t>
            </a:r>
            <a:r>
              <a:rPr lang="en-US" dirty="0"/>
              <a:t>.  </a:t>
            </a:r>
            <a:endParaRPr lang="en-US" dirty="0" smtClean="0"/>
          </a:p>
          <a:p>
            <a:pPr lvl="1"/>
            <a:r>
              <a:rPr lang="en-US" dirty="0" smtClean="0"/>
              <a:t>Freshwater mixes with saltwater, forming </a:t>
            </a:r>
            <a:r>
              <a:rPr lang="en-US" dirty="0" smtClean="0">
                <a:solidFill>
                  <a:srgbClr val="FFFF00"/>
                </a:solidFill>
              </a:rPr>
              <a:t>brackish water</a:t>
            </a:r>
            <a:r>
              <a:rPr lang="en-US" dirty="0" smtClean="0"/>
              <a:t>.</a:t>
            </a:r>
            <a:endParaRPr lang="en-US" dirty="0"/>
          </a:p>
          <a:p>
            <a:endParaRPr lang="en-US" dirty="0"/>
          </a:p>
          <a:p>
            <a:pPr lvl="1"/>
            <a:endParaRPr lang="en-US" dirty="0"/>
          </a:p>
          <a:p>
            <a:endParaRPr lang="en-US" dirty="0"/>
          </a:p>
          <a:p>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96</a:t>
            </a:fld>
            <a:endParaRPr lang="en-US"/>
          </a:p>
        </p:txBody>
      </p:sp>
      <p:pic>
        <p:nvPicPr>
          <p:cNvPr id="4" name="Picture 6" descr="0732_3_zones_downhill_flow"/>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20368" y="3124200"/>
            <a:ext cx="6519053" cy="3616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30818224"/>
      </p:ext>
    </p:extLst>
  </p:cSld>
  <p:clrMapOvr>
    <a:masterClrMapping/>
  </p:clrMapOvr>
  <p:transition>
    <p:pull dir="ld"/>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57200"/>
            <a:ext cx="8229600" cy="6096000"/>
          </a:xfrm>
        </p:spPr>
        <p:txBody>
          <a:bodyPr>
            <a:normAutofit/>
          </a:bodyPr>
          <a:lstStyle/>
          <a:p>
            <a:r>
              <a:rPr lang="en-US" dirty="0" smtClean="0"/>
              <a:t>New Orleans is built on the mouth of the Mississippi River.</a:t>
            </a:r>
          </a:p>
          <a:p>
            <a:pPr lvl="1"/>
            <a:r>
              <a:rPr lang="en-US" dirty="0" smtClean="0"/>
              <a:t>The soil is very loose, the result of thousands of years of sediment deposited by the river.</a:t>
            </a:r>
          </a:p>
          <a:p>
            <a:r>
              <a:rPr lang="en-US" dirty="0" smtClean="0"/>
              <a:t>At one point, the </a:t>
            </a:r>
            <a:br>
              <a:rPr lang="en-US" dirty="0" smtClean="0"/>
            </a:br>
            <a:r>
              <a:rPr lang="en-US" dirty="0" smtClean="0"/>
              <a:t>city was near sea </a:t>
            </a:r>
            <a:br>
              <a:rPr lang="en-US" dirty="0" smtClean="0"/>
            </a:br>
            <a:r>
              <a:rPr lang="en-US" dirty="0" smtClean="0"/>
              <a:t>level.  However, as </a:t>
            </a:r>
            <a:br>
              <a:rPr lang="en-US" dirty="0" smtClean="0"/>
            </a:br>
            <a:r>
              <a:rPr lang="en-US" dirty="0" smtClean="0"/>
              <a:t>levees and dams </a:t>
            </a:r>
            <a:br>
              <a:rPr lang="en-US" dirty="0" smtClean="0"/>
            </a:br>
            <a:r>
              <a:rPr lang="en-US" dirty="0" smtClean="0"/>
              <a:t>were constructed </a:t>
            </a:r>
            <a:br>
              <a:rPr lang="en-US" dirty="0" smtClean="0"/>
            </a:br>
            <a:r>
              <a:rPr lang="en-US" dirty="0" smtClean="0"/>
              <a:t>and river flooding </a:t>
            </a:r>
            <a:br>
              <a:rPr lang="en-US" dirty="0" smtClean="0"/>
            </a:br>
            <a:r>
              <a:rPr lang="en-US" dirty="0" smtClean="0"/>
              <a:t>stopped, sediment </a:t>
            </a:r>
            <a:br>
              <a:rPr lang="en-US" dirty="0" smtClean="0"/>
            </a:br>
            <a:r>
              <a:rPr lang="en-US" dirty="0" smtClean="0"/>
              <a:t>was no longer </a:t>
            </a:r>
            <a:br>
              <a:rPr lang="en-US" dirty="0" smtClean="0"/>
            </a:br>
            <a:r>
              <a:rPr lang="en-US" dirty="0" smtClean="0"/>
              <a:t>deposited.</a:t>
            </a:r>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97</a:t>
            </a:fld>
            <a:endParaRPr lang="en-US"/>
          </a:p>
        </p:txBody>
      </p:sp>
      <p:pic>
        <p:nvPicPr>
          <p:cNvPr id="5122" name="Picture 2" descr="File:Mississippi River Delta and Sediment Plum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31336" y="2286000"/>
            <a:ext cx="5088653" cy="3733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3831336" y="6031993"/>
            <a:ext cx="4779264" cy="646331"/>
          </a:xfrm>
          <a:prstGeom prst="rect">
            <a:avLst/>
          </a:prstGeom>
          <a:noFill/>
        </p:spPr>
        <p:txBody>
          <a:bodyPr wrap="square" rtlCol="0">
            <a:spAutoFit/>
          </a:bodyPr>
          <a:lstStyle/>
          <a:p>
            <a:r>
              <a:rPr lang="en-US" sz="1800" dirty="0" smtClean="0">
                <a:latin typeface="+mn-lt"/>
              </a:rPr>
              <a:t>Mississippi River delta</a:t>
            </a:r>
          </a:p>
          <a:p>
            <a:r>
              <a:rPr lang="en-US" sz="1800" dirty="0" smtClean="0">
                <a:latin typeface="+mn-lt"/>
              </a:rPr>
              <a:t>NASA Terra Satellite.  March 5, 2001</a:t>
            </a:r>
            <a:endParaRPr lang="en-US" sz="1800" dirty="0">
              <a:latin typeface="+mn-lt"/>
            </a:endParaRPr>
          </a:p>
        </p:txBody>
      </p:sp>
    </p:spTree>
    <p:extLst>
      <p:ext uri="{BB962C8B-B14F-4D97-AF65-F5344CB8AC3E}">
        <p14:creationId xmlns:p14="http://schemas.microsoft.com/office/powerpoint/2010/main" xmlns="" val="685511489"/>
      </p:ext>
    </p:extLst>
  </p:cSld>
  <p:clrMapOvr>
    <a:masterClrMapping/>
  </p:clrMapOvr>
  <p:transition>
    <p:pull dir="ld"/>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57200"/>
            <a:ext cx="8229600" cy="5638800"/>
          </a:xfrm>
        </p:spPr>
        <p:txBody>
          <a:bodyPr/>
          <a:lstStyle/>
          <a:p>
            <a:r>
              <a:rPr lang="en-US" dirty="0" smtClean="0"/>
              <a:t>As the city has been built up, it sinks lower and lower into the ground through a process called subsidence.</a:t>
            </a:r>
          </a:p>
          <a:p>
            <a:pPr lvl="1"/>
            <a:r>
              <a:rPr lang="en-US" dirty="0" smtClean="0"/>
              <a:t>Occurring at a rate of about 2 inches per decade, accelerated by withdrawals of ground water, oil, and natural gas.</a:t>
            </a:r>
          </a:p>
          <a:p>
            <a:pPr lvl="1"/>
            <a:r>
              <a:rPr lang="en-US" dirty="0" smtClean="0"/>
              <a:t>This has </a:t>
            </a:r>
            <a:br>
              <a:rPr lang="en-US" dirty="0" smtClean="0"/>
            </a:br>
            <a:r>
              <a:rPr lang="en-US" dirty="0" smtClean="0"/>
              <a:t>created a </a:t>
            </a:r>
            <a:br>
              <a:rPr lang="en-US" dirty="0" smtClean="0"/>
            </a:br>
            <a:r>
              <a:rPr lang="en-US" dirty="0" smtClean="0"/>
              <a:t>bowl-like</a:t>
            </a:r>
            <a:br>
              <a:rPr lang="en-US" dirty="0" smtClean="0"/>
            </a:br>
            <a:r>
              <a:rPr lang="en-US" dirty="0" smtClean="0"/>
              <a:t>effect in</a:t>
            </a:r>
            <a:br>
              <a:rPr lang="en-US" dirty="0" smtClean="0"/>
            </a:br>
            <a:r>
              <a:rPr lang="en-US" dirty="0" smtClean="0"/>
              <a:t>parts of </a:t>
            </a:r>
            <a:br>
              <a:rPr lang="en-US" dirty="0" smtClean="0"/>
            </a:br>
            <a:r>
              <a:rPr lang="en-US" dirty="0" smtClean="0"/>
              <a:t>the city.</a:t>
            </a:r>
          </a:p>
          <a:p>
            <a:pPr lvl="1"/>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98</a:t>
            </a:fld>
            <a:endParaRPr lang="en-US"/>
          </a:p>
        </p:txBody>
      </p:sp>
      <p:pic>
        <p:nvPicPr>
          <p:cNvPr id="6146" name="Picture 2" descr="https://upload.wikimedia.org/wikipedia/en/b/b2/New_Orleans_Elevation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0400" y="2895600"/>
            <a:ext cx="5256904" cy="3578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5404362"/>
      </p:ext>
    </p:extLst>
  </p:cSld>
  <p:clrMapOvr>
    <a:masterClrMapping/>
  </p:clrMapOvr>
  <p:transition>
    <p:pull dir="ld"/>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4267200" cy="5257800"/>
          </a:xfrm>
        </p:spPr>
        <p:txBody>
          <a:bodyPr>
            <a:normAutofit lnSpcReduction="10000"/>
          </a:bodyPr>
          <a:lstStyle/>
          <a:p>
            <a:r>
              <a:rPr lang="en-US" dirty="0" smtClean="0"/>
              <a:t>Located away from coastal areas, </a:t>
            </a:r>
            <a:r>
              <a:rPr lang="en-US" b="1" dirty="0" smtClean="0">
                <a:solidFill>
                  <a:srgbClr val="FFFF00"/>
                </a:solidFill>
              </a:rPr>
              <a:t>inland wetlands </a:t>
            </a:r>
            <a:r>
              <a:rPr lang="en-US" dirty="0" smtClean="0"/>
              <a:t>are </a:t>
            </a:r>
            <a:r>
              <a:rPr lang="en-US" u="sng" dirty="0" smtClean="0"/>
              <a:t>non-permanent</a:t>
            </a:r>
            <a:r>
              <a:rPr lang="en-US" dirty="0" smtClean="0"/>
              <a:t> bodies of fresh water.</a:t>
            </a:r>
          </a:p>
          <a:p>
            <a:pPr lvl="1"/>
            <a:r>
              <a:rPr lang="en-US" dirty="0" smtClean="0">
                <a:solidFill>
                  <a:srgbClr val="FFFF00"/>
                </a:solidFill>
              </a:rPr>
              <a:t>Marshes</a:t>
            </a:r>
            <a:r>
              <a:rPr lang="en-US" dirty="0" smtClean="0"/>
              <a:t> do not have trees, </a:t>
            </a:r>
            <a:r>
              <a:rPr lang="en-US" dirty="0" smtClean="0">
                <a:solidFill>
                  <a:srgbClr val="FFFF00"/>
                </a:solidFill>
              </a:rPr>
              <a:t>swamps</a:t>
            </a:r>
            <a:r>
              <a:rPr lang="en-US" dirty="0" smtClean="0"/>
              <a:t> do.</a:t>
            </a:r>
          </a:p>
          <a:p>
            <a:pPr lvl="1"/>
            <a:r>
              <a:rPr lang="en-US" dirty="0" smtClean="0">
                <a:solidFill>
                  <a:srgbClr val="FFFF00"/>
                </a:solidFill>
              </a:rPr>
              <a:t>Bogs</a:t>
            </a:r>
            <a:r>
              <a:rPr lang="en-US" dirty="0" smtClean="0"/>
              <a:t> are wetlands characterized by plants that produce an acidic secretion, slowing down the action of decomposers.</a:t>
            </a:r>
          </a:p>
          <a:p>
            <a:endParaRPr lang="en-US" dirty="0"/>
          </a:p>
        </p:txBody>
      </p:sp>
      <p:sp>
        <p:nvSpPr>
          <p:cNvPr id="3" name="Slide Number Placeholder 2"/>
          <p:cNvSpPr>
            <a:spLocks noGrp="1"/>
          </p:cNvSpPr>
          <p:nvPr>
            <p:ph type="sldNum" sz="quarter" idx="15"/>
          </p:nvPr>
        </p:nvSpPr>
        <p:spPr/>
        <p:txBody>
          <a:bodyPr/>
          <a:lstStyle/>
          <a:p>
            <a:pPr>
              <a:defRPr/>
            </a:pPr>
            <a:fld id="{E4231E6E-36C3-44F3-9B0C-274A3E207BE2}" type="slidenum">
              <a:rPr lang="en-US" smtClean="0"/>
              <a:pPr>
                <a:defRPr/>
              </a:pPr>
              <a:t>99</a:t>
            </a:fld>
            <a:endParaRPr lang="en-US"/>
          </a:p>
        </p:txBody>
      </p:sp>
      <p:sp>
        <p:nvSpPr>
          <p:cNvPr id="4" name="Title 3"/>
          <p:cNvSpPr>
            <a:spLocks noGrp="1"/>
          </p:cNvSpPr>
          <p:nvPr>
            <p:ph type="title"/>
          </p:nvPr>
        </p:nvSpPr>
        <p:spPr/>
        <p:txBody>
          <a:bodyPr/>
          <a:lstStyle/>
          <a:p>
            <a:r>
              <a:rPr lang="en-US" dirty="0" smtClean="0"/>
              <a:t>Freshwater Inland Wetlands</a:t>
            </a:r>
            <a:endParaRPr lang="en-US" dirty="0"/>
          </a:p>
        </p:txBody>
      </p:sp>
      <p:pic>
        <p:nvPicPr>
          <p:cNvPr id="26626" name="Picture 2" descr="http://www.city-data.com/forum/attachments/illinois/24328d1217209714-images-illinois-volo-bog-04.09.0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6800" y="2057400"/>
            <a:ext cx="3759200" cy="28194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5105400" y="4895088"/>
            <a:ext cx="3352800" cy="646331"/>
          </a:xfrm>
          <a:prstGeom prst="rect">
            <a:avLst/>
          </a:prstGeom>
          <a:noFill/>
        </p:spPr>
        <p:txBody>
          <a:bodyPr wrap="square" rtlCol="0">
            <a:spAutoFit/>
          </a:bodyPr>
          <a:lstStyle/>
          <a:p>
            <a:r>
              <a:rPr lang="en-US" sz="1800" dirty="0" err="1" smtClean="0">
                <a:latin typeface="+mn-lt"/>
              </a:rPr>
              <a:t>Volo</a:t>
            </a:r>
            <a:r>
              <a:rPr lang="en-US" sz="1800" dirty="0" smtClean="0">
                <a:latin typeface="+mn-lt"/>
              </a:rPr>
              <a:t> Bog</a:t>
            </a:r>
            <a:br>
              <a:rPr lang="en-US" sz="1800" dirty="0" smtClean="0">
                <a:latin typeface="+mn-lt"/>
              </a:rPr>
            </a:br>
            <a:r>
              <a:rPr lang="en-US" sz="1800" dirty="0" smtClean="0">
                <a:latin typeface="+mn-lt"/>
              </a:rPr>
              <a:t>Illinois, United States</a:t>
            </a:r>
            <a:endParaRPr lang="en-US" sz="1800" dirty="0">
              <a:latin typeface="+mn-lt"/>
            </a:endParaRPr>
          </a:p>
        </p:txBody>
      </p:sp>
    </p:spTree>
    <p:extLst>
      <p:ext uri="{BB962C8B-B14F-4D97-AF65-F5344CB8AC3E}">
        <p14:creationId xmlns:p14="http://schemas.microsoft.com/office/powerpoint/2010/main" xmlns="" val="184333861"/>
      </p:ext>
    </p:extLst>
  </p:cSld>
  <p:clrMapOvr>
    <a:masterClrMapping/>
  </p:clrMapOvr>
  <p:transition>
    <p:pull dir="ld"/>
  </p:transition>
</p:sld>
</file>

<file path=ppt/tags/tag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23797</TotalTime>
  <Words>4294</Words>
  <Application>Microsoft Office PowerPoint</Application>
  <PresentationFormat>On-screen Show (4:3)</PresentationFormat>
  <Paragraphs>504</Paragraphs>
  <Slides>119</Slides>
  <Notes>23</Notes>
  <HiddenSlides>0</HiddenSlides>
  <MMClips>2</MMClip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Paper</vt:lpstr>
      <vt:lpstr>Ecology</vt:lpstr>
      <vt:lpstr>TASK</vt:lpstr>
      <vt:lpstr>ECOLOGY - the study of interactions among organisms with each other and with environment  BIOSPHERE - portion of planet where life exists</vt:lpstr>
      <vt:lpstr>LEVELS OF ORGANIZATION  Species - individuals that can breed with one another  Population - all the individuals of the same species (ducks) in an area</vt:lpstr>
      <vt:lpstr>Human Population</vt:lpstr>
      <vt:lpstr>Slide 6</vt:lpstr>
      <vt:lpstr>Community - all the populations that live together in an area</vt:lpstr>
      <vt:lpstr>Slide 8</vt:lpstr>
      <vt:lpstr>Ecosystem - the community plus the physical factors in an area (rain, light, soil..)  </vt:lpstr>
      <vt:lpstr>Biome - large area that has a particular climate, and particular species of plants and animals that live there (tundra)  </vt:lpstr>
      <vt:lpstr>Biosphere - the part of the earth that supports life</vt:lpstr>
      <vt:lpstr>Ecological methods - how do we study it?  Observing Experimenting Modeling</vt:lpstr>
      <vt:lpstr>Sometimes, you must be cautious in how a model interprets data....</vt:lpstr>
      <vt:lpstr>Slide 14</vt:lpstr>
      <vt:lpstr>Show what you know TASK… NOT naked, but Afraid</vt:lpstr>
      <vt:lpstr>Slide 16</vt:lpstr>
      <vt:lpstr>Energy Flow  Autotrophs (producers) - capture energy from environment and convert it into "food" Heterotrophs (consumers) - must eat things  Herbivores Carnivores Omnivores Detritivores / Decomposers</vt:lpstr>
      <vt:lpstr>*SUNLIGHT is the main source of energy*  Photosynthesis - uses light energy to make "food" </vt:lpstr>
      <vt:lpstr>Chemosynthesis - makes food from chemicals (some bacteria synthesize food in this way)</vt:lpstr>
      <vt:lpstr>FOOD CHAINS AND FOOD WEBS - illustrate the flow of energy in an ecosystem  *Note the direction of the arrows, they indicate where the energy is going when one organism consumes another. </vt:lpstr>
      <vt:lpstr>Identify:  Primary Consumers  Secondary Consumers  Tertiary Consumers  Find the Omnivore.</vt:lpstr>
      <vt:lpstr>Ecological Pyramids (fig 3-9)  Energy Pyramid Biomass Pyramid Pyramid of Numbers</vt:lpstr>
      <vt:lpstr>Slide 23</vt:lpstr>
      <vt:lpstr>Slide 24</vt:lpstr>
      <vt:lpstr>Slide 25</vt:lpstr>
      <vt:lpstr>Slide 26</vt:lpstr>
      <vt:lpstr>Ecosystems on Land</vt:lpstr>
      <vt:lpstr>Slide 28</vt:lpstr>
      <vt:lpstr>Slide 29</vt:lpstr>
      <vt:lpstr>Slide 30</vt:lpstr>
      <vt:lpstr>Slide 31</vt:lpstr>
      <vt:lpstr>TASK</vt:lpstr>
      <vt:lpstr>Organization of the Environment</vt:lpstr>
      <vt:lpstr>Slide 34</vt:lpstr>
      <vt:lpstr>Abiotic Influences of an Ecosystem</vt:lpstr>
      <vt:lpstr>Slide 36</vt:lpstr>
      <vt:lpstr>Slide 37</vt:lpstr>
      <vt:lpstr>Slide 38</vt:lpstr>
      <vt:lpstr>Slide 39</vt:lpstr>
      <vt:lpstr>Slide 40</vt:lpstr>
      <vt:lpstr>Ocean and Lake Effects</vt:lpstr>
      <vt:lpstr>Slide 42</vt:lpstr>
      <vt:lpstr>Climatographs  </vt:lpstr>
      <vt:lpstr>Deserts</vt:lpstr>
      <vt:lpstr>Slide 45</vt:lpstr>
      <vt:lpstr>Slide 46</vt:lpstr>
      <vt:lpstr>Slide 47</vt:lpstr>
      <vt:lpstr>Slide 48</vt:lpstr>
      <vt:lpstr>Slide 49</vt:lpstr>
      <vt:lpstr>Slide 50</vt:lpstr>
      <vt:lpstr>Slide 51</vt:lpstr>
      <vt:lpstr>Slide 52</vt:lpstr>
      <vt:lpstr>Grasslands</vt:lpstr>
      <vt:lpstr>Slide 54</vt:lpstr>
      <vt:lpstr>Slide 55</vt:lpstr>
      <vt:lpstr>Slide 56</vt:lpstr>
      <vt:lpstr>Slide 57</vt:lpstr>
      <vt:lpstr>Slide 58</vt:lpstr>
      <vt:lpstr>Forests</vt:lpstr>
      <vt:lpstr>Slide 60</vt:lpstr>
      <vt:lpstr>Slide 61</vt:lpstr>
      <vt:lpstr>Slide 62</vt:lpstr>
      <vt:lpstr>Slide 63</vt:lpstr>
      <vt:lpstr>Slide 64</vt:lpstr>
      <vt:lpstr>Slide 65</vt:lpstr>
      <vt:lpstr>Slide 66</vt:lpstr>
      <vt:lpstr>Slide 67</vt:lpstr>
      <vt:lpstr>Ecosystems in Transition</vt:lpstr>
      <vt:lpstr>Slide 69</vt:lpstr>
      <vt:lpstr>Slide 70</vt:lpstr>
      <vt:lpstr>Slide 71</vt:lpstr>
      <vt:lpstr>Slide 72</vt:lpstr>
      <vt:lpstr>Slide 73</vt:lpstr>
      <vt:lpstr>Aquatic Ecosystems</vt:lpstr>
      <vt:lpstr>Slide 75</vt:lpstr>
      <vt:lpstr>Slide 76</vt:lpstr>
      <vt:lpstr>Slide 77</vt:lpstr>
      <vt:lpstr>Slide 78</vt:lpstr>
      <vt:lpstr>Slide 79</vt:lpstr>
      <vt:lpstr>Slide 80</vt:lpstr>
      <vt:lpstr>Aquatic Ecosystems</vt:lpstr>
      <vt:lpstr>Biotic Factors</vt:lpstr>
      <vt:lpstr>Slide 83</vt:lpstr>
      <vt:lpstr>Plankton, Nekton, Benthos, Decomposer</vt:lpstr>
      <vt:lpstr>Slide 85</vt:lpstr>
      <vt:lpstr>Freshwater Ecosystems</vt:lpstr>
      <vt:lpstr>Slide 87</vt:lpstr>
      <vt:lpstr>Slide 88</vt:lpstr>
      <vt:lpstr>Review game-funglish</vt:lpstr>
      <vt:lpstr>Slide 90</vt:lpstr>
      <vt:lpstr>Slide 91</vt:lpstr>
      <vt:lpstr>Slide 92</vt:lpstr>
      <vt:lpstr>Rivers and Streams</vt:lpstr>
      <vt:lpstr>Slide 94</vt:lpstr>
      <vt:lpstr>Slide 95</vt:lpstr>
      <vt:lpstr>Slide 96</vt:lpstr>
      <vt:lpstr>Slide 97</vt:lpstr>
      <vt:lpstr>Slide 98</vt:lpstr>
      <vt:lpstr>Freshwater Inland Wetlands</vt:lpstr>
      <vt:lpstr>Slide 100</vt:lpstr>
      <vt:lpstr>Aquatic  Zones</vt:lpstr>
      <vt:lpstr>Slide 102</vt:lpstr>
      <vt:lpstr>Slide 103</vt:lpstr>
      <vt:lpstr>Slide 104</vt:lpstr>
      <vt:lpstr>Slide 105</vt:lpstr>
      <vt:lpstr>Slide 106</vt:lpstr>
      <vt:lpstr>Benefits of Wetlands</vt:lpstr>
      <vt:lpstr>Slide 108</vt:lpstr>
      <vt:lpstr>Slide 109</vt:lpstr>
      <vt:lpstr>Slide 110</vt:lpstr>
      <vt:lpstr>Reconstruction</vt:lpstr>
      <vt:lpstr>Intertidal Zone</vt:lpstr>
      <vt:lpstr>Slide 113</vt:lpstr>
      <vt:lpstr>Coral Reefs</vt:lpstr>
      <vt:lpstr>Slide 115</vt:lpstr>
      <vt:lpstr>Open Ocean</vt:lpstr>
      <vt:lpstr>Slide 117</vt:lpstr>
      <vt:lpstr>Slide 118</vt:lpstr>
      <vt:lpstr>Slide 119</vt:lpstr>
    </vt:vector>
  </TitlesOfParts>
  <Company>CCSN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Our Environment</dc:title>
  <dc:creator>Leanna Weimer</dc:creator>
  <cp:lastModifiedBy>RASD</cp:lastModifiedBy>
  <cp:revision>442</cp:revision>
  <dcterms:created xsi:type="dcterms:W3CDTF">2002-01-16T22:44:40Z</dcterms:created>
  <dcterms:modified xsi:type="dcterms:W3CDTF">2015-11-04T18:28:29Z</dcterms:modified>
</cp:coreProperties>
</file>