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9"/>
  </p:handoutMasterIdLst>
  <p:sldIdLst>
    <p:sldId id="256" r:id="rId2"/>
    <p:sldId id="293" r:id="rId3"/>
    <p:sldId id="294" r:id="rId4"/>
    <p:sldId id="292" r:id="rId5"/>
    <p:sldId id="257" r:id="rId6"/>
    <p:sldId id="258" r:id="rId7"/>
    <p:sldId id="289" r:id="rId8"/>
    <p:sldId id="259" r:id="rId9"/>
    <p:sldId id="264" r:id="rId10"/>
    <p:sldId id="265" r:id="rId11"/>
    <p:sldId id="268" r:id="rId12"/>
    <p:sldId id="266" r:id="rId13"/>
    <p:sldId id="267" r:id="rId14"/>
    <p:sldId id="269" r:id="rId15"/>
    <p:sldId id="262" r:id="rId16"/>
    <p:sldId id="270" r:id="rId17"/>
    <p:sldId id="271" r:id="rId18"/>
    <p:sldId id="272" r:id="rId19"/>
    <p:sldId id="26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7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0" autoAdjust="0"/>
  </p:normalViewPr>
  <p:slideViewPr>
    <p:cSldViewPr>
      <p:cViewPr>
        <p:scale>
          <a:sx n="100" d="100"/>
          <a:sy n="100" d="100"/>
        </p:scale>
        <p:origin x="-294" y="1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4DD0-3465-4328-8F74-A9432915F3A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8E1E9-F360-4306-8905-63375E12E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99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696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4648" y="6111875"/>
            <a:ext cx="3502152" cy="365125"/>
          </a:xfrm>
        </p:spPr>
        <p:txBody>
          <a:bodyPr/>
          <a:lstStyle/>
          <a:p>
            <a:r>
              <a:rPr lang="en-US" dirty="0" smtClean="0"/>
              <a:t>Physical Exams of Dairy Cattle </a:t>
            </a:r>
            <a:fld id="{E17934C0-8B7F-47C0-80F8-B4458180D0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50996" y="89624"/>
            <a:ext cx="8842008" cy="66733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174" y="722589"/>
            <a:ext cx="7963829" cy="725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77310"/>
            <a:ext cx="8510292" cy="505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8F88F7-57C3-4259-A4A9-55EFE30E953D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8236" y="6492875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07947F-3E28-4F70-92A3-A8ECF4AAD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cal.vet.upenn.edu/projects/fieldservice/Dairy/Images/25small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Exams of Cattle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ichiko280.files.wordpress.com/2008/11/709cow-post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5481" y="4038600"/>
            <a:ext cx="1948519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6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 &amp; 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examining the nose, look for </a:t>
            </a:r>
            <a:r>
              <a:rPr lang="en-US" b="1" dirty="0" smtClean="0">
                <a:solidFill>
                  <a:srgbClr val="FFFF00"/>
                </a:solidFill>
              </a:rPr>
              <a:t>mucus</a:t>
            </a:r>
            <a:r>
              <a:rPr lang="en-US" dirty="0" smtClean="0"/>
              <a:t> (i.e. a runny nose)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Is it clear (good) or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solid-colored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(typically bad)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Is it clean (good) or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bloody (bad)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After checking the nose, listen near her </a:t>
            </a:r>
            <a:r>
              <a:rPr lang="en-US" b="1" dirty="0" smtClean="0"/>
              <a:t>mouth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>
                <a:solidFill>
                  <a:srgbClr val="FFFF00"/>
                </a:solidFill>
              </a:rPr>
              <a:t>she chewing her cud </a:t>
            </a:r>
            <a:r>
              <a:rPr lang="en-US" dirty="0" smtClean="0"/>
              <a:t>(very good)?  </a:t>
            </a:r>
            <a:endParaRPr lang="en-US" dirty="0"/>
          </a:p>
          <a:p>
            <a:pPr lvl="1"/>
            <a:r>
              <a:rPr lang="en-US" dirty="0" smtClean="0"/>
              <a:t>Do you hear a </a:t>
            </a:r>
            <a:r>
              <a:rPr lang="en-US" dirty="0" smtClean="0">
                <a:solidFill>
                  <a:srgbClr val="FFFF00"/>
                </a:solidFill>
              </a:rPr>
              <a:t>high-pitched grinding noise </a:t>
            </a:r>
            <a:r>
              <a:rPr lang="en-US" dirty="0" smtClean="0"/>
              <a:t>(bad)?  If so, this is a sign that the cow is in pain. </a:t>
            </a:r>
          </a:p>
          <a:p>
            <a:pPr lvl="1"/>
            <a:r>
              <a:rPr lang="en-US" dirty="0" smtClean="0"/>
              <a:t>Is she compulsively </a:t>
            </a:r>
            <a:r>
              <a:rPr lang="en-US" dirty="0" smtClean="0">
                <a:solidFill>
                  <a:srgbClr val="FFFF00"/>
                </a:solidFill>
              </a:rPr>
              <a:t>licking or chewing</a:t>
            </a:r>
            <a:r>
              <a:rPr lang="en-US" dirty="0" smtClean="0"/>
              <a:t>, or are there any other signs of emotional/nervous problems? </a:t>
            </a:r>
            <a:endParaRPr lang="en-US" dirty="0"/>
          </a:p>
        </p:txBody>
      </p:sp>
      <p:pic>
        <p:nvPicPr>
          <p:cNvPr id="8195" name="Picture 3" descr="E:\Pictures\vet.uga.e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016760"/>
            <a:ext cx="2540000" cy="18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6705040" y="3048561"/>
            <a:ext cx="12987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 vet.uga.edu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194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Refill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876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checking the mouth, you should also check the capillary refill time of the animal.</a:t>
            </a:r>
          </a:p>
          <a:p>
            <a:pPr lvl="1"/>
            <a:r>
              <a:rPr lang="en-US" b="1" dirty="0" smtClean="0"/>
              <a:t>Capillaries</a:t>
            </a:r>
            <a:r>
              <a:rPr lang="en-US" dirty="0" smtClean="0"/>
              <a:t> are the </a:t>
            </a:r>
            <a:r>
              <a:rPr lang="en-US" dirty="0" smtClean="0">
                <a:solidFill>
                  <a:srgbClr val="FFFF00"/>
                </a:solidFill>
              </a:rPr>
              <a:t>smallest blood vessels that link arteries to veins.</a:t>
            </a:r>
          </a:p>
          <a:p>
            <a:pPr lvl="1"/>
            <a:r>
              <a:rPr lang="en-US" dirty="0" smtClean="0"/>
              <a:t>They line the surface of the skin.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perform the </a:t>
            </a:r>
            <a:r>
              <a:rPr lang="en-US" b="1" dirty="0" smtClean="0"/>
              <a:t>Capillary Refill Time </a:t>
            </a:r>
            <a:r>
              <a:rPr lang="en-US" dirty="0" smtClean="0"/>
              <a:t>(CRT) test, </a:t>
            </a:r>
            <a:r>
              <a:rPr lang="en-US" dirty="0" smtClean="0">
                <a:solidFill>
                  <a:srgbClr val="FFFF00"/>
                </a:solidFill>
              </a:rPr>
              <a:t>gently and carefully lift the lip of the animal (make sure the animal is properly restrained!)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Gently push on the animal’s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gums and release.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 color of the gums should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go from a whitish color to its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normal pink in 1-2 seconds.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slower time indicates shock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or dehydration.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time under 1 second indicates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heat stroke or shock. </a:t>
            </a:r>
          </a:p>
        </p:txBody>
      </p:sp>
      <p:pic>
        <p:nvPicPr>
          <p:cNvPr id="2050" name="Picture 2" descr="http://www.eqmusclerelease.com/images-large-photos/treatment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76674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0806" y="6090703"/>
            <a:ext cx="1888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eqmusclerelease.com</a:t>
            </a:r>
            <a:endParaRPr lang="en-US" sz="900" i="1" dirty="0"/>
          </a:p>
        </p:txBody>
      </p:sp>
      <p:sp>
        <p:nvSpPr>
          <p:cNvPr id="6" name="Rectangle 5"/>
          <p:cNvSpPr/>
          <p:nvPr/>
        </p:nvSpPr>
        <p:spPr>
          <a:xfrm>
            <a:off x="5410200" y="6321535"/>
            <a:ext cx="34996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Yes – I know this is a horse…I couldn’t find one with a cow </a:t>
            </a:r>
            <a:r>
              <a:rPr lang="en-US" sz="900" i="1" dirty="0" smtClean="0">
                <a:sym typeface="Wingdings" pitchFamily="2" charset="2"/>
              </a:rPr>
              <a:t>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7246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Jaw and 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1"/>
            <a:ext cx="7696200" cy="48005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Check her jaw </a:t>
            </a:r>
            <a:r>
              <a:rPr lang="en-US" dirty="0" smtClean="0"/>
              <a:t>– is </a:t>
            </a:r>
            <a:br>
              <a:rPr lang="en-US" dirty="0" smtClean="0"/>
            </a:br>
            <a:r>
              <a:rPr lang="en-US" dirty="0" smtClean="0"/>
              <a:t>there any </a:t>
            </a:r>
            <a:r>
              <a:rPr lang="en-US" dirty="0" smtClean="0">
                <a:solidFill>
                  <a:srgbClr val="FFFF00"/>
                </a:solidFill>
              </a:rPr>
              <a:t>swelling or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fluid build-up (bad)? 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If so, this could be 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sign of poor circulation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or low electrolytes.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Neck</a:t>
            </a:r>
            <a:r>
              <a:rPr lang="en-US" dirty="0" smtClean="0"/>
              <a:t> – check the </a:t>
            </a:r>
            <a:r>
              <a:rPr lang="en-US" dirty="0" smtClean="0">
                <a:solidFill>
                  <a:srgbClr val="FFFF00"/>
                </a:solidFill>
              </a:rPr>
              <a:t>lymph nodes (</a:t>
            </a:r>
            <a:r>
              <a:rPr lang="en-US" dirty="0" smtClean="0"/>
              <a:t>they can be found along the jaw-line below the ears).</a:t>
            </a:r>
          </a:p>
          <a:p>
            <a:pPr lvl="1"/>
            <a:r>
              <a:rPr lang="en-US" b="1" dirty="0" smtClean="0"/>
              <a:t>Lymph nodes </a:t>
            </a:r>
            <a:r>
              <a:rPr lang="en-US" dirty="0" smtClean="0">
                <a:solidFill>
                  <a:srgbClr val="FFFF00"/>
                </a:solidFill>
              </a:rPr>
              <a:t>are glands full of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white blood cells; they move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lymphatic fluid (immune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system-fluid) throughout the body</a:t>
            </a:r>
          </a:p>
          <a:p>
            <a:pPr lvl="1"/>
            <a:r>
              <a:rPr lang="en-US" dirty="0" smtClean="0"/>
              <a:t>If the lymph nodes are swollen, </a:t>
            </a:r>
            <a:br>
              <a:rPr lang="en-US" dirty="0" smtClean="0"/>
            </a:br>
            <a:r>
              <a:rPr lang="en-US" dirty="0" smtClean="0"/>
              <a:t>this is a clear sign that the animal </a:t>
            </a:r>
            <a:br>
              <a:rPr lang="en-US" dirty="0" smtClean="0"/>
            </a:br>
            <a:r>
              <a:rPr lang="en-US" dirty="0" smtClean="0"/>
              <a:t>is fighting an infection or injury.</a:t>
            </a:r>
          </a:p>
          <a:p>
            <a:pPr lvl="2"/>
            <a:r>
              <a:rPr lang="en-US" i="1" dirty="0" smtClean="0"/>
              <a:t>☆ = Lymph node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www.nodpa.com/images/Johnes-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564" y="838200"/>
            <a:ext cx="302218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19875" y="3579168"/>
            <a:ext cx="13115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effectLst/>
              </a:rPr>
              <a:t>Source: nodpa.com</a:t>
            </a:r>
            <a:endParaRPr lang="en-US" sz="900" i="1" dirty="0"/>
          </a:p>
        </p:txBody>
      </p:sp>
      <p:pic>
        <p:nvPicPr>
          <p:cNvPr id="6" name="il_fi" descr="http://www.childstoryhour.com/images/coloring/cow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7222" y="4343400"/>
            <a:ext cx="2773377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6171127" y="4876800"/>
            <a:ext cx="158544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329671" y="4669665"/>
            <a:ext cx="158544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629400" y="5029200"/>
            <a:ext cx="158544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766256" y="5334000"/>
            <a:ext cx="158544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842456" y="4953000"/>
            <a:ext cx="158544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&amp; 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check for </a:t>
            </a:r>
            <a:r>
              <a:rPr lang="en-US" b="1" dirty="0" smtClean="0"/>
              <a:t>dehydration</a:t>
            </a:r>
            <a:r>
              <a:rPr lang="en-US" dirty="0" smtClean="0"/>
              <a:t>, you should perform a pinch test on the skin.</a:t>
            </a:r>
          </a:p>
          <a:p>
            <a:pPr lvl="1"/>
            <a:r>
              <a:rPr lang="en-US" dirty="0" smtClean="0"/>
              <a:t>To perform the pinch test, </a:t>
            </a:r>
            <a:r>
              <a:rPr lang="en-US" dirty="0" smtClean="0">
                <a:solidFill>
                  <a:srgbClr val="FFFF00"/>
                </a:solidFill>
              </a:rPr>
              <a:t>firmly but gently grab skin between your thumb and forefinger.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Pull the skin gently and then immediately release.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 normal conditions, the skin should immediately snap back to its original position.</a:t>
            </a:r>
          </a:p>
          <a:p>
            <a:pPr lvl="2"/>
            <a:r>
              <a:rPr lang="en-US" dirty="0" smtClean="0"/>
              <a:t>The return to its normal state should be instantaneous.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the animal is dehydrated,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the skin will slowly return to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its original state.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It will behave sort of like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cold bread dough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img.tfd.com/vet/thumbs/gr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4326484"/>
            <a:ext cx="2609850" cy="21505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24500" y="6322368"/>
            <a:ext cx="22493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medical-dictionary.thefreedictionary.com</a:t>
            </a:r>
            <a:endParaRPr lang="en-US" sz="9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5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symptoms include…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Cold ears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hypocalcemia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(milk fever, or dangerously low levels of calcium in the blood</a:t>
            </a:r>
            <a:r>
              <a:rPr lang="en-US" dirty="0" smtClean="0">
                <a:sym typeface="Wingdings" pitchFamily="2" charset="2"/>
              </a:rPr>
              <a:t>)</a:t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ym typeface="Wingdings" pitchFamily="2" charset="2"/>
              </a:rPr>
              <a:t>Sunken eyes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dehydration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ym typeface="Wingdings" pitchFamily="2" charset="2"/>
              </a:rPr>
              <a:t>Swollen jaw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(bottle jaw)  low electrolytes or blood protein levels; possible heart failure </a:t>
            </a:r>
            <a:br>
              <a:rPr lang="en-US" dirty="0" smtClean="0">
                <a:solidFill>
                  <a:srgbClr val="FFFF00"/>
                </a:solidFill>
                <a:sym typeface="Wingdings" pitchFamily="2" charset="2"/>
              </a:rPr>
            </a:b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/>
            <a:r>
              <a:rPr lang="en-US" b="1" dirty="0" smtClean="0">
                <a:sym typeface="Wingdings" pitchFamily="2" charset="2"/>
              </a:rPr>
              <a:t>Swollen lymph nodes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infection, illness, or injury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/>
              <a:t>Nasal discharge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infection or illness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ym typeface="Wingdings" pitchFamily="2" charset="2"/>
              </a:rPr>
              <a:t>Chewing her cud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she is feeling ok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0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81" t="38899" r="42092" b="35535"/>
          <a:stretch/>
        </p:blipFill>
        <p:spPr bwMode="auto">
          <a:xfrm>
            <a:off x="4953000" y="4457249"/>
            <a:ext cx="2226366" cy="16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a 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examining the head, you move to </a:t>
            </a:r>
            <a:r>
              <a:rPr lang="en-US" b="1" dirty="0" smtClean="0"/>
              <a:t>the left-hand side </a:t>
            </a:r>
            <a:r>
              <a:rPr lang="en-US" dirty="0" smtClean="0"/>
              <a:t>of the animal and examine their </a:t>
            </a:r>
            <a:r>
              <a:rPr lang="en-US" b="1" dirty="0" smtClean="0"/>
              <a:t>chest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At the chest, you will </a:t>
            </a:r>
            <a:br>
              <a:rPr lang="en-US" dirty="0" smtClean="0"/>
            </a:br>
            <a:r>
              <a:rPr lang="en-US" dirty="0" smtClean="0"/>
              <a:t>examine the….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Heart Rate </a:t>
            </a:r>
            <a:r>
              <a:rPr lang="en-US" dirty="0" smtClean="0">
                <a:solidFill>
                  <a:srgbClr val="FFFF00"/>
                </a:solidFill>
              </a:rPr>
              <a:t>– should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be 60-80 </a:t>
            </a:r>
            <a:r>
              <a:rPr lang="en-US" dirty="0" err="1" smtClean="0">
                <a:solidFill>
                  <a:srgbClr val="FFFF00"/>
                </a:solidFill>
              </a:rPr>
              <a:t>bpm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Respiration Rate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should be 10-40 </a:t>
            </a:r>
            <a:r>
              <a:rPr lang="en-US" dirty="0" err="1" smtClean="0">
                <a:solidFill>
                  <a:srgbClr val="FFFF00"/>
                </a:solidFill>
              </a:rPr>
              <a:t>bpm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67" t="17736" r="7821" b="37034"/>
          <a:stretch/>
        </p:blipFill>
        <p:spPr bwMode="auto">
          <a:xfrm>
            <a:off x="4953000" y="2476100"/>
            <a:ext cx="3991429" cy="408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64008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</a:rPr>
              <a:t>Source: UW-Madison </a:t>
            </a:r>
            <a:r>
              <a:rPr lang="en-US" sz="900" i="1" dirty="0" err="1" smtClean="0">
                <a:solidFill>
                  <a:schemeClr val="tx1"/>
                </a:solidFill>
              </a:rPr>
              <a:t>Dept</a:t>
            </a:r>
            <a:r>
              <a:rPr lang="en-US" sz="900" i="1" dirty="0" smtClean="0">
                <a:solidFill>
                  <a:schemeClr val="tx1"/>
                </a:solidFill>
              </a:rPr>
              <a:t> of Dairy Science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7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5019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measure the </a:t>
            </a:r>
            <a:r>
              <a:rPr lang="en-US" b="1" dirty="0" smtClean="0"/>
              <a:t>heart rate</a:t>
            </a:r>
            <a:r>
              <a:rPr lang="en-US" dirty="0" smtClean="0"/>
              <a:t>, you would use a stethoscope and place it </a:t>
            </a:r>
            <a:r>
              <a:rPr lang="en-US" u="sng" dirty="0" smtClean="0">
                <a:solidFill>
                  <a:srgbClr val="FFFF00"/>
                </a:solidFill>
              </a:rPr>
              <a:t>behind</a:t>
            </a:r>
            <a:r>
              <a:rPr lang="en-US" dirty="0" smtClean="0">
                <a:solidFill>
                  <a:srgbClr val="FFFF00"/>
                </a:solidFill>
              </a:rPr>
              <a:t> the animal’s left elbow.</a:t>
            </a:r>
          </a:p>
          <a:p>
            <a:pPr lvl="1"/>
            <a:r>
              <a:rPr lang="en-US" dirty="0" smtClean="0"/>
              <a:t>It may take a couple tries to find a good-sounding heart rate – move around until you find a good beat.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you check the heart rate,</a:t>
            </a:r>
            <a:br>
              <a:rPr lang="en-US" dirty="0" smtClean="0"/>
            </a:br>
            <a:r>
              <a:rPr lang="en-US" dirty="0" smtClean="0"/>
              <a:t>you will check for 2 things:</a:t>
            </a:r>
          </a:p>
          <a:p>
            <a:pPr lvl="1"/>
            <a:r>
              <a:rPr lang="en-US" b="1" dirty="0" smtClean="0"/>
              <a:t>Rate</a:t>
            </a:r>
            <a:r>
              <a:rPr lang="en-US" dirty="0" smtClean="0"/>
              <a:t> – the rate should be 60-80 </a:t>
            </a:r>
            <a:r>
              <a:rPr lang="en-US" dirty="0" err="1" smtClean="0"/>
              <a:t>bpm</a:t>
            </a:r>
            <a:endParaRPr lang="en-US" dirty="0"/>
          </a:p>
          <a:p>
            <a:pPr lvl="1"/>
            <a:r>
              <a:rPr lang="en-US" b="1" dirty="0" smtClean="0"/>
              <a:t>Quality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– the heart should be a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lub</a:t>
            </a:r>
            <a:r>
              <a:rPr lang="en-US" dirty="0" smtClean="0">
                <a:solidFill>
                  <a:srgbClr val="FFFF00"/>
                </a:solidFill>
              </a:rPr>
              <a:t>-dub” sound. </a:t>
            </a:r>
          </a:p>
          <a:p>
            <a:pPr lvl="2"/>
            <a:r>
              <a:rPr lang="en-US" dirty="0" smtClean="0"/>
              <a:t>‘</a:t>
            </a:r>
            <a:r>
              <a:rPr lang="en-US" dirty="0" err="1" smtClean="0">
                <a:solidFill>
                  <a:srgbClr val="FFFF00"/>
                </a:solidFill>
              </a:rPr>
              <a:t>Woosh</a:t>
            </a:r>
            <a:r>
              <a:rPr lang="en-US" dirty="0" smtClean="0">
                <a:solidFill>
                  <a:srgbClr val="FFFF00"/>
                </a:solidFill>
              </a:rPr>
              <a:t>’ or ‘Whistle’ sounds are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signs of other problems – these are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called </a:t>
            </a:r>
            <a:r>
              <a:rPr lang="en-US" b="1" dirty="0" smtClean="0">
                <a:solidFill>
                  <a:srgbClr val="FFFF00"/>
                </a:solidFill>
              </a:rPr>
              <a:t>heart-murmurs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67" t="17736" r="7821" b="32887"/>
          <a:stretch/>
        </p:blipFill>
        <p:spPr bwMode="auto">
          <a:xfrm>
            <a:off x="6292694" y="3657600"/>
            <a:ext cx="2651735" cy="29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61722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</a:rPr>
              <a:t>Source: UW-Madison </a:t>
            </a:r>
            <a:r>
              <a:rPr lang="en-US" sz="900" i="1" dirty="0" err="1" smtClean="0">
                <a:solidFill>
                  <a:schemeClr val="tx1"/>
                </a:solidFill>
              </a:rPr>
              <a:t>Dept</a:t>
            </a:r>
            <a:r>
              <a:rPr lang="en-US" sz="900" i="1" dirty="0" smtClean="0">
                <a:solidFill>
                  <a:schemeClr val="tx1"/>
                </a:solidFill>
              </a:rPr>
              <a:t> of Dairy Science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4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67" t="17736" r="7821" b="32887"/>
          <a:stretch/>
        </p:blipFill>
        <p:spPr bwMode="auto">
          <a:xfrm>
            <a:off x="6429141" y="3810000"/>
            <a:ext cx="2515288" cy="280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5019170"/>
          </a:xfrm>
        </p:spPr>
        <p:txBody>
          <a:bodyPr>
            <a:normAutofit/>
          </a:bodyPr>
          <a:lstStyle/>
          <a:p>
            <a:r>
              <a:rPr lang="en-US" dirty="0" smtClean="0"/>
              <a:t>To measure the </a:t>
            </a:r>
            <a:r>
              <a:rPr lang="en-US" b="1" dirty="0" smtClean="0"/>
              <a:t>respiration rate</a:t>
            </a:r>
            <a:r>
              <a:rPr lang="en-US" dirty="0" smtClean="0"/>
              <a:t>, you would use a stethoscope and place it </a:t>
            </a:r>
            <a:r>
              <a:rPr lang="en-US" u="sng" dirty="0" smtClean="0">
                <a:solidFill>
                  <a:srgbClr val="FFFF00"/>
                </a:solidFill>
              </a:rPr>
              <a:t>above </a:t>
            </a:r>
            <a:r>
              <a:rPr lang="en-US" dirty="0" smtClean="0">
                <a:solidFill>
                  <a:srgbClr val="FFFF00"/>
                </a:solidFill>
              </a:rPr>
              <a:t>the animal’s left elbow.</a:t>
            </a:r>
          </a:p>
          <a:p>
            <a:pPr lvl="1"/>
            <a:r>
              <a:rPr lang="en-US" dirty="0" smtClean="0"/>
              <a:t>Like the heart rate, it may take a few tries to find a quality-sounding respiration rate.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you check the respiration rate,</a:t>
            </a:r>
            <a:br>
              <a:rPr lang="en-US" dirty="0" smtClean="0"/>
            </a:br>
            <a:r>
              <a:rPr lang="en-US" dirty="0" smtClean="0"/>
              <a:t>you will check for 2 things: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Rate</a:t>
            </a:r>
            <a:r>
              <a:rPr lang="en-US" dirty="0" smtClean="0">
                <a:solidFill>
                  <a:srgbClr val="FFFF00"/>
                </a:solidFill>
              </a:rPr>
              <a:t> – the rate should be 10-40 </a:t>
            </a:r>
            <a:r>
              <a:rPr lang="en-US" dirty="0" err="1" smtClean="0">
                <a:solidFill>
                  <a:srgbClr val="FFFF00"/>
                </a:solidFill>
              </a:rPr>
              <a:t>bpm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Quality</a:t>
            </a:r>
            <a:r>
              <a:rPr lang="en-US" dirty="0" smtClean="0">
                <a:solidFill>
                  <a:srgbClr val="FFFF00"/>
                </a:solidFill>
              </a:rPr>
              <a:t> – the breathing should sound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clear; it should not sound raspy or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obstructed (</a:t>
            </a:r>
            <a:r>
              <a:rPr lang="en-US" b="1" dirty="0" smtClean="0">
                <a:solidFill>
                  <a:srgbClr val="FFFF00"/>
                </a:solidFill>
              </a:rPr>
              <a:t>dyspnea)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61722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</a:rPr>
              <a:t>Source: UW-Madison </a:t>
            </a:r>
            <a:r>
              <a:rPr lang="en-US" sz="900" i="1" dirty="0" err="1" smtClean="0">
                <a:solidFill>
                  <a:schemeClr val="tx1"/>
                </a:solidFill>
              </a:rPr>
              <a:t>Dept</a:t>
            </a:r>
            <a:r>
              <a:rPr lang="en-US" sz="900" i="1" dirty="0" smtClean="0">
                <a:solidFill>
                  <a:schemeClr val="tx1"/>
                </a:solidFill>
              </a:rPr>
              <a:t> of Dairy Science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8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and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2"/>
            <a:ext cx="8458200" cy="49529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following are </a:t>
            </a:r>
            <a:r>
              <a:rPr lang="en-US" b="1" dirty="0" smtClean="0"/>
              <a:t>common symptoms </a:t>
            </a:r>
            <a:r>
              <a:rPr lang="en-US" dirty="0" smtClean="0"/>
              <a:t>you may encounter when examining the left side of the chest: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High heart rate </a:t>
            </a:r>
            <a:r>
              <a:rPr lang="en-US" dirty="0" smtClean="0">
                <a:solidFill>
                  <a:srgbClr val="FFFF00"/>
                </a:solidFill>
              </a:rPr>
              <a:t>(rate above 80 </a:t>
            </a:r>
            <a:r>
              <a:rPr lang="en-US" dirty="0" err="1" smtClean="0">
                <a:solidFill>
                  <a:srgbClr val="FFFF00"/>
                </a:solidFill>
              </a:rPr>
              <a:t>bpm</a:t>
            </a:r>
            <a:r>
              <a:rPr lang="en-US" dirty="0" smtClean="0">
                <a:solidFill>
                  <a:srgbClr val="FFFF00"/>
                </a:solidFill>
              </a:rPr>
              <a:t>) – high heart rates can be a sign of a wide-range of problems, including infection, heat stroke, injury, nervousness, etc.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The same is true for high breathing-rate (above 40 </a:t>
            </a:r>
            <a:r>
              <a:rPr lang="en-US" dirty="0" err="1" smtClean="0">
                <a:solidFill>
                  <a:srgbClr val="FFFF00"/>
                </a:solidFill>
              </a:rPr>
              <a:t>bpm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Heart murmurs </a:t>
            </a:r>
            <a:r>
              <a:rPr lang="en-US" dirty="0" smtClean="0">
                <a:solidFill>
                  <a:srgbClr val="FFFF00"/>
                </a:solidFill>
              </a:rPr>
              <a:t>– if the heart beat does not have a ‘</a:t>
            </a:r>
            <a:r>
              <a:rPr lang="en-US" dirty="0" err="1" smtClean="0">
                <a:solidFill>
                  <a:srgbClr val="FFFF00"/>
                </a:solidFill>
              </a:rPr>
              <a:t>lub</a:t>
            </a:r>
            <a:r>
              <a:rPr lang="en-US" dirty="0" smtClean="0">
                <a:solidFill>
                  <a:srgbClr val="FFFF00"/>
                </a:solidFill>
              </a:rPr>
              <a:t>-dub’ sound (i.e. if you hear a </a:t>
            </a:r>
            <a:r>
              <a:rPr lang="en-US" dirty="0" err="1" smtClean="0">
                <a:solidFill>
                  <a:srgbClr val="FFFF00"/>
                </a:solidFill>
              </a:rPr>
              <a:t>woosh</a:t>
            </a:r>
            <a:r>
              <a:rPr lang="en-US" dirty="0" smtClean="0">
                <a:solidFill>
                  <a:srgbClr val="FFFF00"/>
                </a:solidFill>
              </a:rPr>
              <a:t> or whistle), this is a sign of an injury or infection in the heart.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Raspy breathing </a:t>
            </a:r>
            <a:r>
              <a:rPr lang="en-US" dirty="0" smtClean="0">
                <a:solidFill>
                  <a:srgbClr val="FFFF00"/>
                </a:solidFill>
              </a:rPr>
              <a:t>– the lungs should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sound clear and open during breathing;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raspy or obstructed breathing can be a sign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of a respiratory infection.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content.answcdn.com/main/content/img/elsevier/vet/gr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3165" y="6474768"/>
            <a:ext cx="13756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answers.com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313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a 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examining the left chest, you would move to the </a:t>
            </a:r>
            <a:r>
              <a:rPr lang="en-US" b="1" dirty="0" smtClean="0"/>
              <a:t>left abdomen </a:t>
            </a:r>
            <a:r>
              <a:rPr lang="en-US" dirty="0" smtClean="0"/>
              <a:t>(stomach area). </a:t>
            </a:r>
          </a:p>
          <a:p>
            <a:pPr lvl="1"/>
            <a:r>
              <a:rPr lang="en-US" dirty="0" smtClean="0"/>
              <a:t>In the left abdomen, you would examine the following: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Rumen Contractions </a:t>
            </a:r>
            <a:r>
              <a:rPr lang="en-US" dirty="0" smtClean="0">
                <a:solidFill>
                  <a:srgbClr val="FFFF00"/>
                </a:solidFill>
              </a:rPr>
              <a:t>– does she have 1-2 contractions per minute.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Abomasum placement  </a:t>
            </a:r>
            <a:r>
              <a:rPr lang="en-US" dirty="0" smtClean="0">
                <a:solidFill>
                  <a:srgbClr val="FFFF00"/>
                </a:solidFill>
              </a:rPr>
              <a:t>- does she have a displaced (twisted) abomasum? </a:t>
            </a:r>
          </a:p>
          <a:p>
            <a:pPr lvl="2"/>
            <a:endParaRPr lang="en-US" dirty="0"/>
          </a:p>
        </p:txBody>
      </p:sp>
      <p:pic>
        <p:nvPicPr>
          <p:cNvPr id="5" name="Picture 2" descr="Slide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7" t="15199" r="3673" b="9467"/>
          <a:stretch/>
        </p:blipFill>
        <p:spPr bwMode="auto">
          <a:xfrm>
            <a:off x="4731026" y="43434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toseftaonline.org/blog/images/ruminant_digestive_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665" y="4800600"/>
            <a:ext cx="161393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57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 veterinary practitioner and are called to the farm to look at the following cattle.</a:t>
            </a:r>
          </a:p>
          <a:p>
            <a:r>
              <a:rPr lang="en-US" dirty="0" smtClean="0"/>
              <a:t>With your group of table mates (</a:t>
            </a:r>
            <a:r>
              <a:rPr lang="en-US" dirty="0" err="1" smtClean="0"/>
              <a:t>ie</a:t>
            </a:r>
            <a:r>
              <a:rPr lang="en-US" dirty="0" smtClean="0"/>
              <a:t>-other practicing doctors) you need to determine the </a:t>
            </a:r>
            <a:r>
              <a:rPr lang="en-US" b="1" u="sng" dirty="0" smtClean="0"/>
              <a:t>steps </a:t>
            </a:r>
            <a:r>
              <a:rPr lang="en-US" dirty="0" smtClean="0"/>
              <a:t>you would do on the farm to determine the cause of the disease.</a:t>
            </a:r>
          </a:p>
          <a:p>
            <a:r>
              <a:rPr lang="en-US" b="1" u="sng" dirty="0" smtClean="0"/>
              <a:t>AFTER, </a:t>
            </a:r>
            <a:r>
              <a:rPr lang="en-US" dirty="0" smtClean="0"/>
              <a:t>please write what you think could be the cause.</a:t>
            </a:r>
            <a:endParaRPr lang="en-US" b="1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Rumen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50672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rumen is the </a:t>
            </a:r>
            <a:r>
              <a:rPr lang="en-US" dirty="0" smtClean="0">
                <a:solidFill>
                  <a:srgbClr val="FFFF00"/>
                </a:solidFill>
              </a:rPr>
              <a:t>first chamber of the four-chambered stomach of a cow. </a:t>
            </a:r>
          </a:p>
          <a:p>
            <a:pPr lvl="1"/>
            <a:r>
              <a:rPr lang="en-US" dirty="0" smtClean="0"/>
              <a:t>The rumen has to contract at least </a:t>
            </a:r>
            <a:r>
              <a:rPr lang="en-US" dirty="0" smtClean="0">
                <a:solidFill>
                  <a:srgbClr val="FFFF00"/>
                </a:solidFill>
              </a:rPr>
              <a:t>1-2 times per minute</a:t>
            </a:r>
            <a:r>
              <a:rPr lang="en-US" dirty="0" smtClean="0"/>
              <a:t> to sufficiently mix and break down the feed she has consumed.</a:t>
            </a:r>
          </a:p>
          <a:p>
            <a:r>
              <a:rPr lang="en-US" dirty="0" smtClean="0"/>
              <a:t>To measure rumen contractions, place the stethoscope over the center of her body (where the red circle is below).</a:t>
            </a:r>
          </a:p>
          <a:p>
            <a:pPr lvl="1"/>
            <a:r>
              <a:rPr lang="en-US" dirty="0" smtClean="0"/>
              <a:t>Listen for what sounds like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low rumbles of thunder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while watching for a minute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to pass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Low rumen contractions</a:t>
            </a:r>
            <a:br>
              <a:rPr lang="en-US" dirty="0" smtClean="0"/>
            </a:br>
            <a:r>
              <a:rPr lang="en-US" dirty="0" smtClean="0"/>
              <a:t>is a symptom of digestive</a:t>
            </a:r>
            <a:br>
              <a:rPr lang="en-US" dirty="0" smtClean="0"/>
            </a:br>
            <a:r>
              <a:rPr lang="en-US" dirty="0" smtClean="0"/>
              <a:t>problems.</a:t>
            </a:r>
            <a:endParaRPr lang="en-US" dirty="0"/>
          </a:p>
        </p:txBody>
      </p:sp>
      <p:pic>
        <p:nvPicPr>
          <p:cNvPr id="3074" name="Picture 2" descr="Slide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7" t="15199" r="3673" b="9467"/>
          <a:stretch/>
        </p:blipFill>
        <p:spPr bwMode="auto">
          <a:xfrm>
            <a:off x="4731026" y="43434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64008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</a:rPr>
              <a:t>Source: UW-Madison </a:t>
            </a:r>
            <a:r>
              <a:rPr lang="en-US" sz="900" i="1" dirty="0" err="1" smtClean="0">
                <a:solidFill>
                  <a:schemeClr val="tx1"/>
                </a:solidFill>
              </a:rPr>
              <a:t>Dept</a:t>
            </a:r>
            <a:r>
              <a:rPr lang="en-US" sz="900" i="1" dirty="0" smtClean="0">
                <a:solidFill>
                  <a:schemeClr val="tx1"/>
                </a:solidFill>
              </a:rPr>
              <a:t> of Dairy Science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5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Abomasum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abomasum is the fourth stomach chamber of a cow. </a:t>
            </a:r>
          </a:p>
          <a:p>
            <a:pPr lvl="1"/>
            <a:r>
              <a:rPr lang="en-US" dirty="0" smtClean="0"/>
              <a:t>It operates in the same way your stomach works. </a:t>
            </a:r>
          </a:p>
          <a:p>
            <a:r>
              <a:rPr lang="en-US" dirty="0" smtClean="0"/>
              <a:t>If a cow stops eating, or has other problems, the </a:t>
            </a:r>
            <a:r>
              <a:rPr lang="en-US" dirty="0" smtClean="0">
                <a:solidFill>
                  <a:srgbClr val="FFFF00"/>
                </a:solidFill>
              </a:rPr>
              <a:t>abomasum can fill up with gas and twist over itself.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 abomasum will swell with gas like a balloon.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Slide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7" t="15199" r="3673" b="9467"/>
          <a:stretch/>
        </p:blipFill>
        <p:spPr bwMode="auto">
          <a:xfrm>
            <a:off x="4731026" y="43434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64008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</a:rPr>
              <a:t>Source: UW-Madison </a:t>
            </a:r>
            <a:r>
              <a:rPr lang="en-US" sz="900" i="1" dirty="0" err="1" smtClean="0">
                <a:solidFill>
                  <a:schemeClr val="tx1"/>
                </a:solidFill>
              </a:rPr>
              <a:t>Dept</a:t>
            </a:r>
            <a:r>
              <a:rPr lang="en-US" sz="900" i="1" dirty="0" smtClean="0">
                <a:solidFill>
                  <a:schemeClr val="tx1"/>
                </a:solidFill>
              </a:rPr>
              <a:t> of Dairy Science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www.toseftaonline.org/blog/images/ruminant_digestive_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479529"/>
            <a:ext cx="3143250" cy="222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56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838200"/>
          </a:xfrm>
        </p:spPr>
        <p:txBody>
          <a:bodyPr/>
          <a:lstStyle/>
          <a:p>
            <a:r>
              <a:rPr lang="en-US" dirty="0" smtClean="0"/>
              <a:t>Abomasum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495800"/>
          </a:xfrm>
        </p:spPr>
        <p:txBody>
          <a:bodyPr/>
          <a:lstStyle/>
          <a:p>
            <a:r>
              <a:rPr lang="en-US" dirty="0" smtClean="0"/>
              <a:t>If the cow has a displaced abomasum, or twisted stomach, you will be able to detect this by </a:t>
            </a:r>
            <a:r>
              <a:rPr lang="en-US" dirty="0" smtClean="0">
                <a:solidFill>
                  <a:srgbClr val="FFFF00"/>
                </a:solidFill>
              </a:rPr>
              <a:t>‘pinging’ the cow. </a:t>
            </a:r>
          </a:p>
          <a:p>
            <a:r>
              <a:rPr lang="en-US" dirty="0" smtClean="0"/>
              <a:t>Place your stethoscope over what is the green area on cow below and flick repeatedly with your finger and thumb. </a:t>
            </a:r>
          </a:p>
          <a:p>
            <a:r>
              <a:rPr lang="en-US" dirty="0" smtClean="0"/>
              <a:t>If the stomach has twisted, it will sound like a </a:t>
            </a:r>
            <a:r>
              <a:rPr lang="en-US" dirty="0" smtClean="0">
                <a:solidFill>
                  <a:srgbClr val="FFFF00"/>
                </a:solidFill>
              </a:rPr>
              <a:t>banjo</a:t>
            </a:r>
            <a:r>
              <a:rPr lang="en-US" dirty="0" smtClean="0"/>
              <a:t> through the stethoscope</a:t>
            </a:r>
            <a:br>
              <a:rPr lang="en-US" dirty="0" smtClean="0"/>
            </a:br>
            <a:r>
              <a:rPr lang="en-US" dirty="0" smtClean="0"/>
              <a:t>when you flick the area. </a:t>
            </a:r>
            <a:endParaRPr lang="en-US" dirty="0"/>
          </a:p>
        </p:txBody>
      </p:sp>
      <p:pic>
        <p:nvPicPr>
          <p:cNvPr id="3074" name="Picture 2" descr="Slide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7" t="15199" r="3673" b="9467"/>
          <a:stretch/>
        </p:blipFill>
        <p:spPr bwMode="auto">
          <a:xfrm>
            <a:off x="4731026" y="43434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64008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</a:rPr>
              <a:t>Source: UW-Madison </a:t>
            </a:r>
            <a:r>
              <a:rPr lang="en-US" sz="900" i="1" dirty="0" err="1" smtClean="0">
                <a:solidFill>
                  <a:schemeClr val="tx1"/>
                </a:solidFill>
              </a:rPr>
              <a:t>Dept</a:t>
            </a:r>
            <a:r>
              <a:rPr lang="en-US" sz="900" i="1" dirty="0" smtClean="0">
                <a:solidFill>
                  <a:schemeClr val="tx1"/>
                </a:solidFill>
              </a:rPr>
              <a:t> of Dairy Science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0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you check for rumen contractions and for a twisted stomach, you will move onto the udder.</a:t>
            </a:r>
          </a:p>
          <a:p>
            <a:r>
              <a:rPr lang="en-US" dirty="0" smtClean="0"/>
              <a:t>At the udder, you will check for the following: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dema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or swelling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edness</a:t>
            </a:r>
            <a:r>
              <a:rPr lang="en-US" dirty="0">
                <a:solidFill>
                  <a:srgbClr val="FFFF00"/>
                </a:solidFill>
              </a:rPr>
              <a:t>, heat or coolness</a:t>
            </a:r>
            <a:r>
              <a:rPr lang="en-US" dirty="0"/>
              <a:t>. 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hot quarter may indicate </a:t>
            </a:r>
            <a:r>
              <a:rPr lang="en-US" dirty="0" smtClean="0"/>
              <a:t>an infection (mastitis)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cool quarter may indicate </a:t>
            </a:r>
            <a:r>
              <a:rPr lang="en-US" dirty="0" smtClean="0"/>
              <a:t>dying tissue or obstructed </a:t>
            </a:r>
            <a:br>
              <a:rPr lang="en-US" dirty="0" smtClean="0"/>
            </a:br>
            <a:r>
              <a:rPr lang="en-US" dirty="0" smtClean="0"/>
              <a:t>circulation due to injury or frostbite.</a:t>
            </a:r>
          </a:p>
          <a:p>
            <a:pPr lvl="3"/>
            <a:r>
              <a:rPr lang="en-US" dirty="0" smtClean="0"/>
              <a:t>This could become </a:t>
            </a:r>
            <a:br>
              <a:rPr lang="en-US" dirty="0" smtClean="0"/>
            </a:br>
            <a:r>
              <a:rPr lang="en-US" dirty="0" smtClean="0"/>
              <a:t>gangrenous  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Examine </a:t>
            </a:r>
            <a:r>
              <a:rPr lang="en-US" dirty="0">
                <a:solidFill>
                  <a:srgbClr val="FFFF00"/>
                </a:solidFill>
              </a:rPr>
              <a:t>her milk using a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mastitis test such as the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California Mastitis Test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(CMT) </a:t>
            </a:r>
            <a:r>
              <a:rPr lang="en-US" dirty="0">
                <a:solidFill>
                  <a:srgbClr val="FFFF00"/>
                </a:solidFill>
              </a:rPr>
              <a:t>paddle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E:\Pictures\teara.govt.n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199"/>
            <a:ext cx="4114800" cy="23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8688" y="6550968"/>
            <a:ext cx="13837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teara.govt.nz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3953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Mastitis is an </a:t>
            </a:r>
            <a:r>
              <a:rPr lang="en-US" dirty="0" smtClean="0">
                <a:solidFill>
                  <a:srgbClr val="FFFF00"/>
                </a:solidFill>
              </a:rPr>
              <a:t>infection of the udder.</a:t>
            </a:r>
          </a:p>
          <a:p>
            <a:pPr lvl="1"/>
            <a:r>
              <a:rPr lang="en-US" dirty="0" smtClean="0"/>
              <a:t>It is the most costly disorder in the dairy industry.</a:t>
            </a:r>
          </a:p>
          <a:p>
            <a:r>
              <a:rPr lang="en-US" dirty="0" smtClean="0"/>
              <a:t>Mastitis can cause any of the following: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Reddened or hot udder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Swelling in the udder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Chunky or flaky milk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Watery milk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Fever and increased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heart/respiration rate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there are symptoms </a:t>
            </a:r>
            <a:br>
              <a:rPr lang="en-US" dirty="0" smtClean="0"/>
            </a:br>
            <a:r>
              <a:rPr lang="en-US" dirty="0" smtClean="0"/>
              <a:t>that indicate mastitis,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test should be performed to confirm this.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CMT and MECS are commonly-used tests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 descr="E:\Pictures\vetscan.co.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30424"/>
            <a:ext cx="3505200" cy="23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400" y="4999940"/>
            <a:ext cx="13933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vetscan.co.in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1854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examining the udder, you would move onto examining the rear of the cow.</a:t>
            </a:r>
          </a:p>
          <a:p>
            <a:r>
              <a:rPr lang="en-US" dirty="0" smtClean="0"/>
              <a:t>Here you will check the following: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Rectal Temperature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Urine Ketones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Rear feet and legs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Stool (manure sample)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johnlund.com/Cafepress/ImagesCp/cow-udder-pictu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157" y="2286000"/>
            <a:ext cx="4341643" cy="45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6600" y="6465057"/>
            <a:ext cx="14125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johnlund.com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78595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Rectal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3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take an animal’s temperature, you will need a </a:t>
            </a:r>
            <a:r>
              <a:rPr lang="en-US" dirty="0" smtClean="0">
                <a:solidFill>
                  <a:srgbClr val="FFFF00"/>
                </a:solidFill>
              </a:rPr>
              <a:t>clean, lubricated rectal thermometer.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take the animal’s rectal temperature, have an assistant </a:t>
            </a:r>
            <a:r>
              <a:rPr lang="en-US" dirty="0" smtClean="0">
                <a:solidFill>
                  <a:srgbClr val="FFFF00"/>
                </a:solidFill>
              </a:rPr>
              <a:t>lift the tail and gently raise it as high as it will safely and humanely go.</a:t>
            </a:r>
          </a:p>
          <a:p>
            <a:pPr lvl="1"/>
            <a:r>
              <a:rPr lang="en-US" dirty="0" smtClean="0"/>
              <a:t>This will help to partially paralyze the cow’s rear, reducing her likelihood of kicking while humanely restraining her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f done correctly, it should not cause pain.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Gently insert the thermometer into the rectum using a </a:t>
            </a:r>
            <a:r>
              <a:rPr lang="en-US" dirty="0" smtClean="0">
                <a:solidFill>
                  <a:srgbClr val="FFFF00"/>
                </a:solidFill>
              </a:rPr>
              <a:t>twisting motion.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Leave in place for at least 1 minute.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cow’s temperature should be 101.5</a:t>
            </a:r>
            <a:r>
              <a:rPr lang="en-US" baseline="300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 F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higher temp (above 103</a:t>
            </a:r>
            <a:r>
              <a:rPr lang="en-US" baseline="30000" dirty="0" smtClean="0">
                <a:solidFill>
                  <a:srgbClr val="FFFF00"/>
                </a:solidFill>
              </a:rPr>
              <a:t>0</a:t>
            </a:r>
            <a:r>
              <a:rPr lang="en-US" dirty="0" smtClean="0">
                <a:solidFill>
                  <a:srgbClr val="FFFF00"/>
                </a:solidFill>
              </a:rPr>
              <a:t>) indicates an infection or injury.</a:t>
            </a:r>
          </a:p>
          <a:p>
            <a:pPr lvl="1"/>
            <a:endParaRPr lang="en-US" dirty="0"/>
          </a:p>
        </p:txBody>
      </p:sp>
      <p:pic>
        <p:nvPicPr>
          <p:cNvPr id="11266" name="Picture 2" descr="http://www.lightlabsusa.com/images/P/lab-thermometerjpg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68917">
            <a:off x="5878515" y="4805892"/>
            <a:ext cx="2760980" cy="14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58441" y="6400800"/>
            <a:ext cx="15792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lightlabsusa.com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5586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Ketones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Ketones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are by-products of breaking down bodily fat for energy. </a:t>
            </a:r>
          </a:p>
          <a:p>
            <a:pPr lvl="1"/>
            <a:r>
              <a:rPr lang="en-US" dirty="0" smtClean="0"/>
              <a:t>If a cow is </a:t>
            </a:r>
            <a:r>
              <a:rPr lang="en-US" dirty="0" smtClean="0">
                <a:solidFill>
                  <a:srgbClr val="FFFF00"/>
                </a:solidFill>
              </a:rPr>
              <a:t>breaking down fat too rapidly, the ketone levels in her blood will rise too rapidly, causing the equivalent of a “metabolic hangover</a:t>
            </a:r>
            <a:r>
              <a:rPr lang="en-US" dirty="0" smtClean="0"/>
              <a:t>”.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Abnormally high levels of ketones result in </a:t>
            </a:r>
            <a:r>
              <a:rPr lang="en-US" b="1" dirty="0" smtClean="0">
                <a:solidFill>
                  <a:srgbClr val="FFFF00"/>
                </a:solidFill>
              </a:rPr>
              <a:t>ketosis.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This will cause internal discomfort to the animal and reduce her feed intake</a:t>
            </a:r>
          </a:p>
          <a:p>
            <a:pPr lvl="2"/>
            <a:r>
              <a:rPr lang="en-US" dirty="0" smtClean="0"/>
              <a:t>This can lead to a displaced </a:t>
            </a:r>
            <a:br>
              <a:rPr lang="en-US" dirty="0" smtClean="0"/>
            </a:br>
            <a:r>
              <a:rPr lang="en-US" dirty="0" smtClean="0"/>
              <a:t>abomasum (DA).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test for </a:t>
            </a:r>
            <a:r>
              <a:rPr lang="en-US" b="1" dirty="0" smtClean="0"/>
              <a:t>ketosis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dip a </a:t>
            </a:r>
            <a:r>
              <a:rPr lang="en-US" dirty="0" err="1" smtClean="0">
                <a:solidFill>
                  <a:srgbClr val="FFFF00"/>
                </a:solidFill>
              </a:rPr>
              <a:t>Keto</a:t>
            </a:r>
            <a:r>
              <a:rPr lang="en-US" dirty="0" smtClean="0">
                <a:solidFill>
                  <a:srgbClr val="FFFF00"/>
                </a:solidFill>
              </a:rPr>
              <a:t>-stick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into the urine stream of the animal.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Urination can be stimulated by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gently but firmly pushing upward on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vulva of the animal.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farm4.static.flickr.com/3179/2704481796_cc7d2e516f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0669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7917" y="6488668"/>
            <a:ext cx="23647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livinlavidalocarb.blogspot.com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9432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 Feet and Legs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examining the front and rear legs of the animal, check for the following: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Is she favoring one foot over the other?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Does she limp when walking?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Are there any noticeable signs of injury, infection, or swelling?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Is there any deformity?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nwnyteam.org/Dairy/Lame-co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75113"/>
            <a:ext cx="4276725" cy="32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0" y="6330971"/>
            <a:ext cx="14590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nwnyteam.org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8533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Stool (manure)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Manure is one of the most </a:t>
            </a:r>
            <a:r>
              <a:rPr lang="en-US" dirty="0" smtClean="0">
                <a:solidFill>
                  <a:srgbClr val="FFFF00"/>
                </a:solidFill>
              </a:rPr>
              <a:t>revealing and helpful </a:t>
            </a:r>
            <a:r>
              <a:rPr lang="en-US" dirty="0" smtClean="0"/>
              <a:t>symptoms of an animal. </a:t>
            </a:r>
          </a:p>
          <a:p>
            <a:r>
              <a:rPr lang="en-US" dirty="0" smtClean="0"/>
              <a:t>When examining the manure, look for the following: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Amount – does she have diarrhea or is she constipated?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Color – is it a normal brown, or does it have red or black streaks in it?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Smell – does it smell like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normal manure or does it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have an especially-foul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or –sour smell?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Consistency – is it runny,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tarry, or extra stiff?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commons/thumb/1/19/CowPie-JeffVanuga.JPG/250px-CowPie-JeffVan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85488"/>
            <a:ext cx="3200400" cy="229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61319" y="6258800"/>
            <a:ext cx="15680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en.wikipedia.org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42843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86399"/>
            <a:ext cx="7543800" cy="1066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00" dirty="0" smtClean="0"/>
              <a:t>1-Mad Cow</a:t>
            </a:r>
          </a:p>
          <a:p>
            <a:pPr>
              <a:buNone/>
            </a:pPr>
            <a:r>
              <a:rPr lang="en-US" sz="900" dirty="0" smtClean="0"/>
              <a:t>2-Cu Deficiency</a:t>
            </a:r>
          </a:p>
          <a:p>
            <a:pPr>
              <a:buNone/>
            </a:pPr>
            <a:r>
              <a:rPr lang="en-US" sz="900" dirty="0" smtClean="0"/>
              <a:t>3-Johnes</a:t>
            </a:r>
          </a:p>
          <a:p>
            <a:pPr>
              <a:buNone/>
            </a:pPr>
            <a:r>
              <a:rPr lang="en-US" sz="900" dirty="0" smtClean="0"/>
              <a:t>4-Trypanosamosis (Protozoan)</a:t>
            </a:r>
          </a:p>
          <a:p>
            <a:pPr>
              <a:buNone/>
            </a:pPr>
            <a:r>
              <a:rPr lang="en-US" sz="900" smtClean="0"/>
              <a:t>5-Lumpy Skin</a:t>
            </a:r>
            <a:endParaRPr lang="en-US" sz="900" dirty="0"/>
          </a:p>
        </p:txBody>
      </p:sp>
      <p:pic>
        <p:nvPicPr>
          <p:cNvPr id="15365" name="Picture 1" descr="http://ichef-1.bbci.co.uk/news/660/media/images/49057000/jpg/_49057589_m980038-cow_infected_with_bse_mad_cow_disease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3200400" cy="1800225"/>
          </a:xfrm>
          <a:prstGeom prst="rect">
            <a:avLst/>
          </a:prstGeom>
          <a:noFill/>
        </p:spPr>
      </p:pic>
      <p:pic>
        <p:nvPicPr>
          <p:cNvPr id="15364" name="Picture 4" descr="http://www.teara.govt.nz/files/p17537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0483"/>
            <a:ext cx="3047999" cy="2107917"/>
          </a:xfrm>
          <a:prstGeom prst="rect">
            <a:avLst/>
          </a:prstGeom>
          <a:noFill/>
        </p:spPr>
      </p:pic>
      <p:pic>
        <p:nvPicPr>
          <p:cNvPr id="15363" name="Picture 7" descr="http://www.johnes.org/gif/JD-cow-Ch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1981200" cy="1484099"/>
          </a:xfrm>
          <a:prstGeom prst="rect">
            <a:avLst/>
          </a:prstGeom>
          <a:noFill/>
        </p:spPr>
      </p:pic>
      <p:pic>
        <p:nvPicPr>
          <p:cNvPr id="15362" name="Picture 10" descr="http://farm3.static.flickr.com/2666/3950197850_33d6587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505200"/>
            <a:ext cx="2514600" cy="1668780"/>
          </a:xfrm>
          <a:prstGeom prst="rect">
            <a:avLst/>
          </a:prstGeom>
          <a:noFill/>
        </p:spPr>
      </p:pic>
      <p:pic>
        <p:nvPicPr>
          <p:cNvPr id="15361" name="Picture 13" descr="http://www.fao.org/docrep/003/t0756e/T0756E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048000"/>
            <a:ext cx="3124200" cy="2166112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800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840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12782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1671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in Manure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Brown, frosting-like consistency </a:t>
            </a:r>
            <a:r>
              <a:rPr lang="en-US" dirty="0" smtClean="0">
                <a:solidFill>
                  <a:srgbClr val="FFFF00"/>
                </a:solidFill>
              </a:rPr>
              <a:t>- normal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Runny</a:t>
            </a:r>
            <a:r>
              <a:rPr lang="en-US" dirty="0" smtClean="0">
                <a:solidFill>
                  <a:srgbClr val="FFFF00"/>
                </a:solidFill>
              </a:rPr>
              <a:t> – diarrhea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Green &amp; Watery</a:t>
            </a:r>
            <a:r>
              <a:rPr lang="en-US" dirty="0" smtClean="0">
                <a:solidFill>
                  <a:srgbClr val="FFFF00"/>
                </a:solidFill>
              </a:rPr>
              <a:t> – </a:t>
            </a:r>
            <a:r>
              <a:rPr lang="en-US" dirty="0" err="1" smtClean="0">
                <a:solidFill>
                  <a:srgbClr val="FFFF00"/>
                </a:solidFill>
              </a:rPr>
              <a:t>Johnnes</a:t>
            </a:r>
            <a:r>
              <a:rPr lang="en-US" dirty="0" smtClean="0">
                <a:solidFill>
                  <a:srgbClr val="FFFF00"/>
                </a:solidFill>
              </a:rPr>
              <a:t> disease (see photo)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Sour-smelling</a:t>
            </a:r>
            <a:r>
              <a:rPr lang="en-US" dirty="0" smtClean="0">
                <a:solidFill>
                  <a:srgbClr val="FFFF00"/>
                </a:solidFill>
              </a:rPr>
              <a:t> – Salmonella infection or acidosis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Slimy </a:t>
            </a:r>
            <a:r>
              <a:rPr lang="en-US" dirty="0" smtClean="0">
                <a:solidFill>
                  <a:srgbClr val="FFFF00"/>
                </a:solidFill>
              </a:rPr>
              <a:t>– excess fiber or protein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Too little </a:t>
            </a:r>
            <a:r>
              <a:rPr lang="en-US" dirty="0" smtClean="0">
                <a:solidFill>
                  <a:srgbClr val="FFFF00"/>
                </a:solidFill>
              </a:rPr>
              <a:t>– twisted or obstructed colon or other digestive problem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Black or red streaks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internal bleeding (the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redder the streaks, the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later the injury in the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digestive tract)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Too stiff </a:t>
            </a:r>
            <a:r>
              <a:rPr lang="en-US" dirty="0" smtClean="0">
                <a:solidFill>
                  <a:srgbClr val="FFFF00"/>
                </a:solidFill>
              </a:rPr>
              <a:t>– excess fiber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www.nodpa.com/images/Johnes-manure-from-Jers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810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6416160"/>
            <a:ext cx="13115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nodpa.com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3947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symptoms that you will check would be found on the head or left-side of the animal.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On the right hand side, you will check…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Right displaced abomasum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Digestive obstruction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Withers pinch </a:t>
            </a:r>
          </a:p>
          <a:p>
            <a:pPr lvl="1"/>
            <a:endParaRPr lang="en-US" dirty="0"/>
          </a:p>
        </p:txBody>
      </p:sp>
      <p:pic>
        <p:nvPicPr>
          <p:cNvPr id="5" name="Picture 2" descr="Slid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99" b="6799"/>
          <a:stretch>
            <a:fillRect/>
          </a:stretch>
        </p:blipFill>
        <p:spPr bwMode="auto">
          <a:xfrm>
            <a:off x="3733800" y="3650022"/>
            <a:ext cx="5477772" cy="320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04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Displaced Abomasum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5067299"/>
          </a:xfrm>
        </p:spPr>
        <p:txBody>
          <a:bodyPr/>
          <a:lstStyle/>
          <a:p>
            <a:r>
              <a:rPr lang="en-US" dirty="0" smtClean="0"/>
              <a:t>Checking for a displaced abomasum (DA, or twisted stomach) on the right hand side is the same as checking it on the left-hand side. </a:t>
            </a:r>
          </a:p>
          <a:p>
            <a:r>
              <a:rPr lang="en-US" dirty="0">
                <a:solidFill>
                  <a:srgbClr val="FFFF00"/>
                </a:solidFill>
              </a:rPr>
              <a:t>Place your stethoscope over what is the green area on </a:t>
            </a:r>
            <a:r>
              <a:rPr lang="en-US" dirty="0" smtClean="0">
                <a:solidFill>
                  <a:srgbClr val="FFFF00"/>
                </a:solidFill>
              </a:rPr>
              <a:t>cow (but on the right-hand side) </a:t>
            </a:r>
            <a:r>
              <a:rPr lang="en-US" dirty="0">
                <a:solidFill>
                  <a:srgbClr val="FFFF00"/>
                </a:solidFill>
              </a:rPr>
              <a:t>and flick repeatedly with your finger and thumb. </a:t>
            </a:r>
          </a:p>
          <a:p>
            <a:r>
              <a:rPr lang="en-US" dirty="0"/>
              <a:t>If the stomach has twisted, it will sound like a banjo through the stethoscope</a:t>
            </a:r>
            <a:br>
              <a:rPr lang="en-US" dirty="0"/>
            </a:br>
            <a:r>
              <a:rPr lang="en-US" dirty="0"/>
              <a:t>when you flick the area. </a:t>
            </a:r>
            <a:endParaRPr lang="en-US" dirty="0" smtClean="0"/>
          </a:p>
          <a:p>
            <a:r>
              <a:rPr lang="en-US" dirty="0" smtClean="0"/>
              <a:t>A Right DA is much more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serious and requires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immediate attention.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Slide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1" t="15199" r="3673" b="9467"/>
          <a:stretch/>
        </p:blipFill>
        <p:spPr bwMode="auto">
          <a:xfrm flipH="1">
            <a:off x="5861961" y="4191000"/>
            <a:ext cx="318418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64008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</a:rPr>
              <a:t>Source: UW-Madison </a:t>
            </a:r>
            <a:r>
              <a:rPr lang="en-US" sz="900" i="1" dirty="0" err="1" smtClean="0">
                <a:solidFill>
                  <a:schemeClr val="tx1"/>
                </a:solidFill>
              </a:rPr>
              <a:t>Dept</a:t>
            </a:r>
            <a:r>
              <a:rPr lang="en-US" sz="900" i="1" dirty="0" smtClean="0">
                <a:solidFill>
                  <a:schemeClr val="tx1"/>
                </a:solidFill>
              </a:rPr>
              <a:t> of Dairy Science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8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To check for a digestive obstruction (such as a blocked or twisted colon), </a:t>
            </a:r>
            <a:r>
              <a:rPr lang="en-US" dirty="0" smtClean="0">
                <a:solidFill>
                  <a:srgbClr val="FFFF00"/>
                </a:solidFill>
              </a:rPr>
              <a:t>locate the hip of the cow (this is the bony part that juts out at the rear of the cow).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Check for ‘pings’ just like you would check for a DA.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If you hear a ping right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around the hip, it is a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sign of rectal </a:t>
            </a:r>
            <a:r>
              <a:rPr lang="en-US" dirty="0" smtClean="0">
                <a:solidFill>
                  <a:srgbClr val="FFFF00"/>
                </a:solidFill>
              </a:rPr>
              <a:t>gas (#3).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If you hear a ping to the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right of the hip, it is a sign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of a twisted intestine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or intestinal gas (#2).</a:t>
            </a:r>
          </a:p>
        </p:txBody>
      </p:sp>
      <p:pic>
        <p:nvPicPr>
          <p:cNvPr id="4098" name="Picture 2" descr="Slid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99" b="6799"/>
          <a:stretch>
            <a:fillRect/>
          </a:stretch>
        </p:blipFill>
        <p:spPr bwMode="auto">
          <a:xfrm>
            <a:off x="4648200" y="4185526"/>
            <a:ext cx="4563372" cy="26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867401" y="4185526"/>
            <a:ext cx="673875" cy="615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86200" y="640080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 smtClean="0">
                <a:solidFill>
                  <a:schemeClr val="tx1"/>
                </a:solidFill>
              </a:rPr>
              <a:t>Source: UW-Madison </a:t>
            </a:r>
            <a:r>
              <a:rPr lang="en-US" sz="900" i="1" dirty="0" err="1" smtClean="0">
                <a:solidFill>
                  <a:schemeClr val="tx1"/>
                </a:solidFill>
              </a:rPr>
              <a:t>Dept</a:t>
            </a:r>
            <a:r>
              <a:rPr lang="en-US" sz="900" i="1" dirty="0" smtClean="0">
                <a:solidFill>
                  <a:schemeClr val="tx1"/>
                </a:solidFill>
              </a:rPr>
              <a:t> of Dairy Science</a:t>
            </a:r>
            <a:endParaRPr lang="en-US" sz="9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3810000"/>
            <a:ext cx="159688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Hip Bone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42680" y="4382328"/>
            <a:ext cx="1131077" cy="41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33797" y="5181600"/>
            <a:ext cx="1393799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36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838200"/>
          </a:xfrm>
        </p:spPr>
        <p:txBody>
          <a:bodyPr/>
          <a:lstStyle/>
          <a:p>
            <a:r>
              <a:rPr lang="en-US" dirty="0" smtClean="0"/>
              <a:t>Withers Pinch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2577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withers is </a:t>
            </a:r>
            <a:r>
              <a:rPr lang="en-US" dirty="0" smtClean="0">
                <a:solidFill>
                  <a:srgbClr val="FFFF00"/>
                </a:solidFill>
              </a:rPr>
              <a:t>area consistency of the spine of the animal above the front feet.  </a:t>
            </a:r>
          </a:p>
          <a:p>
            <a:r>
              <a:rPr lang="en-US" dirty="0" smtClean="0"/>
              <a:t>If you </a:t>
            </a:r>
            <a:r>
              <a:rPr lang="en-US" dirty="0" smtClean="0">
                <a:solidFill>
                  <a:srgbClr val="FFFF00"/>
                </a:solidFill>
              </a:rPr>
              <a:t>gently pinch along the spine, the animal should have a reflex that resembles a “shrug” – the animals spine should dip and their head should arch slightly.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This is called a “</a:t>
            </a:r>
            <a:r>
              <a:rPr lang="en-US" dirty="0" err="1" smtClean="0">
                <a:solidFill>
                  <a:srgbClr val="FFFF00"/>
                </a:solidFill>
              </a:rPr>
              <a:t>dorsiflex</a:t>
            </a:r>
            <a:r>
              <a:rPr lang="en-US" dirty="0" smtClean="0">
                <a:solidFill>
                  <a:srgbClr val="FFFF00"/>
                </a:solidFill>
              </a:rPr>
              <a:t>”.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If the cow does not respond to repeated withers pinches, it may have a internal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pain or hardware disease.</a:t>
            </a:r>
          </a:p>
          <a:p>
            <a:pPr lvl="1"/>
            <a:r>
              <a:rPr lang="en-US" dirty="0" smtClean="0"/>
              <a:t>Hardware disease occurs </a:t>
            </a:r>
            <a:br>
              <a:rPr lang="en-US" dirty="0" smtClean="0"/>
            </a:br>
            <a:r>
              <a:rPr lang="en-US" dirty="0" smtClean="0"/>
              <a:t>when the animal accidentally </a:t>
            </a:r>
            <a:br>
              <a:rPr lang="en-US" dirty="0" smtClean="0"/>
            </a:br>
            <a:r>
              <a:rPr lang="en-US" dirty="0" smtClean="0"/>
              <a:t>consumes a piece of metal or </a:t>
            </a:r>
            <a:br>
              <a:rPr lang="en-US" dirty="0" smtClean="0"/>
            </a:br>
            <a:r>
              <a:rPr lang="en-US" dirty="0" smtClean="0"/>
              <a:t>other indigestible substance. </a:t>
            </a:r>
          </a:p>
          <a:p>
            <a:pPr lvl="1"/>
            <a:r>
              <a:rPr lang="en-US" dirty="0" smtClean="0"/>
              <a:t>The hardware will remain in the </a:t>
            </a:r>
            <a:br>
              <a:rPr lang="en-US" dirty="0" smtClean="0"/>
            </a:br>
            <a:r>
              <a:rPr lang="en-US" dirty="0" smtClean="0"/>
              <a:t>cow’s reticulum (2</a:t>
            </a:r>
            <a:r>
              <a:rPr lang="en-US" baseline="30000" dirty="0" smtClean="0"/>
              <a:t>nd</a:t>
            </a:r>
            <a:r>
              <a:rPr lang="en-US" dirty="0" smtClean="0"/>
              <a:t> stomach </a:t>
            </a:r>
            <a:br>
              <a:rPr lang="en-US" dirty="0" smtClean="0"/>
            </a:br>
            <a:r>
              <a:rPr lang="en-US" dirty="0" smtClean="0"/>
              <a:t>chamber). </a:t>
            </a:r>
            <a:endParaRPr lang="en-US" dirty="0"/>
          </a:p>
        </p:txBody>
      </p:sp>
      <p:pic>
        <p:nvPicPr>
          <p:cNvPr id="5122" name="Picture 2" descr="http://cal.vet.upenn.edu/projects/fieldservice/Dairy/Images/25small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3" r="5037" b="10759"/>
          <a:stretch>
            <a:fillRect/>
          </a:stretch>
        </p:blipFill>
        <p:spPr bwMode="auto">
          <a:xfrm>
            <a:off x="5257799" y="3886200"/>
            <a:ext cx="3670301" cy="27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84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Questions: ask 8 questions to determine what the owner already knows.</a:t>
            </a:r>
          </a:p>
          <a:p>
            <a:r>
              <a:rPr lang="en-US" dirty="0" smtClean="0"/>
              <a:t>Head and neck: examine the…</a:t>
            </a:r>
          </a:p>
          <a:p>
            <a:pPr lvl="1"/>
            <a:r>
              <a:rPr lang="en-US" dirty="0" smtClean="0"/>
              <a:t>Ears – are they warm or cold?</a:t>
            </a:r>
          </a:p>
          <a:p>
            <a:pPr lvl="1"/>
            <a:r>
              <a:rPr lang="en-US" dirty="0" smtClean="0"/>
              <a:t>Eyes – are they normal or sunk?</a:t>
            </a:r>
          </a:p>
          <a:p>
            <a:pPr lvl="1"/>
            <a:r>
              <a:rPr lang="en-US" dirty="0" smtClean="0"/>
              <a:t>Nose – is there mucus discharge?</a:t>
            </a:r>
          </a:p>
          <a:p>
            <a:pPr lvl="1"/>
            <a:r>
              <a:rPr lang="en-US" dirty="0" smtClean="0"/>
              <a:t>Mouth – is she grinding her teeth? </a:t>
            </a:r>
          </a:p>
          <a:p>
            <a:pPr lvl="1"/>
            <a:r>
              <a:rPr lang="en-US" dirty="0" smtClean="0"/>
              <a:t>CRT – how is her circulation?</a:t>
            </a:r>
          </a:p>
          <a:p>
            <a:pPr lvl="1"/>
            <a:r>
              <a:rPr lang="en-US" dirty="0" smtClean="0"/>
              <a:t>Jaw – is her jaw swollen (bottle jaw)? Does she have swollen lymph nodes.</a:t>
            </a:r>
          </a:p>
          <a:p>
            <a:pPr lvl="1"/>
            <a:r>
              <a:rPr lang="en-US" dirty="0" smtClean="0"/>
              <a:t>Skin – is she dehydrated (pinch test)?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3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2"/>
            <a:ext cx="8458200" cy="5257798"/>
          </a:xfrm>
        </p:spPr>
        <p:txBody>
          <a:bodyPr/>
          <a:lstStyle/>
          <a:p>
            <a:r>
              <a:rPr lang="en-US" dirty="0" smtClean="0"/>
              <a:t>Left Chest</a:t>
            </a:r>
          </a:p>
          <a:p>
            <a:pPr lvl="1"/>
            <a:r>
              <a:rPr lang="en-US" dirty="0" smtClean="0"/>
              <a:t>How is her heart rate?  Is it 60-80 </a:t>
            </a:r>
            <a:r>
              <a:rPr lang="en-US" dirty="0" err="1" smtClean="0"/>
              <a:t>bpm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Does she have a heart murmur?</a:t>
            </a:r>
          </a:p>
          <a:p>
            <a:pPr lvl="1"/>
            <a:r>
              <a:rPr lang="en-US" dirty="0" smtClean="0"/>
              <a:t>How is her respiration rate?  Is it 10-40 </a:t>
            </a:r>
            <a:r>
              <a:rPr lang="en-US" dirty="0" err="1" smtClean="0"/>
              <a:t>bpm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Does she have dyspnea? </a:t>
            </a:r>
          </a:p>
          <a:p>
            <a:pPr lvl="1"/>
            <a:endParaRPr lang="en-US" dirty="0"/>
          </a:p>
          <a:p>
            <a:r>
              <a:rPr lang="en-US" dirty="0" smtClean="0"/>
              <a:t>Left Abdomen?</a:t>
            </a:r>
          </a:p>
          <a:p>
            <a:pPr lvl="1"/>
            <a:r>
              <a:rPr lang="en-US" dirty="0" smtClean="0"/>
              <a:t>Does she have 1-2 rumen contractions per minute?</a:t>
            </a:r>
          </a:p>
          <a:p>
            <a:pPr lvl="1"/>
            <a:r>
              <a:rPr lang="en-US" dirty="0" smtClean="0"/>
              <a:t>Does she have a displaced abomasum?</a:t>
            </a:r>
          </a:p>
          <a:p>
            <a:pPr lvl="1"/>
            <a:endParaRPr lang="en-US" dirty="0"/>
          </a:p>
          <a:p>
            <a:r>
              <a:rPr lang="en-US" dirty="0" smtClean="0"/>
              <a:t>Udder</a:t>
            </a:r>
          </a:p>
          <a:p>
            <a:pPr lvl="1"/>
            <a:r>
              <a:rPr lang="en-US" dirty="0" smtClean="0"/>
              <a:t>Is it red/hot/swollen/cold/chunky/watery?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3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Rear</a:t>
            </a:r>
          </a:p>
          <a:p>
            <a:pPr lvl="1"/>
            <a:r>
              <a:rPr lang="en-US" dirty="0" smtClean="0"/>
              <a:t>Is the cow’s temperature 101.5</a:t>
            </a:r>
            <a:r>
              <a:rPr lang="en-US" baseline="30000" dirty="0" smtClean="0"/>
              <a:t>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Does she have Ketosis (High Urine Ketones)</a:t>
            </a:r>
            <a:endParaRPr lang="en-US" dirty="0"/>
          </a:p>
          <a:p>
            <a:pPr lvl="1"/>
            <a:r>
              <a:rPr lang="en-US" dirty="0" smtClean="0"/>
              <a:t>Are her rear </a:t>
            </a:r>
            <a:r>
              <a:rPr lang="en-US" dirty="0"/>
              <a:t>feet and </a:t>
            </a:r>
            <a:r>
              <a:rPr lang="en-US" dirty="0" smtClean="0"/>
              <a:t>legs healthy?</a:t>
            </a:r>
            <a:endParaRPr lang="en-US" dirty="0"/>
          </a:p>
          <a:p>
            <a:pPr lvl="1"/>
            <a:r>
              <a:rPr lang="en-US" dirty="0" smtClean="0"/>
              <a:t>Does her manure have the right color/consistency/odor?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Right Side</a:t>
            </a:r>
          </a:p>
          <a:p>
            <a:pPr lvl="1"/>
            <a:r>
              <a:rPr lang="en-US" dirty="0" smtClean="0"/>
              <a:t>Does she have a right </a:t>
            </a:r>
            <a:r>
              <a:rPr lang="en-US" dirty="0"/>
              <a:t>displaced abomasum </a:t>
            </a:r>
          </a:p>
          <a:p>
            <a:pPr lvl="1"/>
            <a:r>
              <a:rPr lang="en-US" dirty="0" smtClean="0"/>
              <a:t>Dose she have a digestive </a:t>
            </a:r>
            <a:r>
              <a:rPr lang="en-US" dirty="0"/>
              <a:t>obstruction </a:t>
            </a:r>
          </a:p>
          <a:p>
            <a:pPr lvl="1"/>
            <a:r>
              <a:rPr lang="en-US" dirty="0" smtClean="0"/>
              <a:t>Does she </a:t>
            </a:r>
            <a:r>
              <a:rPr lang="en-US" dirty="0" err="1" smtClean="0"/>
              <a:t>dorsiflex</a:t>
            </a:r>
            <a:r>
              <a:rPr lang="en-US" dirty="0" smtClean="0"/>
              <a:t> during a withers </a:t>
            </a:r>
            <a:r>
              <a:rPr lang="en-US" dirty="0"/>
              <a:t>pinch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93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p:control spid="1026" name="ShockwaveFlash1" r:id="rId2" imgW="8228160" imgH="61722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physical exam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a routine medical procedure in which the physical symptoms of a patient are measured in order to determine if those symptoms fall within the normal range of that animal. </a:t>
            </a:r>
          </a:p>
          <a:p>
            <a:pPr lvl="1"/>
            <a:r>
              <a:rPr lang="en-US" dirty="0" smtClean="0"/>
              <a:t>Physical exams should </a:t>
            </a:r>
            <a:r>
              <a:rPr lang="en-US" dirty="0" smtClean="0">
                <a:solidFill>
                  <a:srgbClr val="FFFF00"/>
                </a:solidFill>
              </a:rPr>
              <a:t>always</a:t>
            </a:r>
            <a:r>
              <a:rPr lang="en-US" dirty="0" smtClean="0"/>
              <a:t> follow a consistent </a:t>
            </a:r>
            <a:r>
              <a:rPr lang="en-US" dirty="0" smtClean="0">
                <a:solidFill>
                  <a:srgbClr val="FFFF00"/>
                </a:solidFill>
              </a:rPr>
              <a:t>routine</a:t>
            </a:r>
            <a:r>
              <a:rPr lang="en-US" dirty="0" smtClean="0"/>
              <a:t> – in most cases, every examination should follow the </a:t>
            </a:r>
            <a:r>
              <a:rPr lang="en-US" dirty="0" smtClean="0">
                <a:solidFill>
                  <a:srgbClr val="FFFF00"/>
                </a:solidFill>
              </a:rPr>
              <a:t>same order of steps.</a:t>
            </a:r>
          </a:p>
          <a:p>
            <a:pPr lvl="1"/>
            <a:r>
              <a:rPr lang="en-US" dirty="0" smtClean="0"/>
              <a:t>Even if you find a suspicious </a:t>
            </a:r>
            <a:br>
              <a:rPr lang="en-US" dirty="0" smtClean="0"/>
            </a:br>
            <a:r>
              <a:rPr lang="en-US" dirty="0" smtClean="0"/>
              <a:t>symptom, you </a:t>
            </a:r>
            <a:r>
              <a:rPr lang="en-US" dirty="0" smtClean="0">
                <a:solidFill>
                  <a:srgbClr val="FFFF00"/>
                </a:solidFill>
              </a:rPr>
              <a:t>should not </a:t>
            </a:r>
            <a:r>
              <a:rPr lang="en-US" dirty="0" smtClean="0"/>
              <a:t>stop </a:t>
            </a:r>
            <a:br>
              <a:rPr lang="en-US" dirty="0" smtClean="0"/>
            </a:br>
            <a:r>
              <a:rPr lang="en-US" dirty="0" smtClean="0"/>
              <a:t>the examination – </a:t>
            </a:r>
            <a:r>
              <a:rPr lang="en-US" dirty="0" smtClean="0">
                <a:solidFill>
                  <a:srgbClr val="FFFF00"/>
                </a:solidFill>
              </a:rPr>
              <a:t>there may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be more symptoms to discover!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 descr="http://itsthelittlethings.info/wp-content/uploads/2009/07/cow-n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09383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4600" y="6400800"/>
            <a:ext cx="17091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itsthelittlethings.info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4124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a 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The first step of an animal physical exam is to </a:t>
            </a:r>
            <a:r>
              <a:rPr lang="en-US" dirty="0" smtClean="0">
                <a:solidFill>
                  <a:srgbClr val="FFFF00"/>
                </a:solidFill>
              </a:rPr>
              <a:t>speak with the owner in order to get a history of the patient.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following 8 questions should always be asked: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What is the problem?  Why did you call?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What symptoms have you observed?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When did this problem start?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Has this affected her </a:t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>feed consumption?</a:t>
            </a:r>
          </a:p>
        </p:txBody>
      </p:sp>
      <p:sp>
        <p:nvSpPr>
          <p:cNvPr id="4" name="Rectangle 3"/>
          <p:cNvSpPr/>
          <p:nvPr/>
        </p:nvSpPr>
        <p:spPr>
          <a:xfrm rot="611627">
            <a:off x="6704820" y="3152496"/>
            <a:ext cx="1744199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urlz MT" pitchFamily="82" charset="0"/>
              </a:rPr>
              <a:t>?</a:t>
            </a:r>
            <a:endParaRPr lang="en-US" sz="2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0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0" lvl="1" indent="-457200">
              <a:buFont typeface="+mj-lt"/>
              <a:buAutoNum type="arabicPeriod" startAt="5"/>
            </a:pPr>
            <a:r>
              <a:rPr lang="en-US" i="1" dirty="0">
                <a:solidFill>
                  <a:srgbClr val="FFFF00"/>
                </a:solidFill>
              </a:rPr>
              <a:t>Has this affected her milk </a:t>
            </a:r>
            <a:br>
              <a:rPr lang="en-US" i="1" dirty="0">
                <a:solidFill>
                  <a:srgbClr val="FFFF00"/>
                </a:solidFill>
              </a:rPr>
            </a:br>
            <a:r>
              <a:rPr lang="en-US" i="1" dirty="0">
                <a:solidFill>
                  <a:srgbClr val="FFFF00"/>
                </a:solidFill>
              </a:rPr>
              <a:t>production or rate of gain?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i="1" dirty="0">
                <a:solidFill>
                  <a:srgbClr val="FFFF00"/>
                </a:solidFill>
              </a:rPr>
              <a:t>How long ago did she calve?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i="1" dirty="0">
                <a:solidFill>
                  <a:srgbClr val="FFFF00"/>
                </a:solidFill>
              </a:rPr>
              <a:t>How old is she?  </a:t>
            </a:r>
          </a:p>
          <a:p>
            <a:pPr marL="822960" lvl="1" indent="-457200">
              <a:buFont typeface="+mj-lt"/>
              <a:buAutoNum type="arabicPeriod" startAt="5"/>
            </a:pPr>
            <a:r>
              <a:rPr lang="en-US" i="1" dirty="0">
                <a:solidFill>
                  <a:srgbClr val="FFFF00"/>
                </a:solidFill>
              </a:rPr>
              <a:t>Do any other animals have </a:t>
            </a:r>
            <a:br>
              <a:rPr lang="en-US" i="1" dirty="0">
                <a:solidFill>
                  <a:srgbClr val="FFFF00"/>
                </a:solidFill>
              </a:rPr>
            </a:br>
            <a:r>
              <a:rPr lang="en-US" i="1" dirty="0">
                <a:solidFill>
                  <a:srgbClr val="FFFF00"/>
                </a:solidFill>
              </a:rPr>
              <a:t>similar symptoms? </a:t>
            </a:r>
            <a:br>
              <a:rPr lang="en-US" i="1" dirty="0">
                <a:solidFill>
                  <a:srgbClr val="FFFF00"/>
                </a:solidFill>
              </a:rPr>
            </a:br>
            <a:endParaRPr lang="en-US" i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Follow-up questions should </a:t>
            </a:r>
            <a:r>
              <a:rPr lang="en-US" dirty="0" smtClean="0">
                <a:solidFill>
                  <a:srgbClr val="FFFF00"/>
                </a:solidFill>
              </a:rPr>
              <a:t>also be </a:t>
            </a:r>
            <a:r>
              <a:rPr lang="en-US" dirty="0">
                <a:solidFill>
                  <a:srgbClr val="FFFF00"/>
                </a:solidFill>
              </a:rPr>
              <a:t>asked to get all needed details.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611627">
            <a:off x="6400799" y="376221"/>
            <a:ext cx="19812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2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urlz MT" pitchFamily="82" charset="0"/>
              </a:rPr>
              <a:t>?</a:t>
            </a:r>
            <a:endParaRPr lang="en-US" sz="22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a 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7696200" cy="48745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you’ve taken the patient history, you should begin to examine the animal’s head and neck.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should assess the following: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Ears</a:t>
            </a:r>
            <a:r>
              <a:rPr lang="en-US" dirty="0"/>
              <a:t> – erect or drooping?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Hot </a:t>
            </a:r>
            <a:r>
              <a:rPr lang="en-US" dirty="0"/>
              <a:t>or cold?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Eyes</a:t>
            </a:r>
            <a:r>
              <a:rPr lang="en-US" dirty="0" smtClean="0"/>
              <a:t> – sunken or normal? </a:t>
            </a:r>
            <a:br>
              <a:rPr lang="en-US" dirty="0" smtClean="0"/>
            </a:br>
            <a:r>
              <a:rPr lang="en-US" dirty="0" smtClean="0"/>
              <a:t>Emotional status?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Nose</a:t>
            </a:r>
            <a:r>
              <a:rPr lang="en-US" dirty="0"/>
              <a:t> </a:t>
            </a:r>
            <a:r>
              <a:rPr lang="en-US" dirty="0" smtClean="0"/>
              <a:t>– does she have any</a:t>
            </a:r>
            <a:br>
              <a:rPr lang="en-US" dirty="0" smtClean="0"/>
            </a:br>
            <a:r>
              <a:rPr lang="en-US" dirty="0" smtClean="0"/>
              <a:t> mucus discharge?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Mouth</a:t>
            </a:r>
            <a:r>
              <a:rPr lang="en-US" b="1" dirty="0" smtClean="0"/>
              <a:t> </a:t>
            </a:r>
            <a:r>
              <a:rPr lang="en-US" dirty="0" smtClean="0"/>
              <a:t>– is she grinding her </a:t>
            </a:r>
            <a:br>
              <a:rPr lang="en-US" dirty="0" smtClean="0"/>
            </a:br>
            <a:r>
              <a:rPr lang="en-US" dirty="0" smtClean="0"/>
              <a:t>teeth? Circulation?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Jaw</a:t>
            </a:r>
            <a:r>
              <a:rPr lang="en-US" dirty="0" smtClean="0"/>
              <a:t> – does she have any </a:t>
            </a:r>
            <a:br>
              <a:rPr lang="en-US" dirty="0" smtClean="0"/>
            </a:br>
            <a:r>
              <a:rPr lang="en-US" dirty="0" smtClean="0"/>
              <a:t>swelling?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Neck</a:t>
            </a:r>
            <a:r>
              <a:rPr lang="en-US" dirty="0" smtClean="0"/>
              <a:t> – does she have</a:t>
            </a:r>
            <a:br>
              <a:rPr lang="en-US" dirty="0" smtClean="0"/>
            </a:br>
            <a:r>
              <a:rPr lang="en-US" dirty="0" smtClean="0"/>
              <a:t>swollen lymph nodes?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Skin</a:t>
            </a:r>
            <a:r>
              <a:rPr lang="en-US" dirty="0" smtClean="0"/>
              <a:t> – is she dehydrated?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6243936"/>
            <a:ext cx="13420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/>
              <a:t>cdfa.ca.gov</a:t>
            </a:r>
          </a:p>
        </p:txBody>
      </p:sp>
      <p:pic>
        <p:nvPicPr>
          <p:cNvPr id="10242" name="Picture 2" descr="http://www.cdfa.ca.gov/ahfss/emergency_preparedness/images/Dairy_cow_vet_ex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429000" cy="38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7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Ears &amp; Eyes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7696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Ears</a:t>
            </a:r>
            <a:r>
              <a:rPr lang="en-US" dirty="0" smtClean="0"/>
              <a:t> are a quick indicator of the cow’s physical well-being.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If her ears are cold, there is a problem.  If her ears are warm, there might still be a problem. </a:t>
            </a:r>
          </a:p>
          <a:p>
            <a:r>
              <a:rPr lang="en-US" b="1" dirty="0" smtClean="0"/>
              <a:t>Eyes</a:t>
            </a:r>
            <a:r>
              <a:rPr lang="en-US" dirty="0" smtClean="0"/>
              <a:t> are a quick indicator of both </a:t>
            </a:r>
            <a:r>
              <a:rPr lang="en-US" dirty="0" smtClean="0">
                <a:solidFill>
                  <a:srgbClr val="FFFF00"/>
                </a:solidFill>
              </a:rPr>
              <a:t>hydration and of her emotional status.</a:t>
            </a:r>
          </a:p>
          <a:p>
            <a:pPr lvl="1"/>
            <a:r>
              <a:rPr lang="en-US" dirty="0" smtClean="0"/>
              <a:t>Are her eyes normal or are </a:t>
            </a:r>
            <a:br>
              <a:rPr lang="en-US" dirty="0" smtClean="0"/>
            </a:br>
            <a:r>
              <a:rPr lang="en-US" dirty="0" smtClean="0"/>
              <a:t>they sunken?  </a:t>
            </a:r>
          </a:p>
          <a:p>
            <a:pPr lvl="2"/>
            <a:r>
              <a:rPr lang="en-US" dirty="0" smtClean="0"/>
              <a:t>If they are sunken, the </a:t>
            </a:r>
            <a:br>
              <a:rPr lang="en-US" dirty="0" smtClean="0"/>
            </a:br>
            <a:r>
              <a:rPr lang="en-US" dirty="0" smtClean="0"/>
              <a:t>animal is dehydrated. </a:t>
            </a:r>
          </a:p>
          <a:p>
            <a:pPr lvl="1"/>
            <a:r>
              <a:rPr lang="en-US" dirty="0" smtClean="0"/>
              <a:t>Do her eyes indicate if the </a:t>
            </a:r>
            <a:br>
              <a:rPr lang="en-US" dirty="0" smtClean="0"/>
            </a:br>
            <a:r>
              <a:rPr lang="en-US" dirty="0" smtClean="0"/>
              <a:t>animal is scared or in pain?  </a:t>
            </a:r>
          </a:p>
          <a:p>
            <a:pPr lvl="2"/>
            <a:r>
              <a:rPr lang="en-US" dirty="0" smtClean="0"/>
              <a:t>Emotion can be read most </a:t>
            </a:r>
            <a:br>
              <a:rPr lang="en-US" dirty="0" smtClean="0"/>
            </a:br>
            <a:r>
              <a:rPr lang="en-US" dirty="0" smtClean="0"/>
              <a:t>easily from the eyes. </a:t>
            </a:r>
            <a:endParaRPr lang="en-US" dirty="0"/>
          </a:p>
        </p:txBody>
      </p:sp>
      <p:pic>
        <p:nvPicPr>
          <p:cNvPr id="1026" name="Picture 2" descr="http://t3.gstatic.com/images?q=tbn:ANd9GcTydmjBbzkboLnA5PDKptAx1-fg_e1-QDHCGe8qa2TvnuIZU9DQ1s1APzK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7107"/>
            <a:ext cx="396750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3200" y="6548907"/>
            <a:ext cx="15921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cattletoday.com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2097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1674</Words>
  <Application>Microsoft Office PowerPoint</Application>
  <PresentationFormat>On-screen Show (4:3)</PresentationFormat>
  <Paragraphs>280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Austin</vt:lpstr>
      <vt:lpstr>Physical Exams of Cattle</vt:lpstr>
      <vt:lpstr>TASK</vt:lpstr>
      <vt:lpstr>Slide 3</vt:lpstr>
      <vt:lpstr>Slide 4</vt:lpstr>
      <vt:lpstr>Physical Exams</vt:lpstr>
      <vt:lpstr>Steps of a Physical Exam</vt:lpstr>
      <vt:lpstr>Questions (cont.)</vt:lpstr>
      <vt:lpstr>Steps of a Physical Exam</vt:lpstr>
      <vt:lpstr>Ears &amp; Eyes </vt:lpstr>
      <vt:lpstr>Nose &amp; Teeth</vt:lpstr>
      <vt:lpstr>Capillary Refill Time </vt:lpstr>
      <vt:lpstr>Jaw and Neck</vt:lpstr>
      <vt:lpstr>Skin &amp; Dehydration</vt:lpstr>
      <vt:lpstr>Symptoms &amp; Diseases</vt:lpstr>
      <vt:lpstr>Steps of a Physical Exam</vt:lpstr>
      <vt:lpstr>Heart Rate</vt:lpstr>
      <vt:lpstr>Respiration Rate</vt:lpstr>
      <vt:lpstr>Symptoms and Diseases</vt:lpstr>
      <vt:lpstr>Steps of a Physical Exam</vt:lpstr>
      <vt:lpstr>Rumen Contractions</vt:lpstr>
      <vt:lpstr>Abomasum Placement</vt:lpstr>
      <vt:lpstr>Abomasum Placement</vt:lpstr>
      <vt:lpstr>Udder</vt:lpstr>
      <vt:lpstr>Mastitis </vt:lpstr>
      <vt:lpstr>Rear Examination</vt:lpstr>
      <vt:lpstr>Rectal Temperature</vt:lpstr>
      <vt:lpstr>Urine Ketones</vt:lpstr>
      <vt:lpstr>Rear Feet and Legs</vt:lpstr>
      <vt:lpstr>Stool (manure)</vt:lpstr>
      <vt:lpstr>Symptoms in Manure</vt:lpstr>
      <vt:lpstr>Right Side</vt:lpstr>
      <vt:lpstr>Right Displaced Abomasum</vt:lpstr>
      <vt:lpstr>Digestive Obstruction</vt:lpstr>
      <vt:lpstr>Withers Pinch </vt:lpstr>
      <vt:lpstr>Summary of Steps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Exams of Cattle</dc:title>
  <dc:creator>Mr. Craig Kohn</dc:creator>
  <cp:lastModifiedBy>RASD</cp:lastModifiedBy>
  <cp:revision>155</cp:revision>
  <dcterms:created xsi:type="dcterms:W3CDTF">2012-02-24T14:30:29Z</dcterms:created>
  <dcterms:modified xsi:type="dcterms:W3CDTF">2016-02-04T12:48:01Z</dcterms:modified>
</cp:coreProperties>
</file>