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standalone="no"?>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D983B-1635-44CD-BD9A-C96CBDD405AB}" type="datetimeFigureOut">
              <a:rPr lang="en-US" smtClean="0"/>
              <a:t>10/4/2015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62A80-786A-47CC-87AF-BC8775638E49}" type="slidenum">
              <a:rPr lang="en-US" smtClean="0"/>
              <a:t>‹#›</a:t>
            </a:fld>
            <a:endParaRPr lang="en-US"/>
          </a:p>
        </p:txBody>
      </p:sp>
    </p:spTree>
    <p:extLst>
      <p:ext uri="{BB962C8B-B14F-4D97-AF65-F5344CB8AC3E}">
        <p14:creationId xmlns:p14="http://schemas.microsoft.com/office/powerpoint/2010/main" val="290404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2F4F16DA-DD2B-4D62-8CD9-D52EA6BC7F6B}" type="slidenum">
              <a:rPr lang="en-US" altLang="en-US" sz="1200" smtClean="0">
                <a:latin typeface="Times New Roman" pitchFamily="18" charset="0"/>
              </a:rPr>
              <a:pPr eaLnBrk="1" hangingPunct="1"/>
              <a:t>3</a:t>
            </a:fld>
            <a:endParaRPr lang="en-US" altLang="en-US" sz="1200" smtClean="0">
              <a:latin typeface="Times New Roman" pitchFamily="18" charset="0"/>
            </a:endParaRPr>
          </a:p>
        </p:txBody>
      </p:sp>
      <p:sp>
        <p:nvSpPr>
          <p:cNvPr id="143363" name="Rectangle 3"/>
          <p:cNvSpPr>
            <a:spLocks noChangeArrowheads="1" noTextEdit="1"/>
          </p:cNvSpPr>
          <p:nvPr>
            <p:ph type="sldImg"/>
          </p:nvPr>
        </p:nvSpPr>
        <p:spPr>
          <a:ln/>
        </p:spPr>
      </p:sp>
      <p:sp>
        <p:nvSpPr>
          <p:cNvPr id="143364"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52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AD442994-D696-4023-9B26-EB3DF6608024}" type="slidenum">
              <a:rPr lang="en-US" altLang="en-US" sz="1200" smtClean="0">
                <a:latin typeface="Times New Roman" pitchFamily="18" charset="0"/>
              </a:rPr>
              <a:pPr eaLnBrk="1" hangingPunct="1"/>
              <a:t>12</a:t>
            </a:fld>
            <a:endParaRPr lang="en-US" altLang="en-US" sz="12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53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9FBD76AF-33F8-4785-AFBE-9B497E86B76B}" type="slidenum">
              <a:rPr lang="en-US" altLang="en-US" sz="1200" smtClean="0">
                <a:latin typeface="Times New Roman" pitchFamily="18" charset="0"/>
              </a:rPr>
              <a:pPr eaLnBrk="1" hangingPunct="1"/>
              <a:t>13</a:t>
            </a:fld>
            <a:endParaRPr lang="en-US" altLang="en-US"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54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B582FCF5-55E7-4921-AB09-1B4B5A6F0D05}" type="slidenum">
              <a:rPr lang="en-US" altLang="en-US" sz="1200" smtClean="0">
                <a:latin typeface="Times New Roman" pitchFamily="18" charset="0"/>
              </a:rPr>
              <a:pPr eaLnBrk="1" hangingPunct="1"/>
              <a:t>14</a:t>
            </a:fld>
            <a:endParaRPr lang="en-US" altLang="en-US" sz="120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55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81652D59-EB03-4561-BA72-6D97C0ADB203}" type="slidenum">
              <a:rPr lang="en-US" altLang="en-US" sz="1200" smtClean="0">
                <a:latin typeface="Times New Roman" pitchFamily="18" charset="0"/>
              </a:rPr>
              <a:pPr eaLnBrk="1" hangingPunct="1"/>
              <a:t>15</a:t>
            </a:fld>
            <a:endParaRPr lang="en-US" altLang="en-US" sz="120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56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52A66064-9D0B-473D-8466-D5EA4234E32D}" type="slidenum">
              <a:rPr lang="en-US" altLang="en-US" sz="1200" smtClean="0">
                <a:latin typeface="Times New Roman" pitchFamily="18" charset="0"/>
              </a:rPr>
              <a:pPr eaLnBrk="1" hangingPunct="1"/>
              <a:t>16</a:t>
            </a:fld>
            <a:endParaRPr lang="en-US" altLang="en-US" sz="120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57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949E1FB0-2E6A-41EA-828C-D9838731BD44}" type="slidenum">
              <a:rPr lang="en-US" altLang="en-US" sz="1200" smtClean="0">
                <a:latin typeface="Times New Roman" pitchFamily="18" charset="0"/>
              </a:rPr>
              <a:pPr eaLnBrk="1" hangingPunct="1"/>
              <a:t>17</a:t>
            </a:fld>
            <a:endParaRPr lang="en-US" altLang="en-US" sz="120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58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244CB7F2-5BD4-423A-8C76-6181A59372C2}" type="slidenum">
              <a:rPr lang="en-US" altLang="en-US" sz="1200" smtClean="0">
                <a:latin typeface="Times New Roman" pitchFamily="18" charset="0"/>
              </a:rPr>
              <a:pPr eaLnBrk="1" hangingPunct="1"/>
              <a:t>18</a:t>
            </a:fld>
            <a:endParaRPr lang="en-US" altLang="en-US" sz="120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59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F2F96983-448C-4589-93D0-90DA92BC5C19}" type="slidenum">
              <a:rPr lang="en-US" altLang="en-US" sz="1200" smtClean="0">
                <a:latin typeface="Times New Roman" pitchFamily="18" charset="0"/>
              </a:rPr>
              <a:pPr eaLnBrk="1" hangingPunct="1"/>
              <a:t>19</a:t>
            </a:fld>
            <a:endParaRPr lang="en-US" altLang="en-US" sz="120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60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CF7477A0-3522-475C-BB8A-EA45E1606D31}" type="slidenum">
              <a:rPr lang="en-US" altLang="en-US" sz="1200" smtClean="0">
                <a:latin typeface="Times New Roman" pitchFamily="18" charset="0"/>
              </a:rPr>
              <a:pPr eaLnBrk="1" hangingPunct="1"/>
              <a:t>20</a:t>
            </a:fld>
            <a:endParaRPr lang="en-US" altLang="en-US" sz="120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61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7A4E4B3D-4DB0-427B-86D9-4D6F850F33C7}" type="slidenum">
              <a:rPr lang="en-US" altLang="en-US" sz="1200" smtClean="0">
                <a:latin typeface="Times New Roman" pitchFamily="18" charset="0"/>
              </a:rPr>
              <a:pPr eaLnBrk="1" hangingPunct="1"/>
              <a:t>21</a:t>
            </a:fld>
            <a:endParaRPr lang="en-US" altLang="en-US"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44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438DDA4C-73A8-4F75-BE75-C161834CFD0B}" type="slidenum">
              <a:rPr lang="en-US" altLang="en-US" sz="1200" smtClean="0">
                <a:latin typeface="Times New Roman" pitchFamily="18" charset="0"/>
              </a:rPr>
              <a:pPr eaLnBrk="1" hangingPunct="1"/>
              <a:t>4</a:t>
            </a:fld>
            <a:endParaRPr lang="en-US" altLang="en-US" sz="12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62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B063584A-2792-4BB2-8A0C-63F61187496C}" type="slidenum">
              <a:rPr lang="en-US" altLang="en-US" sz="1200" smtClean="0">
                <a:latin typeface="Times New Roman" pitchFamily="18" charset="0"/>
              </a:rPr>
              <a:pPr eaLnBrk="1" hangingPunct="1"/>
              <a:t>22</a:t>
            </a:fld>
            <a:endParaRPr lang="en-US" altLang="en-US" sz="120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63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B1BBF5C1-E6F7-4C88-9833-563FDE8C3AE6}" type="slidenum">
              <a:rPr lang="en-US" altLang="en-US" sz="1200" smtClean="0">
                <a:latin typeface="Times New Roman" pitchFamily="18" charset="0"/>
              </a:rPr>
              <a:pPr eaLnBrk="1" hangingPunct="1"/>
              <a:t>23</a:t>
            </a:fld>
            <a:endParaRPr lang="en-US" altLang="en-US" sz="120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64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0F1381ED-28CA-4188-99A9-4BFF6481FF58}" type="slidenum">
              <a:rPr lang="en-US" altLang="en-US" sz="1200" smtClean="0">
                <a:latin typeface="Times New Roman" pitchFamily="18" charset="0"/>
              </a:rPr>
              <a:pPr eaLnBrk="1" hangingPunct="1"/>
              <a:t>24</a:t>
            </a:fld>
            <a:endParaRPr lang="en-US" altLang="en-US" sz="120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65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D0DC130E-C545-4A84-9DD6-5B3FD2F24F3E}" type="slidenum">
              <a:rPr lang="en-US" altLang="en-US" sz="1200" smtClean="0">
                <a:latin typeface="Times New Roman" pitchFamily="18" charset="0"/>
              </a:rPr>
              <a:pPr eaLnBrk="1" hangingPunct="1"/>
              <a:t>25</a:t>
            </a:fld>
            <a:endParaRPr lang="en-US" altLang="en-US" sz="120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66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267087BB-82B5-4F3B-9EE0-0B78956E5C98}" type="slidenum">
              <a:rPr lang="en-US" altLang="en-US" sz="1200" smtClean="0">
                <a:latin typeface="Times New Roman" pitchFamily="18" charset="0"/>
              </a:rPr>
              <a:pPr eaLnBrk="1" hangingPunct="1"/>
              <a:t>26</a:t>
            </a:fld>
            <a:endParaRPr lang="en-US" altLang="en-US" sz="120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67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E8090398-2559-4183-B7FF-F6570C402B39}" type="slidenum">
              <a:rPr lang="en-US" altLang="en-US" sz="1200" smtClean="0">
                <a:latin typeface="Times New Roman" pitchFamily="18" charset="0"/>
              </a:rPr>
              <a:pPr eaLnBrk="1" hangingPunct="1"/>
              <a:t>27</a:t>
            </a:fld>
            <a:endParaRPr lang="en-US" altLang="en-US" sz="120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68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170E58C0-FA04-4E06-8F45-464EB59FF4C9}" type="slidenum">
              <a:rPr lang="en-US" altLang="en-US" sz="1200" smtClean="0">
                <a:latin typeface="Times New Roman" pitchFamily="18" charset="0"/>
              </a:rPr>
              <a:pPr eaLnBrk="1" hangingPunct="1"/>
              <a:t>28</a:t>
            </a:fld>
            <a:endParaRPr lang="en-US" altLang="en-US" sz="120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69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DF865EC8-6958-4656-878B-5DAA560AD75B}" type="slidenum">
              <a:rPr lang="en-US" altLang="en-US" sz="1200" smtClean="0">
                <a:latin typeface="Times New Roman" pitchFamily="18" charset="0"/>
              </a:rPr>
              <a:pPr eaLnBrk="1" hangingPunct="1"/>
              <a:t>30</a:t>
            </a:fld>
            <a:endParaRPr lang="en-US" altLang="en-US" sz="120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71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1C09F98D-CF28-4DAA-9F42-9C528119EE0A}" type="slidenum">
              <a:rPr lang="en-US" altLang="en-US" sz="1200" smtClean="0">
                <a:latin typeface="Times New Roman" pitchFamily="18" charset="0"/>
              </a:rPr>
              <a:pPr eaLnBrk="1" hangingPunct="1"/>
              <a:t>31</a:t>
            </a:fld>
            <a:endParaRPr lang="en-US" altLang="en-US" sz="120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39AE12ED-4538-460D-9A46-B3A79F5DE47A}" type="slidenum">
              <a:rPr lang="en-US" altLang="en-US" sz="1200" smtClean="0"/>
              <a:pPr/>
              <a:t>32</a:t>
            </a:fld>
            <a:endParaRPr lang="en-US" altLang="en-US" sz="1200" smtClean="0"/>
          </a:p>
        </p:txBody>
      </p:sp>
      <p:sp>
        <p:nvSpPr>
          <p:cNvPr id="143363" name="Rectangle 2"/>
          <p:cNvSpPr>
            <a:spLocks noChangeArrowheads="1" noTextEdit="1"/>
          </p:cNvSpPr>
          <p:nvPr>
            <p:ph type="sldImg"/>
          </p:nvPr>
        </p:nvSpPr>
        <p:spPr>
          <a:ln/>
        </p:spPr>
      </p:sp>
      <p:sp>
        <p:nvSpPr>
          <p:cNvPr id="143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45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96408508-2CB1-40C9-9CA5-3EAD840AD54A}" type="slidenum">
              <a:rPr lang="en-US" altLang="en-US" sz="1200" smtClean="0">
                <a:latin typeface="Times New Roman" pitchFamily="18" charset="0"/>
              </a:rPr>
              <a:pPr eaLnBrk="1" hangingPunct="1"/>
              <a:t>5</a:t>
            </a:fld>
            <a:endParaRPr lang="en-US" altLang="en-US" sz="12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46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04AC4646-839A-4582-9015-2B409F5EDC5B}" type="slidenum">
              <a:rPr lang="en-US" altLang="en-US" sz="1200" smtClean="0">
                <a:latin typeface="Times New Roman" pitchFamily="18" charset="0"/>
              </a:rPr>
              <a:pPr eaLnBrk="1" hangingPunct="1"/>
              <a:t>6</a:t>
            </a:fld>
            <a:endParaRPr lang="en-US" altLang="en-US" sz="12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47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EEC35E87-79D6-4DCD-9304-38891D145E99}" type="slidenum">
              <a:rPr lang="en-US" altLang="en-US" sz="1200" smtClean="0">
                <a:latin typeface="Times New Roman" pitchFamily="18" charset="0"/>
              </a:rPr>
              <a:pPr eaLnBrk="1" hangingPunct="1"/>
              <a:t>7</a:t>
            </a:fld>
            <a:endParaRPr lang="en-US" altLang="en-US" sz="120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48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10B375B5-0511-428A-8677-BB6CA15FA3D0}" type="slidenum">
              <a:rPr lang="en-US" altLang="en-US" sz="1200" smtClean="0">
                <a:latin typeface="Times New Roman" pitchFamily="18" charset="0"/>
              </a:rPr>
              <a:pPr eaLnBrk="1" hangingPunct="1"/>
              <a:t>8</a:t>
            </a:fld>
            <a:endParaRPr lang="en-US" altLang="en-US" sz="12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49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B250B7DA-3074-4DDB-BB8A-9B109D5C2737}" type="slidenum">
              <a:rPr lang="en-US" altLang="en-US" sz="1200" smtClean="0">
                <a:latin typeface="Times New Roman" pitchFamily="18" charset="0"/>
              </a:rPr>
              <a:pPr eaLnBrk="1" hangingPunct="1"/>
              <a:t>9</a:t>
            </a:fld>
            <a:endParaRPr lang="en-US" altLang="en-US" sz="12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50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859FFAC2-46E3-44B9-A9B9-6FA69BDE648C}" type="slidenum">
              <a:rPr lang="en-US" altLang="en-US" sz="1200" smtClean="0">
                <a:latin typeface="Times New Roman" pitchFamily="18" charset="0"/>
              </a:rPr>
              <a:pPr eaLnBrk="1" hangingPunct="1"/>
              <a:t>10</a:t>
            </a:fld>
            <a:endParaRPr lang="en-US" altLang="en-US" sz="12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
        <p:nvSpPr>
          <p:cNvPr id="151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4C9CF5D8-3082-44AE-8C27-496FCA21C8CC}" type="slidenum">
              <a:rPr lang="en-US" altLang="en-US" sz="1200" smtClean="0">
                <a:latin typeface="Times New Roman" pitchFamily="18" charset="0"/>
              </a:rPr>
              <a:pPr eaLnBrk="1" hangingPunct="1"/>
              <a:t>11</a:t>
            </a:fld>
            <a:endParaRPr lang="en-US" altLang="en-US"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CC9966-B905-4571-B939-429025A7CCA0}"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78629-9CB6-4606-B152-7F9E91EC0C45}" type="slidenum">
              <a:rPr lang="en-US" smtClean="0"/>
              <a:t>‹#›</a:t>
            </a:fld>
            <a:endParaRPr lang="en-US"/>
          </a:p>
        </p:txBody>
      </p:sp>
    </p:spTree>
    <p:extLst>
      <p:ext uri="{BB962C8B-B14F-4D97-AF65-F5344CB8AC3E}">
        <p14:creationId xmlns:p14="http://schemas.microsoft.com/office/powerpoint/2010/main" val="4818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C9966-B905-4571-B939-429025A7CCA0}"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78629-9CB6-4606-B152-7F9E91EC0C45}" type="slidenum">
              <a:rPr lang="en-US" smtClean="0"/>
              <a:t>‹#›</a:t>
            </a:fld>
            <a:endParaRPr lang="en-US"/>
          </a:p>
        </p:txBody>
      </p:sp>
    </p:spTree>
    <p:extLst>
      <p:ext uri="{BB962C8B-B14F-4D97-AF65-F5344CB8AC3E}">
        <p14:creationId xmlns:p14="http://schemas.microsoft.com/office/powerpoint/2010/main" val="20222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C9966-B905-4571-B939-429025A7CCA0}"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78629-9CB6-4606-B152-7F9E91EC0C45}" type="slidenum">
              <a:rPr lang="en-US" smtClean="0"/>
              <a:t>‹#›</a:t>
            </a:fld>
            <a:endParaRPr lang="en-US"/>
          </a:p>
        </p:txBody>
      </p:sp>
    </p:spTree>
    <p:extLst>
      <p:ext uri="{BB962C8B-B14F-4D97-AF65-F5344CB8AC3E}">
        <p14:creationId xmlns:p14="http://schemas.microsoft.com/office/powerpoint/2010/main" val="1390928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981200"/>
            <a:ext cx="3810000" cy="4114800"/>
          </a:xfrm>
        </p:spPr>
        <p:txBody>
          <a:bodyPr rtlCol="0">
            <a:normAutofit/>
          </a:bodyPr>
          <a:lstStyle>
            <a:lvl1pPr>
              <a:defRPr>
                <a:solidFill>
                  <a:schemeClr val="tx1"/>
                </a:solidFill>
              </a:defRPr>
            </a:lvl1p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copyright cmassengale</a:t>
            </a:r>
          </a:p>
        </p:txBody>
      </p:sp>
      <p:sp>
        <p:nvSpPr>
          <p:cNvPr id="7" name="Rectangle 6"/>
          <p:cNvSpPr>
            <a:spLocks noGrp="1" noChangeArrowheads="1"/>
          </p:cNvSpPr>
          <p:nvPr>
            <p:ph type="sldNum" sz="quarter" idx="12"/>
          </p:nvPr>
        </p:nvSpPr>
        <p:spPr/>
        <p:txBody>
          <a:bodyPr/>
          <a:lstStyle>
            <a:lvl1pPr>
              <a:defRPr/>
            </a:lvl1pPr>
          </a:lstStyle>
          <a:p>
            <a:pPr>
              <a:defRPr/>
            </a:pPr>
            <a:fld id="{5B6750F6-E1BE-4E2F-B1A3-DA6EEE56EC8E}" type="slidenum">
              <a:rPr lang="en-US"/>
              <a:pPr>
                <a:defRPr/>
              </a:pPr>
              <a:t>‹#›</a:t>
            </a:fld>
            <a:endParaRPr lang="en-US"/>
          </a:p>
        </p:txBody>
      </p:sp>
    </p:spTree>
    <p:extLst>
      <p:ext uri="{BB962C8B-B14F-4D97-AF65-F5344CB8AC3E}">
        <p14:creationId xmlns:p14="http://schemas.microsoft.com/office/powerpoint/2010/main" val="20012644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copyright cmassengale</a:t>
            </a:r>
          </a:p>
        </p:txBody>
      </p:sp>
      <p:sp>
        <p:nvSpPr>
          <p:cNvPr id="7" name="Rectangle 6"/>
          <p:cNvSpPr>
            <a:spLocks noGrp="1" noChangeArrowheads="1"/>
          </p:cNvSpPr>
          <p:nvPr>
            <p:ph type="sldNum" sz="quarter" idx="12"/>
          </p:nvPr>
        </p:nvSpPr>
        <p:spPr/>
        <p:txBody>
          <a:bodyPr/>
          <a:lstStyle>
            <a:lvl1pPr>
              <a:defRPr/>
            </a:lvl1pPr>
          </a:lstStyle>
          <a:p>
            <a:pPr>
              <a:defRPr/>
            </a:pPr>
            <a:fld id="{266DF086-BE10-4B7C-AF53-43E00BF1CC37}" type="slidenum">
              <a:rPr lang="en-US"/>
              <a:pPr>
                <a:defRPr/>
              </a:pPr>
              <a:t>‹#›</a:t>
            </a:fld>
            <a:endParaRPr lang="en-US"/>
          </a:p>
        </p:txBody>
      </p:sp>
    </p:spTree>
    <p:extLst>
      <p:ext uri="{BB962C8B-B14F-4D97-AF65-F5344CB8AC3E}">
        <p14:creationId xmlns:p14="http://schemas.microsoft.com/office/powerpoint/2010/main" val="36131731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C0C7DA6F-6E11-4B51-873E-6D90F56C54C4}" type="slidenum">
              <a:rPr lang="en-US" altLang="en-US"/>
              <a:pPr>
                <a:defRPr/>
              </a:pPr>
              <a:t>‹#›</a:t>
            </a:fld>
            <a:endParaRPr lang="en-US" altLang="en-US"/>
          </a:p>
        </p:txBody>
      </p:sp>
    </p:spTree>
    <p:extLst>
      <p:ext uri="{BB962C8B-B14F-4D97-AF65-F5344CB8AC3E}">
        <p14:creationId xmlns:p14="http://schemas.microsoft.com/office/powerpoint/2010/main" val="302986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C9966-B905-4571-B939-429025A7CCA0}"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78629-9CB6-4606-B152-7F9E91EC0C45}" type="slidenum">
              <a:rPr lang="en-US" smtClean="0"/>
              <a:t>‹#›</a:t>
            </a:fld>
            <a:endParaRPr lang="en-US"/>
          </a:p>
        </p:txBody>
      </p:sp>
    </p:spTree>
    <p:extLst>
      <p:ext uri="{BB962C8B-B14F-4D97-AF65-F5344CB8AC3E}">
        <p14:creationId xmlns:p14="http://schemas.microsoft.com/office/powerpoint/2010/main" val="134537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C9966-B905-4571-B939-429025A7CCA0}" type="datetimeFigureOut">
              <a:rPr lang="en-US" smtClean="0"/>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78629-9CB6-4606-B152-7F9E91EC0C45}" type="slidenum">
              <a:rPr lang="en-US" smtClean="0"/>
              <a:t>‹#›</a:t>
            </a:fld>
            <a:endParaRPr lang="en-US"/>
          </a:p>
        </p:txBody>
      </p:sp>
    </p:spTree>
    <p:extLst>
      <p:ext uri="{BB962C8B-B14F-4D97-AF65-F5344CB8AC3E}">
        <p14:creationId xmlns:p14="http://schemas.microsoft.com/office/powerpoint/2010/main" val="110550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CC9966-B905-4571-B939-429025A7CCA0}"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78629-9CB6-4606-B152-7F9E91EC0C45}" type="slidenum">
              <a:rPr lang="en-US" smtClean="0"/>
              <a:t>‹#›</a:t>
            </a:fld>
            <a:endParaRPr lang="en-US"/>
          </a:p>
        </p:txBody>
      </p:sp>
    </p:spTree>
    <p:extLst>
      <p:ext uri="{BB962C8B-B14F-4D97-AF65-F5344CB8AC3E}">
        <p14:creationId xmlns:p14="http://schemas.microsoft.com/office/powerpoint/2010/main" val="48169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C9966-B905-4571-B939-429025A7CCA0}" type="datetimeFigureOut">
              <a:rPr lang="en-US" smtClean="0"/>
              <a:t>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78629-9CB6-4606-B152-7F9E91EC0C45}" type="slidenum">
              <a:rPr lang="en-US" smtClean="0"/>
              <a:t>‹#›</a:t>
            </a:fld>
            <a:endParaRPr lang="en-US"/>
          </a:p>
        </p:txBody>
      </p:sp>
    </p:spTree>
    <p:extLst>
      <p:ext uri="{BB962C8B-B14F-4D97-AF65-F5344CB8AC3E}">
        <p14:creationId xmlns:p14="http://schemas.microsoft.com/office/powerpoint/2010/main" val="16093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CC9966-B905-4571-B939-429025A7CCA0}" type="datetimeFigureOut">
              <a:rPr lang="en-US" smtClean="0"/>
              <a:t>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78629-9CB6-4606-B152-7F9E91EC0C45}" type="slidenum">
              <a:rPr lang="en-US" smtClean="0"/>
              <a:t>‹#›</a:t>
            </a:fld>
            <a:endParaRPr lang="en-US"/>
          </a:p>
        </p:txBody>
      </p:sp>
    </p:spTree>
    <p:extLst>
      <p:ext uri="{BB962C8B-B14F-4D97-AF65-F5344CB8AC3E}">
        <p14:creationId xmlns:p14="http://schemas.microsoft.com/office/powerpoint/2010/main" val="14285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C9966-B905-4571-B939-429025A7CCA0}" type="datetimeFigureOut">
              <a:rPr lang="en-US" smtClean="0"/>
              <a:t>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78629-9CB6-4606-B152-7F9E91EC0C45}" type="slidenum">
              <a:rPr lang="en-US" smtClean="0"/>
              <a:t>‹#›</a:t>
            </a:fld>
            <a:endParaRPr lang="en-US"/>
          </a:p>
        </p:txBody>
      </p:sp>
    </p:spTree>
    <p:extLst>
      <p:ext uri="{BB962C8B-B14F-4D97-AF65-F5344CB8AC3E}">
        <p14:creationId xmlns:p14="http://schemas.microsoft.com/office/powerpoint/2010/main" val="12723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C9966-B905-4571-B939-429025A7CCA0}"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78629-9CB6-4606-B152-7F9E91EC0C45}" type="slidenum">
              <a:rPr lang="en-US" smtClean="0"/>
              <a:t>‹#›</a:t>
            </a:fld>
            <a:endParaRPr lang="en-US"/>
          </a:p>
        </p:txBody>
      </p:sp>
    </p:spTree>
    <p:extLst>
      <p:ext uri="{BB962C8B-B14F-4D97-AF65-F5344CB8AC3E}">
        <p14:creationId xmlns:p14="http://schemas.microsoft.com/office/powerpoint/2010/main" val="353787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C9966-B905-4571-B939-429025A7CCA0}" type="datetimeFigureOut">
              <a:rPr lang="en-US" smtClean="0"/>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78629-9CB6-4606-B152-7F9E91EC0C45}" type="slidenum">
              <a:rPr lang="en-US" smtClean="0"/>
              <a:t>‹#›</a:t>
            </a:fld>
            <a:endParaRPr lang="en-US"/>
          </a:p>
        </p:txBody>
      </p:sp>
    </p:spTree>
    <p:extLst>
      <p:ext uri="{BB962C8B-B14F-4D97-AF65-F5344CB8AC3E}">
        <p14:creationId xmlns:p14="http://schemas.microsoft.com/office/powerpoint/2010/main" val="101872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C9966-B905-4571-B939-429025A7CCA0}" type="datetimeFigureOut">
              <a:rPr lang="en-US" smtClean="0"/>
              <a:t>10/4/2015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78629-9CB6-4606-B152-7F9E91EC0C45}" type="slidenum">
              <a:rPr lang="en-US" smtClean="0"/>
              <a:t>‹#›</a:t>
            </a:fld>
            <a:endParaRPr lang="en-US"/>
          </a:p>
        </p:txBody>
      </p:sp>
    </p:spTree>
    <p:extLst>
      <p:ext uri="{BB962C8B-B14F-4D97-AF65-F5344CB8AC3E}">
        <p14:creationId xmlns:p14="http://schemas.microsoft.com/office/powerpoint/2010/main" val="36916592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mindquest.net/biology/images/histology/anaphase-allium.jp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hyperlink" Target="http://www.rrz.uni-hamburg.de/biologie/b_online/e09/09b.ht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ctrTitle"/>
          </p:nvPr>
        </p:nvSpPr>
        <p:spPr/>
        <p:txBody>
          <a:bodyPr/>
          <a:lstStyle/>
          <a:p>
            <a:pPr eaLnBrk="1" hangingPunct="1"/>
            <a:r>
              <a:rPr lang="en-US" altLang="en-US" dirty="0" smtClean="0"/>
              <a:t>Cell Cycle </a:t>
            </a:r>
            <a:r>
              <a:rPr lang="en-US" altLang="en-US" dirty="0" smtClean="0"/>
              <a:t>and Reproduction</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dirty="0" smtClean="0"/>
              <a:t>Animal Science 1</a:t>
            </a:r>
          </a:p>
          <a:p>
            <a:pPr eaLnBrk="1" fontAlgn="auto" hangingPunct="1">
              <a:spcAft>
                <a:spcPts val="0"/>
              </a:spcAft>
              <a:defRPr/>
            </a:pPr>
            <a:r>
              <a:rPr lang="en-US" dirty="0" smtClean="0"/>
              <a:t>Mrs. Weimer</a:t>
            </a:r>
            <a:endParaRPr lang="en-US" dirty="0" smtClean="0"/>
          </a:p>
        </p:txBody>
      </p:sp>
    </p:spTree>
    <p:extLst>
      <p:ext uri="{BB962C8B-B14F-4D97-AF65-F5344CB8AC3E}">
        <p14:creationId xmlns:p14="http://schemas.microsoft.com/office/powerpoint/2010/main" val="921973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ltLang="en-US" smtClean="0"/>
              <a:t>G1 Phase</a:t>
            </a:r>
          </a:p>
        </p:txBody>
      </p:sp>
      <p:sp>
        <p:nvSpPr>
          <p:cNvPr id="38915" name="Rectangle 3"/>
          <p:cNvSpPr>
            <a:spLocks noGrp="1" noChangeArrowheads="1"/>
          </p:cNvSpPr>
          <p:nvPr>
            <p:ph type="body" idx="1"/>
          </p:nvPr>
        </p:nvSpPr>
        <p:spPr>
          <a:xfrm>
            <a:off x="457200" y="1600200"/>
            <a:ext cx="4413250" cy="4525963"/>
          </a:xfrm>
        </p:spPr>
        <p:txBody>
          <a:bodyPr rtlCol="0">
            <a:normAutofit/>
          </a:bodyPr>
          <a:lstStyle/>
          <a:p>
            <a:pPr eaLnBrk="1" fontAlgn="auto" hangingPunct="1">
              <a:spcAft>
                <a:spcPts val="0"/>
              </a:spcAft>
              <a:buFont typeface="Wingdings" pitchFamily="48" charset="2"/>
              <a:buChar char="Ø"/>
              <a:defRPr/>
            </a:pPr>
            <a:endParaRPr lang="en-US" altLang="en-US" sz="4000" b="1" dirty="0" smtClean="0">
              <a:solidFill>
                <a:schemeClr val="tx2"/>
              </a:solidFill>
              <a:latin typeface="Arial Rounded MT Bold" pitchFamily="34"/>
            </a:endParaRPr>
          </a:p>
          <a:p>
            <a:pPr eaLnBrk="1" fontAlgn="auto" hangingPunct="1">
              <a:spcAft>
                <a:spcPts val="0"/>
              </a:spcAft>
              <a:buFont typeface="Wingdings" pitchFamily="48" charset="2"/>
              <a:buChar char="Ø"/>
              <a:defRPr/>
            </a:pPr>
            <a:r>
              <a:rPr lang="en-US" altLang="en-US" sz="4000" b="1" dirty="0" smtClean="0">
                <a:latin typeface="+mj-lt"/>
              </a:rPr>
              <a:t>First </a:t>
            </a:r>
            <a:r>
              <a:rPr lang="en-US" altLang="en-US" sz="4000" b="1" dirty="0" smtClean="0">
                <a:solidFill>
                  <a:srgbClr val="FFFF00"/>
                </a:solidFill>
                <a:latin typeface="+mj-lt"/>
              </a:rPr>
              <a:t>growth stage</a:t>
            </a:r>
          </a:p>
          <a:p>
            <a:pPr eaLnBrk="1" fontAlgn="auto" hangingPunct="1">
              <a:spcAft>
                <a:spcPts val="0"/>
              </a:spcAft>
              <a:buFont typeface="Wingdings" pitchFamily="48" charset="2"/>
              <a:buChar char="Ø"/>
              <a:defRPr/>
            </a:pPr>
            <a:r>
              <a:rPr lang="en-US" altLang="en-US" sz="4000" b="1" dirty="0" smtClean="0">
                <a:latin typeface="+mj-lt"/>
              </a:rPr>
              <a:t>Cell increases in size</a:t>
            </a:r>
          </a:p>
          <a:p>
            <a:pPr eaLnBrk="1" fontAlgn="auto" hangingPunct="1">
              <a:spcAft>
                <a:spcPts val="0"/>
              </a:spcAft>
              <a:buFont typeface="Wingdings" pitchFamily="48" charset="2"/>
              <a:buChar char="Ø"/>
              <a:defRPr/>
            </a:pPr>
            <a:r>
              <a:rPr lang="en-US" altLang="en-US" sz="4000" b="1" dirty="0" smtClean="0">
                <a:latin typeface="+mj-lt"/>
              </a:rPr>
              <a:t>Cell prepares to copy its DNA</a:t>
            </a:r>
          </a:p>
        </p:txBody>
      </p:sp>
      <p:pic>
        <p:nvPicPr>
          <p:cNvPr id="106500" name="Picture 5" descr="Interphase 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135063"/>
            <a:ext cx="47625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872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 calcmode="lin" valueType="num">
                                      <p:cBhvr additive="base">
                                        <p:cTn id="7"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 calcmode="lin" valueType="num">
                                      <p:cBhvr additive="base">
                                        <p:cTn id="13"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 calcmode="lin" valueType="num">
                                      <p:cBhvr additive="base">
                                        <p:cTn id="19"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altLang="en-US" smtClean="0"/>
              <a:t>Synthesis Phase</a:t>
            </a:r>
          </a:p>
        </p:txBody>
      </p:sp>
      <p:sp>
        <p:nvSpPr>
          <p:cNvPr id="39939" name="Rectangle 3"/>
          <p:cNvSpPr>
            <a:spLocks noGrp="1" noChangeArrowheads="1"/>
          </p:cNvSpPr>
          <p:nvPr>
            <p:ph type="body" idx="1"/>
          </p:nvPr>
        </p:nvSpPr>
        <p:spPr/>
        <p:txBody>
          <a:bodyPr rtlCol="0">
            <a:normAutofit/>
          </a:bodyPr>
          <a:lstStyle/>
          <a:p>
            <a:pPr eaLnBrk="1" fontAlgn="auto" hangingPunct="1">
              <a:spcAft>
                <a:spcPts val="0"/>
              </a:spcAft>
              <a:buFont typeface="Wingdings" pitchFamily="48" charset="2"/>
              <a:buChar char="Ø"/>
              <a:defRPr/>
            </a:pPr>
            <a:endParaRPr lang="en-US" altLang="en-US" sz="4000" b="1" dirty="0" smtClean="0">
              <a:solidFill>
                <a:srgbClr val="FFCC66"/>
              </a:solidFill>
              <a:latin typeface="Arial Rounded MT Bold" pitchFamily="34"/>
            </a:endParaRPr>
          </a:p>
          <a:p>
            <a:pPr eaLnBrk="1" fontAlgn="auto" hangingPunct="1">
              <a:spcAft>
                <a:spcPts val="0"/>
              </a:spcAft>
              <a:buFont typeface="Wingdings" pitchFamily="48" charset="2"/>
              <a:buChar char="Ø"/>
              <a:defRPr/>
            </a:pPr>
            <a:r>
              <a:rPr lang="en-US" altLang="en-US" sz="4000" b="1" dirty="0" smtClean="0">
                <a:latin typeface="+mj-lt"/>
              </a:rPr>
              <a:t>Copying of all of DNA’s instructions</a:t>
            </a:r>
          </a:p>
          <a:p>
            <a:pPr lvl="1" eaLnBrk="1" fontAlgn="auto" hangingPunct="1">
              <a:spcAft>
                <a:spcPts val="0"/>
              </a:spcAft>
              <a:buFont typeface="Wingdings" pitchFamily="48" charset="2"/>
              <a:buChar char="Ø"/>
              <a:defRPr/>
            </a:pPr>
            <a:r>
              <a:rPr lang="en-US" altLang="en-US" sz="3600" b="1" dirty="0" smtClean="0">
                <a:solidFill>
                  <a:srgbClr val="FFFF00"/>
                </a:solidFill>
                <a:latin typeface="+mj-lt"/>
              </a:rPr>
              <a:t>Chromosomes duplicated</a:t>
            </a:r>
          </a:p>
        </p:txBody>
      </p:sp>
      <p:pic>
        <p:nvPicPr>
          <p:cNvPr id="107524" name="Picture 2" descr="http://4.bp.blogspot.com/-3IW6OpkVwG0/TsmmuvpEYFI/AAAAAAAAABU/9mz8W7dpQQU/s320/1mit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950" y="3094038"/>
            <a:ext cx="2238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6" descr="Interphase 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75" y="3448050"/>
            <a:ext cx="2855913"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1147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additive="base">
                                        <p:cTn id="7"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anim calcmode="lin" valueType="num">
                                      <p:cBhvr additive="base">
                                        <p:cTn id="11"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ltLang="en-US" smtClean="0"/>
              <a:t>G2 Phase</a:t>
            </a:r>
          </a:p>
        </p:txBody>
      </p:sp>
      <p:sp>
        <p:nvSpPr>
          <p:cNvPr id="40963" name="Rectangle 3"/>
          <p:cNvSpPr>
            <a:spLocks noGrp="1" noChangeArrowheads="1"/>
          </p:cNvSpPr>
          <p:nvPr>
            <p:ph type="body" idx="1"/>
          </p:nvPr>
        </p:nvSpPr>
        <p:spPr>
          <a:xfrm>
            <a:off x="457200" y="1127125"/>
            <a:ext cx="8229600" cy="4525963"/>
          </a:xfrm>
        </p:spPr>
        <p:txBody>
          <a:bodyPr rtlCol="0">
            <a:normAutofit/>
          </a:bodyPr>
          <a:lstStyle/>
          <a:p>
            <a:pPr eaLnBrk="1" fontAlgn="auto" hangingPunct="1">
              <a:spcAft>
                <a:spcPts val="0"/>
              </a:spcAft>
              <a:buFont typeface="Wingdings" pitchFamily="48" charset="2"/>
              <a:buChar char="Ø"/>
              <a:defRPr/>
            </a:pPr>
            <a:endParaRPr lang="en-US" altLang="en-US" sz="4000" b="1" dirty="0" smtClean="0">
              <a:solidFill>
                <a:srgbClr val="FFCC66"/>
              </a:solidFill>
              <a:latin typeface="Arial Rounded MT Bold" pitchFamily="34"/>
            </a:endParaRPr>
          </a:p>
          <a:p>
            <a:pPr eaLnBrk="1" fontAlgn="auto" hangingPunct="1">
              <a:spcAft>
                <a:spcPts val="0"/>
              </a:spcAft>
              <a:buFont typeface="Wingdings" pitchFamily="48" charset="2"/>
              <a:buChar char="Ø"/>
              <a:defRPr/>
            </a:pPr>
            <a:r>
              <a:rPr lang="en-US" altLang="en-US" sz="4000" b="1" dirty="0" smtClean="0">
                <a:latin typeface="+mj-lt"/>
              </a:rPr>
              <a:t>Time between DNA synthesis &amp; mitosis</a:t>
            </a:r>
          </a:p>
          <a:p>
            <a:pPr eaLnBrk="1" fontAlgn="auto" hangingPunct="1">
              <a:spcAft>
                <a:spcPts val="0"/>
              </a:spcAft>
              <a:buFont typeface="Wingdings" pitchFamily="48" charset="2"/>
              <a:buChar char="Ø"/>
              <a:defRPr/>
            </a:pPr>
            <a:r>
              <a:rPr lang="en-US" altLang="en-US" sz="4000" b="1" dirty="0" smtClean="0">
                <a:latin typeface="+mj-lt"/>
              </a:rPr>
              <a:t>Cell </a:t>
            </a:r>
            <a:r>
              <a:rPr lang="en-US" altLang="en-US" sz="4000" b="1" dirty="0" smtClean="0">
                <a:solidFill>
                  <a:srgbClr val="FFFF00"/>
                </a:solidFill>
                <a:latin typeface="+mj-lt"/>
              </a:rPr>
              <a:t>continues growing</a:t>
            </a:r>
          </a:p>
          <a:p>
            <a:pPr eaLnBrk="1" fontAlgn="auto" hangingPunct="1">
              <a:spcAft>
                <a:spcPts val="0"/>
              </a:spcAft>
              <a:buFont typeface="Wingdings" pitchFamily="48" charset="2"/>
              <a:buChar char="Ø"/>
              <a:defRPr/>
            </a:pPr>
            <a:r>
              <a:rPr lang="en-US" altLang="en-US" sz="4000" b="1" dirty="0" smtClean="0">
                <a:latin typeface="+mj-lt"/>
              </a:rPr>
              <a:t>Needed proteins produced</a:t>
            </a:r>
          </a:p>
        </p:txBody>
      </p:sp>
      <p:pic>
        <p:nvPicPr>
          <p:cNvPr id="108548" name="Picture 2" descr="http://4.bp.blogspot.com/-3IW6OpkVwG0/TsmmuvpEYFI/AAAAAAAAABU/9mz8W7dpQQU/s320/1mit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3409950"/>
            <a:ext cx="2238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6" descr="Interphase 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550" y="4424363"/>
            <a:ext cx="238125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0795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 calcmode="lin" valueType="num">
                                      <p:cBhvr additive="base">
                                        <p:cTn id="7"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 calcmode="lin" valueType="num">
                                      <p:cBhvr additive="base">
                                        <p:cTn id="13"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anim calcmode="lin" valueType="num">
                                      <p:cBhvr additive="base">
                                        <p:cTn id="19"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ltLang="en-US" smtClean="0"/>
              <a:t>M Phase</a:t>
            </a:r>
          </a:p>
        </p:txBody>
      </p:sp>
      <p:sp>
        <p:nvSpPr>
          <p:cNvPr id="41987" name="Rectangle 3"/>
          <p:cNvSpPr>
            <a:spLocks noGrp="1" noChangeArrowheads="1"/>
          </p:cNvSpPr>
          <p:nvPr>
            <p:ph type="body" idx="1"/>
          </p:nvPr>
        </p:nvSpPr>
        <p:spPr>
          <a:xfrm>
            <a:off x="457200" y="1600200"/>
            <a:ext cx="6448425" cy="4525963"/>
          </a:xfrm>
        </p:spPr>
        <p:txBody>
          <a:bodyPr rtlCol="0">
            <a:normAutofit/>
          </a:bodyPr>
          <a:lstStyle/>
          <a:p>
            <a:pPr eaLnBrk="1" fontAlgn="auto" hangingPunct="1">
              <a:lnSpc>
                <a:spcPct val="90000"/>
              </a:lnSpc>
              <a:spcAft>
                <a:spcPts val="0"/>
              </a:spcAft>
              <a:buFont typeface="Wingdings" pitchFamily="48" charset="2"/>
              <a:buChar char="Ø"/>
              <a:defRPr/>
            </a:pPr>
            <a:r>
              <a:rPr lang="en-US" altLang="en-US" sz="4000" b="1" dirty="0" smtClean="0">
                <a:latin typeface="+mj-lt"/>
              </a:rPr>
              <a:t>Cell growth &amp; protein production stop</a:t>
            </a:r>
          </a:p>
          <a:p>
            <a:pPr eaLnBrk="1" fontAlgn="auto" hangingPunct="1">
              <a:lnSpc>
                <a:spcPct val="90000"/>
              </a:lnSpc>
              <a:spcAft>
                <a:spcPts val="0"/>
              </a:spcAft>
              <a:buFont typeface="Wingdings" pitchFamily="48" charset="2"/>
              <a:buChar char="Ø"/>
              <a:defRPr/>
            </a:pPr>
            <a:r>
              <a:rPr lang="en-US" altLang="en-US" sz="4000" b="1" dirty="0" smtClean="0">
                <a:latin typeface="+mj-lt"/>
              </a:rPr>
              <a:t>Cell’s energy used to make </a:t>
            </a:r>
            <a:r>
              <a:rPr lang="en-US" altLang="en-US" sz="4000" b="1" dirty="0" smtClean="0">
                <a:solidFill>
                  <a:srgbClr val="FFFF00"/>
                </a:solidFill>
                <a:latin typeface="+mj-lt"/>
              </a:rPr>
              <a:t>2 daughter cells</a:t>
            </a:r>
          </a:p>
          <a:p>
            <a:pPr eaLnBrk="1" fontAlgn="auto" hangingPunct="1">
              <a:lnSpc>
                <a:spcPct val="90000"/>
              </a:lnSpc>
              <a:spcAft>
                <a:spcPts val="0"/>
              </a:spcAft>
              <a:buFont typeface="Wingdings" pitchFamily="48" charset="2"/>
              <a:buChar char="Ø"/>
              <a:defRPr/>
            </a:pPr>
            <a:r>
              <a:rPr lang="en-US" altLang="en-US" sz="4000" b="1" dirty="0" smtClean="0">
                <a:latin typeface="+mj-lt"/>
              </a:rPr>
              <a:t>Called mitosis or </a:t>
            </a:r>
            <a:r>
              <a:rPr lang="en-US" altLang="en-US" sz="4000" b="1" dirty="0" err="1" smtClean="0">
                <a:latin typeface="+mj-lt"/>
              </a:rPr>
              <a:t>karyokinesis</a:t>
            </a:r>
            <a:r>
              <a:rPr lang="en-US" altLang="en-US" sz="4000" b="1" dirty="0" smtClean="0">
                <a:latin typeface="+mj-lt"/>
              </a:rPr>
              <a:t> (nuclear division)</a:t>
            </a:r>
          </a:p>
        </p:txBody>
      </p:sp>
      <p:pic>
        <p:nvPicPr>
          <p:cNvPr id="109572" name="Picture 2" descr="http://4.bp.blogspot.com/-3IW6OpkVwG0/TsmmuvpEYFI/AAAAAAAAABU/9mz8W7dpQQU/s320/1mit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088" y="2168525"/>
            <a:ext cx="2238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014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ltLang="en-US" smtClean="0"/>
              <a:t>Life Cycle of a Cell</a:t>
            </a:r>
          </a:p>
        </p:txBody>
      </p:sp>
      <p:sp>
        <p:nvSpPr>
          <p:cNvPr id="110595" name="Text Box 9"/>
          <p:cNvSpPr txBox="1">
            <a:spLocks noChangeArrowheads="1"/>
          </p:cNvSpPr>
          <p:nvPr/>
        </p:nvSpPr>
        <p:spPr bwMode="auto">
          <a:xfrm>
            <a:off x="838200" y="5715000"/>
            <a:ext cx="7494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a:latin typeface="Arial Rounded MT Bold" pitchFamily="34" charset="0"/>
              </a:rPr>
              <a:t>Mitosis is a cycle with n</a:t>
            </a:r>
            <a:r>
              <a:rPr lang="en-US" altLang="en-US" sz="2800" b="1" i="1">
                <a:latin typeface="Arial Rounded MT Bold" pitchFamily="34" charset="0"/>
              </a:rPr>
              <a:t>o</a:t>
            </a:r>
            <a:r>
              <a:rPr lang="en-US" altLang="en-US" sz="2800" b="1">
                <a:latin typeface="Arial Rounded MT Bold" pitchFamily="34" charset="0"/>
              </a:rPr>
              <a:t> beginning or end</a:t>
            </a:r>
            <a:r>
              <a:rPr lang="en-US" altLang="en-US" sz="2400">
                <a:latin typeface="Times New Roman" pitchFamily="18" charset="0"/>
              </a:rPr>
              <a:t>.</a:t>
            </a:r>
          </a:p>
        </p:txBody>
      </p:sp>
      <p:pic>
        <p:nvPicPr>
          <p:cNvPr id="110596" name="Picture 2" descr="http://www.mrskerrett.com/images/mitosi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1371600"/>
            <a:ext cx="4151313"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6" descr="Interphase 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650" y="1477963"/>
            <a:ext cx="266700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88489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ltLang="en-US" smtClean="0"/>
              <a:t>Interphase – </a:t>
            </a:r>
            <a:r>
              <a:rPr lang="en-US" altLang="en-US" smtClean="0">
                <a:solidFill>
                  <a:srgbClr val="FFFF00"/>
                </a:solidFill>
              </a:rPr>
              <a:t>Resting Stage</a:t>
            </a:r>
          </a:p>
        </p:txBody>
      </p:sp>
      <p:sp>
        <p:nvSpPr>
          <p:cNvPr id="32771" name="Rectangle 3"/>
          <p:cNvSpPr>
            <a:spLocks noGrp="1" noChangeArrowheads="1"/>
          </p:cNvSpPr>
          <p:nvPr>
            <p:ph type="body" idx="1"/>
          </p:nvPr>
        </p:nvSpPr>
        <p:spPr>
          <a:xfrm>
            <a:off x="457200" y="1600200"/>
            <a:ext cx="5257800" cy="4525963"/>
          </a:xfrm>
        </p:spPr>
        <p:txBody>
          <a:bodyPr rtlCol="0">
            <a:normAutofit lnSpcReduction="10000"/>
          </a:bodyPr>
          <a:lstStyle/>
          <a:p>
            <a:pPr eaLnBrk="1" fontAlgn="auto" hangingPunct="1">
              <a:spcAft>
                <a:spcPts val="0"/>
              </a:spcAft>
              <a:buFont typeface="Wingdings" pitchFamily="48" charset="2"/>
              <a:buChar char="Ø"/>
              <a:defRPr/>
            </a:pPr>
            <a:endParaRPr lang="en-US" altLang="en-US" b="1" dirty="0" smtClean="0">
              <a:solidFill>
                <a:srgbClr val="FFCC66"/>
              </a:solidFill>
              <a:latin typeface="Arial Rounded MT Bold" pitchFamily="34"/>
            </a:endParaRPr>
          </a:p>
          <a:p>
            <a:pPr eaLnBrk="1" fontAlgn="auto" hangingPunct="1">
              <a:spcAft>
                <a:spcPts val="0"/>
              </a:spcAft>
              <a:buFont typeface="Wingdings" pitchFamily="48" charset="2"/>
              <a:buChar char="Ø"/>
              <a:defRPr/>
            </a:pPr>
            <a:r>
              <a:rPr lang="en-US" altLang="en-US" sz="3600" b="1" dirty="0" smtClean="0">
                <a:latin typeface="+mj-lt"/>
              </a:rPr>
              <a:t>Cells carrying on normal activities</a:t>
            </a:r>
          </a:p>
          <a:p>
            <a:pPr eaLnBrk="1" fontAlgn="auto" hangingPunct="1">
              <a:spcAft>
                <a:spcPts val="0"/>
              </a:spcAft>
              <a:buFont typeface="Wingdings" pitchFamily="48" charset="2"/>
              <a:buChar char="Ø"/>
              <a:defRPr/>
            </a:pPr>
            <a:r>
              <a:rPr lang="en-US" altLang="en-US" sz="3600" b="1" dirty="0" smtClean="0">
                <a:latin typeface="+mj-lt"/>
              </a:rPr>
              <a:t>Chromosomes aren’t visible</a:t>
            </a:r>
          </a:p>
          <a:p>
            <a:pPr eaLnBrk="1" fontAlgn="auto" hangingPunct="1">
              <a:spcAft>
                <a:spcPts val="0"/>
              </a:spcAft>
              <a:buFont typeface="Wingdings" pitchFamily="48" charset="2"/>
              <a:buChar char="Ø"/>
              <a:defRPr/>
            </a:pPr>
            <a:r>
              <a:rPr lang="en-US" altLang="en-US" sz="3600" b="1" dirty="0" smtClean="0">
                <a:latin typeface="+mj-lt"/>
              </a:rPr>
              <a:t>Cell metabolism is occurring</a:t>
            </a:r>
          </a:p>
          <a:p>
            <a:pPr eaLnBrk="1" fontAlgn="auto" hangingPunct="1">
              <a:spcAft>
                <a:spcPts val="0"/>
              </a:spcAft>
              <a:buFont typeface="Wingdings" pitchFamily="48" charset="2"/>
              <a:buChar char="Ø"/>
              <a:defRPr/>
            </a:pPr>
            <a:r>
              <a:rPr lang="en-US" altLang="en-US" sz="3600" b="1" dirty="0" smtClean="0">
                <a:latin typeface="+mj-lt"/>
              </a:rPr>
              <a:t>Occurs before mitosis</a:t>
            </a:r>
          </a:p>
        </p:txBody>
      </p:sp>
      <p:pic>
        <p:nvPicPr>
          <p:cNvPr id="111620" name="Picture 5" descr="Interphase 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1249363"/>
            <a:ext cx="4443413"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4907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 calcmode="lin" valueType="num">
                                      <p:cBhvr additive="base">
                                        <p:cTn id="7"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 calcmode="lin" valueType="num">
                                      <p:cBhvr additive="base">
                                        <p:cTn id="13"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 calcmode="lin" valueType="num">
                                      <p:cBhvr additive="base">
                                        <p:cTn id="19"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1">
                                            <p:txEl>
                                              <p:pRg st="4" end="4"/>
                                            </p:txEl>
                                          </p:spTgt>
                                        </p:tgtEl>
                                        <p:attrNameLst>
                                          <p:attrName>style.visibility</p:attrName>
                                        </p:attrNameLst>
                                      </p:cBhvr>
                                      <p:to>
                                        <p:strVal val="visible"/>
                                      </p:to>
                                    </p:set>
                                    <p:anim calcmode="lin" valueType="num">
                                      <p:cBhvr additive="base">
                                        <p:cTn id="25"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alliu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66675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Rectangle 0"/>
          <p:cNvSpPr>
            <a:spLocks noGrp="1" noChangeArrowheads="1"/>
          </p:cNvSpPr>
          <p:nvPr>
            <p:ph type="title" idx="4294967295"/>
          </p:nvPr>
        </p:nvSpPr>
        <p:spPr/>
        <p:txBody>
          <a:bodyPr/>
          <a:lstStyle/>
          <a:p>
            <a:pPr eaLnBrk="1" hangingPunct="1"/>
            <a:r>
              <a:rPr lang="en-US" altLang="en-US" smtClean="0"/>
              <a:t>Interphase</a:t>
            </a:r>
          </a:p>
        </p:txBody>
      </p:sp>
    </p:spTree>
    <p:extLst>
      <p:ext uri="{BB962C8B-B14F-4D97-AF65-F5344CB8AC3E}">
        <p14:creationId xmlns:p14="http://schemas.microsoft.com/office/powerpoint/2010/main" val="199814443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ltLang="en-US" smtClean="0"/>
              <a:t>Stages of Mitosis</a:t>
            </a:r>
          </a:p>
        </p:txBody>
      </p:sp>
      <p:sp>
        <p:nvSpPr>
          <p:cNvPr id="30723" name="Rectangle 3"/>
          <p:cNvSpPr>
            <a:spLocks noGrp="1" noChangeArrowheads="1"/>
          </p:cNvSpPr>
          <p:nvPr>
            <p:ph type="body" idx="1"/>
          </p:nvPr>
        </p:nvSpPr>
        <p:spPr>
          <a:xfrm>
            <a:off x="533400" y="1981200"/>
            <a:ext cx="7924800" cy="4114800"/>
          </a:xfrm>
        </p:spPr>
        <p:txBody>
          <a:bodyPr rtlCol="0">
            <a:normAutofit/>
          </a:bodyPr>
          <a:lstStyle/>
          <a:p>
            <a:pPr eaLnBrk="1" fontAlgn="auto" hangingPunct="1">
              <a:spcAft>
                <a:spcPts val="0"/>
              </a:spcAft>
              <a:buFont typeface="Wingdings" pitchFamily="48" charset="2"/>
              <a:buChar char="Ø"/>
              <a:defRPr/>
            </a:pPr>
            <a:endParaRPr lang="en-US" altLang="en-US" b="1" dirty="0" smtClean="0">
              <a:solidFill>
                <a:srgbClr val="FFCC66"/>
              </a:solidFill>
              <a:latin typeface="Arial Rounded MT Bold" pitchFamily="34"/>
            </a:endParaRPr>
          </a:p>
          <a:p>
            <a:pPr eaLnBrk="1" fontAlgn="auto" hangingPunct="1">
              <a:spcAft>
                <a:spcPts val="0"/>
              </a:spcAft>
              <a:buFont typeface="Wingdings" pitchFamily="48" charset="2"/>
              <a:buChar char="Ø"/>
              <a:defRPr/>
            </a:pPr>
            <a:r>
              <a:rPr lang="en-US" altLang="en-US" sz="4000" b="1" i="1" dirty="0" smtClean="0">
                <a:latin typeface="+mj-lt"/>
              </a:rPr>
              <a:t>Prophase</a:t>
            </a:r>
          </a:p>
          <a:p>
            <a:pPr eaLnBrk="1" fontAlgn="auto" hangingPunct="1">
              <a:spcAft>
                <a:spcPts val="0"/>
              </a:spcAft>
              <a:buFont typeface="Wingdings" pitchFamily="48" charset="2"/>
              <a:buChar char="Ø"/>
              <a:defRPr/>
            </a:pPr>
            <a:r>
              <a:rPr lang="en-US" altLang="en-US" sz="4000" b="1" i="1" dirty="0" smtClean="0">
                <a:latin typeface="+mj-lt"/>
              </a:rPr>
              <a:t>Metaphase</a:t>
            </a:r>
          </a:p>
          <a:p>
            <a:pPr eaLnBrk="1" fontAlgn="auto" hangingPunct="1">
              <a:spcAft>
                <a:spcPts val="0"/>
              </a:spcAft>
              <a:buFont typeface="Wingdings" pitchFamily="48" charset="2"/>
              <a:buChar char="Ø"/>
              <a:defRPr/>
            </a:pPr>
            <a:r>
              <a:rPr lang="en-US" altLang="en-US" sz="4000" b="1" i="1" dirty="0" smtClean="0">
                <a:latin typeface="+mj-lt"/>
              </a:rPr>
              <a:t>Anaphase</a:t>
            </a:r>
          </a:p>
          <a:p>
            <a:pPr eaLnBrk="1" fontAlgn="auto" hangingPunct="1">
              <a:spcAft>
                <a:spcPts val="0"/>
              </a:spcAft>
              <a:buFont typeface="Wingdings" pitchFamily="48" charset="2"/>
              <a:buChar char="Ø"/>
              <a:defRPr/>
            </a:pPr>
            <a:r>
              <a:rPr lang="en-US" altLang="en-US" sz="4000" b="1" i="1" dirty="0" smtClean="0">
                <a:latin typeface="+mj-lt"/>
              </a:rPr>
              <a:t>Telophase</a:t>
            </a:r>
          </a:p>
        </p:txBody>
      </p:sp>
    </p:spTree>
    <p:extLst>
      <p:ext uri="{BB962C8B-B14F-4D97-AF65-F5344CB8AC3E}">
        <p14:creationId xmlns:p14="http://schemas.microsoft.com/office/powerpoint/2010/main" val="42713535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 calcmode="lin" valueType="num">
                                      <p:cBhvr additive="base">
                                        <p:cTn id="13"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3">
                                            <p:txEl>
                                              <p:pRg st="4" end="4"/>
                                            </p:txEl>
                                          </p:spTgt>
                                        </p:tgtEl>
                                        <p:attrNameLst>
                                          <p:attrName>style.visibility</p:attrName>
                                        </p:attrNameLst>
                                      </p:cBhvr>
                                      <p:to>
                                        <p:strVal val="visible"/>
                                      </p:to>
                                    </p:set>
                                    <p:anim calcmode="lin" valueType="num">
                                      <p:cBhvr additive="base">
                                        <p:cTn id="25"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altLang="en-US" smtClean="0"/>
              <a:t>Cells Undergoing Mitosis</a:t>
            </a:r>
          </a:p>
        </p:txBody>
      </p:sp>
      <p:pic>
        <p:nvPicPr>
          <p:cNvPr id="114691" name="Picture 4" descr="Onion root tip cells undergoing mitosi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133600"/>
            <a:ext cx="586740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30401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altLang="en-US" smtClean="0"/>
              <a:t>Steps in Prophase</a:t>
            </a:r>
          </a:p>
        </p:txBody>
      </p:sp>
      <p:sp>
        <p:nvSpPr>
          <p:cNvPr id="51200" name="Rectangle 0"/>
          <p:cNvSpPr>
            <a:spLocks noGrp="1" noChangeArrowheads="1"/>
          </p:cNvSpPr>
          <p:nvPr>
            <p:ph type="body" idx="1"/>
          </p:nvPr>
        </p:nvSpPr>
        <p:spPr/>
        <p:txBody>
          <a:bodyPr rtlCol="0">
            <a:normAutofit/>
          </a:bodyPr>
          <a:lstStyle/>
          <a:p>
            <a:pPr eaLnBrk="1" fontAlgn="auto" hangingPunct="1">
              <a:spcAft>
                <a:spcPts val="0"/>
              </a:spcAft>
              <a:buFont typeface="Wingdings" pitchFamily="48" charset="2"/>
              <a:buChar char="Ø"/>
              <a:defRPr/>
            </a:pPr>
            <a:r>
              <a:rPr lang="en-US" altLang="en-US" b="1" dirty="0" smtClean="0">
                <a:latin typeface="+mj-lt"/>
              </a:rPr>
              <a:t>DNA coils tightly &amp; becomes visible as chromosomes</a:t>
            </a:r>
          </a:p>
          <a:p>
            <a:pPr eaLnBrk="1" fontAlgn="auto" hangingPunct="1">
              <a:spcAft>
                <a:spcPts val="0"/>
              </a:spcAft>
              <a:buFont typeface="Wingdings" pitchFamily="48" charset="2"/>
              <a:buChar char="Ø"/>
              <a:defRPr/>
            </a:pPr>
            <a:r>
              <a:rPr lang="en-US" altLang="en-US" b="1" dirty="0" smtClean="0">
                <a:latin typeface="+mj-lt"/>
              </a:rPr>
              <a:t>Nuclear </a:t>
            </a:r>
            <a:r>
              <a:rPr lang="en-US" altLang="en-US" b="1" dirty="0" smtClean="0">
                <a:solidFill>
                  <a:srgbClr val="FFFF00"/>
                </a:solidFill>
                <a:latin typeface="+mj-lt"/>
              </a:rPr>
              <a:t>membrane disappears</a:t>
            </a:r>
          </a:p>
          <a:p>
            <a:pPr eaLnBrk="1" fontAlgn="auto" hangingPunct="1">
              <a:spcAft>
                <a:spcPts val="0"/>
              </a:spcAft>
              <a:buFont typeface="Wingdings" pitchFamily="48" charset="2"/>
              <a:buChar char="Ø"/>
              <a:defRPr/>
            </a:pPr>
            <a:r>
              <a:rPr lang="en-US" altLang="en-US" b="1" dirty="0" smtClean="0">
                <a:latin typeface="+mj-lt"/>
              </a:rPr>
              <a:t>Nucleolus disappears</a:t>
            </a:r>
          </a:p>
          <a:p>
            <a:pPr eaLnBrk="1" fontAlgn="auto" hangingPunct="1">
              <a:spcAft>
                <a:spcPts val="0"/>
              </a:spcAft>
              <a:buFont typeface="Wingdings" pitchFamily="48" charset="2"/>
              <a:buChar char="Ø"/>
              <a:defRPr/>
            </a:pPr>
            <a:r>
              <a:rPr lang="en-US" altLang="en-US" b="1" dirty="0" smtClean="0">
                <a:latin typeface="+mj-lt"/>
              </a:rPr>
              <a:t>Centrioles </a:t>
            </a:r>
            <a:r>
              <a:rPr lang="en-US" altLang="en-US" b="1" dirty="0" smtClean="0">
                <a:solidFill>
                  <a:srgbClr val="FFFF00"/>
                </a:solidFill>
                <a:latin typeface="+mj-lt"/>
              </a:rPr>
              <a:t>migrate to poles</a:t>
            </a:r>
          </a:p>
          <a:p>
            <a:pPr eaLnBrk="1" fontAlgn="auto" hangingPunct="1">
              <a:spcAft>
                <a:spcPts val="0"/>
              </a:spcAft>
              <a:buFont typeface="Wingdings" pitchFamily="48" charset="2"/>
              <a:buChar char="Ø"/>
              <a:defRPr/>
            </a:pPr>
            <a:r>
              <a:rPr lang="en-US" altLang="en-US" b="1" dirty="0" smtClean="0">
                <a:latin typeface="+mj-lt"/>
              </a:rPr>
              <a:t>Spindle begins to form</a:t>
            </a:r>
          </a:p>
        </p:txBody>
      </p:sp>
    </p:spTree>
    <p:extLst>
      <p:ext uri="{BB962C8B-B14F-4D97-AF65-F5344CB8AC3E}">
        <p14:creationId xmlns:p14="http://schemas.microsoft.com/office/powerpoint/2010/main" val="24636904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0">
                                            <p:txEl>
                                              <p:pRg st="0" end="0"/>
                                            </p:txEl>
                                          </p:spTgt>
                                        </p:tgtEl>
                                        <p:attrNameLst>
                                          <p:attrName>style.visibility</p:attrName>
                                        </p:attrNameLst>
                                      </p:cBhvr>
                                      <p:to>
                                        <p:strVal val="visible"/>
                                      </p:to>
                                    </p:set>
                                    <p:anim calcmode="lin" valueType="num">
                                      <p:cBhvr additive="base">
                                        <p:cTn id="7" dur="500" fill="hold"/>
                                        <p:tgtEl>
                                          <p:spTgt spid="512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0">
                                            <p:txEl>
                                              <p:pRg st="1" end="1"/>
                                            </p:txEl>
                                          </p:spTgt>
                                        </p:tgtEl>
                                        <p:attrNameLst>
                                          <p:attrName>style.visibility</p:attrName>
                                        </p:attrNameLst>
                                      </p:cBhvr>
                                      <p:to>
                                        <p:strVal val="visible"/>
                                      </p:to>
                                    </p:set>
                                    <p:anim calcmode="lin" valueType="num">
                                      <p:cBhvr additive="base">
                                        <p:cTn id="13" dur="500" fill="hold"/>
                                        <p:tgtEl>
                                          <p:spTgt spid="5120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0">
                                            <p:txEl>
                                              <p:pRg st="2" end="2"/>
                                            </p:txEl>
                                          </p:spTgt>
                                        </p:tgtEl>
                                        <p:attrNameLst>
                                          <p:attrName>style.visibility</p:attrName>
                                        </p:attrNameLst>
                                      </p:cBhvr>
                                      <p:to>
                                        <p:strVal val="visible"/>
                                      </p:to>
                                    </p:set>
                                    <p:anim calcmode="lin" valueType="num">
                                      <p:cBhvr additive="base">
                                        <p:cTn id="19" dur="500" fill="hold"/>
                                        <p:tgtEl>
                                          <p:spTgt spid="5120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0">
                                            <p:txEl>
                                              <p:pRg st="3" end="3"/>
                                            </p:txEl>
                                          </p:spTgt>
                                        </p:tgtEl>
                                        <p:attrNameLst>
                                          <p:attrName>style.visibility</p:attrName>
                                        </p:attrNameLst>
                                      </p:cBhvr>
                                      <p:to>
                                        <p:strVal val="visible"/>
                                      </p:to>
                                    </p:set>
                                    <p:anim calcmode="lin" valueType="num">
                                      <p:cBhvr additive="base">
                                        <p:cTn id="25" dur="500" fill="hold"/>
                                        <p:tgtEl>
                                          <p:spTgt spid="5120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0">
                                            <p:txEl>
                                              <p:pRg st="4" end="4"/>
                                            </p:txEl>
                                          </p:spTgt>
                                        </p:tgtEl>
                                        <p:attrNameLst>
                                          <p:attrName>style.visibility</p:attrName>
                                        </p:attrNameLst>
                                      </p:cBhvr>
                                      <p:to>
                                        <p:strVal val="visible"/>
                                      </p:to>
                                    </p:set>
                                    <p:anim calcmode="lin" valueType="num">
                                      <p:cBhvr additive="base">
                                        <p:cTn id="31" dur="500" fill="hold"/>
                                        <p:tgtEl>
                                          <p:spTgt spid="5120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endParaRPr lang="en-US" altLang="en-US" smtClean="0"/>
          </a:p>
        </p:txBody>
      </p:sp>
      <p:sp>
        <p:nvSpPr>
          <p:cNvPr id="4100" name="Content Placeholder 2"/>
          <p:cNvSpPr>
            <a:spLocks noGrp="1"/>
          </p:cNvSpPr>
          <p:nvPr>
            <p:ph idx="1"/>
          </p:nvPr>
        </p:nvSpPr>
        <p:spPr/>
        <p:txBody>
          <a:bodyPr/>
          <a:lstStyle/>
          <a:p>
            <a:pPr eaLnBrk="1" hangingPunct="1"/>
            <a:endParaRPr lang="en-US" altLang="en-US" smtClean="0"/>
          </a:p>
        </p:txBody>
      </p:sp>
    </p:spTree>
    <p:controls>
      <mc:AlternateContent xmlns:mc="http://schemas.openxmlformats.org/markup-compatibility/2006">
        <mc:Choice xmlns:v="urn:schemas-microsoft-com:vml" Requires="v">
          <p:control spid="1026" name="ShockwaveFlash1" r:id="rId2" imgW="8628571" imgH="5409524"/>
        </mc:Choice>
        <mc:Fallback>
          <p:control name="ShockwaveFlash1" r:id="rId2" imgW="8628571" imgH="5409524">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66700" y="1162050"/>
                  <a:ext cx="8628063" cy="5410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149239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altLang="en-US" smtClean="0"/>
              <a:t>Prophase</a:t>
            </a:r>
          </a:p>
        </p:txBody>
      </p:sp>
      <p:sp>
        <p:nvSpPr>
          <p:cNvPr id="116739" name="AutoShape 2" descr="http://upload.wikimedia.org/wikipedia/commons/1/13/Prophase.svg"/>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n-US" altLang="en-US" sz="2400">
              <a:latin typeface="Arial" pitchFamily="34" charset="0"/>
            </a:endParaRPr>
          </a:p>
        </p:txBody>
      </p:sp>
      <p:pic>
        <p:nvPicPr>
          <p:cNvPr id="1167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0888"/>
            <a:ext cx="9259888"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34315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smtClean="0"/>
              <a:t>Eukaryotic Chromosome</a:t>
            </a:r>
          </a:p>
        </p:txBody>
      </p:sp>
      <p:pic>
        <p:nvPicPr>
          <p:cNvPr id="117763" name="Picture 0" descr="chromosom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3200"/>
            <a:ext cx="60579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54555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ltLang="en-US" smtClean="0"/>
              <a:t>Steps in Metaphase</a:t>
            </a:r>
          </a:p>
        </p:txBody>
      </p:sp>
      <p:sp>
        <p:nvSpPr>
          <p:cNvPr id="49152" name="Rectangle 0"/>
          <p:cNvSpPr>
            <a:spLocks noGrp="1" noChangeArrowheads="1"/>
          </p:cNvSpPr>
          <p:nvPr>
            <p:ph type="body" idx="1"/>
          </p:nvPr>
        </p:nvSpPr>
        <p:spPr/>
        <p:txBody>
          <a:bodyPr rtlCol="0">
            <a:normAutofit/>
          </a:bodyPr>
          <a:lstStyle/>
          <a:p>
            <a:pPr eaLnBrk="1" fontAlgn="auto" hangingPunct="1">
              <a:lnSpc>
                <a:spcPct val="90000"/>
              </a:lnSpc>
              <a:spcAft>
                <a:spcPts val="0"/>
              </a:spcAft>
              <a:buFont typeface="Wingdings" pitchFamily="48" charset="2"/>
              <a:buChar char="Ø"/>
              <a:defRPr/>
            </a:pPr>
            <a:endParaRPr lang="en-US" altLang="en-US" b="1" dirty="0" smtClean="0">
              <a:solidFill>
                <a:srgbClr val="FFCC66"/>
              </a:solidFill>
              <a:latin typeface="Arial Rounded MT Bold" pitchFamily="34"/>
            </a:endParaRPr>
          </a:p>
          <a:p>
            <a:pPr eaLnBrk="1" fontAlgn="auto" hangingPunct="1">
              <a:lnSpc>
                <a:spcPct val="90000"/>
              </a:lnSpc>
              <a:spcAft>
                <a:spcPts val="0"/>
              </a:spcAft>
              <a:buFont typeface="Wingdings" pitchFamily="48" charset="2"/>
              <a:buChar char="Ø"/>
              <a:defRPr/>
            </a:pPr>
            <a:r>
              <a:rPr lang="en-US" altLang="en-US" sz="3600" b="1" dirty="0" smtClean="0">
                <a:latin typeface="+mj-lt"/>
              </a:rPr>
              <a:t>Spindle fibers from centrioles attach to each chromosome</a:t>
            </a:r>
          </a:p>
          <a:p>
            <a:pPr eaLnBrk="1" fontAlgn="auto" hangingPunct="1">
              <a:lnSpc>
                <a:spcPct val="90000"/>
              </a:lnSpc>
              <a:spcAft>
                <a:spcPts val="0"/>
              </a:spcAft>
              <a:buFont typeface="Wingdings" pitchFamily="48" charset="2"/>
              <a:buChar char="Ø"/>
              <a:defRPr/>
            </a:pPr>
            <a:r>
              <a:rPr lang="en-US" altLang="en-US" sz="3600" b="1" dirty="0" smtClean="0">
                <a:latin typeface="+mj-lt"/>
              </a:rPr>
              <a:t>Cell </a:t>
            </a:r>
            <a:r>
              <a:rPr lang="en-US" altLang="en-US" sz="3600" b="1" dirty="0" smtClean="0">
                <a:solidFill>
                  <a:srgbClr val="FFFF00"/>
                </a:solidFill>
                <a:latin typeface="+mj-lt"/>
              </a:rPr>
              <a:t>preparing to separate </a:t>
            </a:r>
            <a:r>
              <a:rPr lang="en-US" altLang="en-US" sz="3600" b="1" dirty="0" smtClean="0">
                <a:latin typeface="+mj-lt"/>
              </a:rPr>
              <a:t>its chromosomes</a:t>
            </a:r>
          </a:p>
          <a:p>
            <a:pPr eaLnBrk="1" fontAlgn="auto" hangingPunct="1">
              <a:lnSpc>
                <a:spcPct val="90000"/>
              </a:lnSpc>
              <a:spcAft>
                <a:spcPts val="0"/>
              </a:spcAft>
              <a:buFont typeface="Wingdings" pitchFamily="48" charset="2"/>
              <a:buChar char="Ø"/>
              <a:defRPr/>
            </a:pPr>
            <a:r>
              <a:rPr lang="en-US" altLang="en-US" sz="3600" b="1" dirty="0" smtClean="0">
                <a:latin typeface="+mj-lt"/>
              </a:rPr>
              <a:t>Cell aligns its chromosomes in the </a:t>
            </a:r>
            <a:r>
              <a:rPr lang="en-US" altLang="en-US" sz="3600" b="1" dirty="0" smtClean="0">
                <a:solidFill>
                  <a:srgbClr val="FFFF00"/>
                </a:solidFill>
                <a:latin typeface="+mj-lt"/>
              </a:rPr>
              <a:t>middle of the cell</a:t>
            </a:r>
          </a:p>
        </p:txBody>
      </p:sp>
    </p:spTree>
    <p:extLst>
      <p:ext uri="{BB962C8B-B14F-4D97-AF65-F5344CB8AC3E}">
        <p14:creationId xmlns:p14="http://schemas.microsoft.com/office/powerpoint/2010/main" val="5012730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2">
                                            <p:txEl>
                                              <p:pRg st="1" end="1"/>
                                            </p:txEl>
                                          </p:spTgt>
                                        </p:tgtEl>
                                        <p:attrNameLst>
                                          <p:attrName>style.visibility</p:attrName>
                                        </p:attrNameLst>
                                      </p:cBhvr>
                                      <p:to>
                                        <p:strVal val="visible"/>
                                      </p:to>
                                    </p:set>
                                    <p:anim calcmode="lin" valueType="num">
                                      <p:cBhvr additive="base">
                                        <p:cTn id="7" dur="500" fill="hold"/>
                                        <p:tgtEl>
                                          <p:spTgt spid="4915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2">
                                            <p:txEl>
                                              <p:pRg st="2" end="2"/>
                                            </p:txEl>
                                          </p:spTgt>
                                        </p:tgtEl>
                                        <p:attrNameLst>
                                          <p:attrName>style.visibility</p:attrName>
                                        </p:attrNameLst>
                                      </p:cBhvr>
                                      <p:to>
                                        <p:strVal val="visible"/>
                                      </p:to>
                                    </p:set>
                                    <p:anim calcmode="lin" valueType="num">
                                      <p:cBhvr additive="base">
                                        <p:cTn id="13" dur="500" fill="hold"/>
                                        <p:tgtEl>
                                          <p:spTgt spid="4915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2">
                                            <p:txEl>
                                              <p:pRg st="3" end="3"/>
                                            </p:txEl>
                                          </p:spTgt>
                                        </p:tgtEl>
                                        <p:attrNameLst>
                                          <p:attrName>style.visibility</p:attrName>
                                        </p:attrNameLst>
                                      </p:cBhvr>
                                      <p:to>
                                        <p:strVal val="visible"/>
                                      </p:to>
                                    </p:set>
                                    <p:anim calcmode="lin" valueType="num">
                                      <p:cBhvr additive="base">
                                        <p:cTn id="19" dur="500" fill="hold"/>
                                        <p:tgtEl>
                                          <p:spTgt spid="4915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Grp="1" noChangeArrowheads="1"/>
          </p:cNvSpPr>
          <p:nvPr>
            <p:ph type="title" idx="4294967295"/>
          </p:nvPr>
        </p:nvSpPr>
        <p:spPr/>
        <p:txBody>
          <a:bodyPr/>
          <a:lstStyle/>
          <a:p>
            <a:pPr eaLnBrk="1" hangingPunct="1"/>
            <a:r>
              <a:rPr lang="en-US" altLang="en-US" smtClean="0"/>
              <a:t>Metaphase</a:t>
            </a:r>
          </a:p>
        </p:txBody>
      </p:sp>
      <p:sp>
        <p:nvSpPr>
          <p:cNvPr id="119811" name="AutoShape 2" descr="http://upload.wikimedia.org/wikipedia/commons/0/07/Metaphase.svg"/>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n-US" altLang="en-US" sz="2400">
              <a:latin typeface="Arial" pitchFamily="34" charset="0"/>
            </a:endParaRPr>
          </a:p>
        </p:txBody>
      </p:sp>
      <p:pic>
        <p:nvPicPr>
          <p:cNvPr id="1198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2473325"/>
            <a:ext cx="83947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72839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altLang="en-US" smtClean="0"/>
              <a:t>Steps in Anaphase</a:t>
            </a:r>
          </a:p>
        </p:txBody>
      </p:sp>
      <p:sp>
        <p:nvSpPr>
          <p:cNvPr id="37888" name="Rectangle 0"/>
          <p:cNvSpPr>
            <a:spLocks noGrp="1" noChangeArrowheads="1"/>
          </p:cNvSpPr>
          <p:nvPr>
            <p:ph type="body" idx="1"/>
          </p:nvPr>
        </p:nvSpPr>
        <p:spPr/>
        <p:txBody>
          <a:bodyPr rtlCol="0">
            <a:normAutofit/>
          </a:bodyPr>
          <a:lstStyle/>
          <a:p>
            <a:pPr eaLnBrk="1" fontAlgn="auto" hangingPunct="1">
              <a:spcAft>
                <a:spcPts val="0"/>
              </a:spcAft>
              <a:buFont typeface="Wingdings" pitchFamily="48" charset="2"/>
              <a:buChar char="Ø"/>
              <a:defRPr/>
            </a:pPr>
            <a:endParaRPr lang="en-US" altLang="en-US" sz="3600" b="1" dirty="0" smtClean="0">
              <a:solidFill>
                <a:srgbClr val="FFCC66"/>
              </a:solidFill>
              <a:latin typeface="Arial Rounded MT Bold" pitchFamily="34"/>
            </a:endParaRPr>
          </a:p>
          <a:p>
            <a:pPr eaLnBrk="1" fontAlgn="auto" hangingPunct="1">
              <a:spcAft>
                <a:spcPts val="0"/>
              </a:spcAft>
              <a:buFont typeface="Wingdings" pitchFamily="48" charset="2"/>
              <a:buChar char="Ø"/>
              <a:defRPr/>
            </a:pPr>
            <a:r>
              <a:rPr lang="en-US" altLang="en-US" sz="3600" b="1" dirty="0" smtClean="0">
                <a:latin typeface="+mj-lt"/>
              </a:rPr>
              <a:t>Cell chromosomes are </a:t>
            </a:r>
            <a:r>
              <a:rPr lang="en-US" altLang="en-US" sz="3600" b="1" dirty="0" smtClean="0">
                <a:solidFill>
                  <a:srgbClr val="FFFF00"/>
                </a:solidFill>
                <a:latin typeface="+mj-lt"/>
              </a:rPr>
              <a:t>separated</a:t>
            </a:r>
          </a:p>
          <a:p>
            <a:pPr eaLnBrk="1" fontAlgn="auto" hangingPunct="1">
              <a:spcAft>
                <a:spcPts val="0"/>
              </a:spcAft>
              <a:buFont typeface="Wingdings" pitchFamily="48" charset="2"/>
              <a:buChar char="Ø"/>
              <a:defRPr/>
            </a:pPr>
            <a:r>
              <a:rPr lang="en-US" altLang="en-US" sz="3600" b="1" dirty="0" smtClean="0">
                <a:latin typeface="+mj-lt"/>
              </a:rPr>
              <a:t>Spindle fibers shorten so chromosomes pulled to </a:t>
            </a:r>
            <a:r>
              <a:rPr lang="en-US" altLang="en-US" sz="3600" b="1" dirty="0" smtClean="0">
                <a:solidFill>
                  <a:srgbClr val="FFFF00"/>
                </a:solidFill>
                <a:latin typeface="+mj-lt"/>
              </a:rPr>
              <a:t>ends of cell</a:t>
            </a:r>
          </a:p>
        </p:txBody>
      </p:sp>
    </p:spTree>
    <p:extLst>
      <p:ext uri="{BB962C8B-B14F-4D97-AF65-F5344CB8AC3E}">
        <p14:creationId xmlns:p14="http://schemas.microsoft.com/office/powerpoint/2010/main" val="36884419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88">
                                            <p:txEl>
                                              <p:pRg st="1" end="1"/>
                                            </p:txEl>
                                          </p:spTgt>
                                        </p:tgtEl>
                                        <p:attrNameLst>
                                          <p:attrName>style.visibility</p:attrName>
                                        </p:attrNameLst>
                                      </p:cBhvr>
                                      <p:to>
                                        <p:strVal val="visible"/>
                                      </p:to>
                                    </p:set>
                                    <p:anim calcmode="lin" valueType="num">
                                      <p:cBhvr additive="base">
                                        <p:cTn id="7" dur="500" fill="hold"/>
                                        <p:tgtEl>
                                          <p:spTgt spid="3788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88">
                                            <p:txEl>
                                              <p:pRg st="2" end="2"/>
                                            </p:txEl>
                                          </p:spTgt>
                                        </p:tgtEl>
                                        <p:attrNameLst>
                                          <p:attrName>style.visibility</p:attrName>
                                        </p:attrNameLst>
                                      </p:cBhvr>
                                      <p:to>
                                        <p:strVal val="visible"/>
                                      </p:to>
                                    </p:set>
                                    <p:anim calcmode="lin" valueType="num">
                                      <p:cBhvr additive="base">
                                        <p:cTn id="13" dur="500" fill="hold"/>
                                        <p:tgtEl>
                                          <p:spTgt spid="3788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8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smtClean="0"/>
              <a:t>Mitotic Spindle</a:t>
            </a:r>
          </a:p>
        </p:txBody>
      </p:sp>
      <p:pic>
        <p:nvPicPr>
          <p:cNvPr id="121859" name="Picture 4" descr="spin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0"/>
            <a:ext cx="56356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smtClean="0">
                <a:latin typeface="Times New Roman" pitchFamily="18" charset="0"/>
              </a:rPr>
              <a:t>copyright cmassengale</a:t>
            </a:r>
          </a:p>
        </p:txBody>
      </p:sp>
    </p:spTree>
    <p:extLst>
      <p:ext uri="{BB962C8B-B14F-4D97-AF65-F5344CB8AC3E}">
        <p14:creationId xmlns:p14="http://schemas.microsoft.com/office/powerpoint/2010/main" val="295018108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4"/>
          <p:cNvSpPr>
            <a:spLocks noGrp="1" noChangeArrowheads="1"/>
          </p:cNvSpPr>
          <p:nvPr>
            <p:ph type="title" idx="4294967295"/>
          </p:nvPr>
        </p:nvSpPr>
        <p:spPr/>
        <p:txBody>
          <a:bodyPr/>
          <a:lstStyle/>
          <a:p>
            <a:pPr eaLnBrk="1" hangingPunct="1"/>
            <a:r>
              <a:rPr lang="en-US" altLang="en-US" smtClean="0"/>
              <a:t>Anaphase</a:t>
            </a:r>
          </a:p>
        </p:txBody>
      </p:sp>
      <p:pic>
        <p:nvPicPr>
          <p:cNvPr id="12288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2262188"/>
            <a:ext cx="7654925"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03870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altLang="en-US" smtClean="0"/>
              <a:t>Steps in Telophase</a:t>
            </a:r>
          </a:p>
        </p:txBody>
      </p:sp>
      <p:sp>
        <p:nvSpPr>
          <p:cNvPr id="36867" name="Rectangle 3"/>
          <p:cNvSpPr>
            <a:spLocks noGrp="1" noChangeArrowheads="1"/>
          </p:cNvSpPr>
          <p:nvPr>
            <p:ph type="body" idx="1"/>
          </p:nvPr>
        </p:nvSpPr>
        <p:spPr/>
        <p:txBody>
          <a:bodyPr rtlCol="0">
            <a:normAutofit/>
          </a:bodyPr>
          <a:lstStyle/>
          <a:p>
            <a:pPr eaLnBrk="1" fontAlgn="auto" hangingPunct="1">
              <a:spcAft>
                <a:spcPts val="0"/>
              </a:spcAft>
              <a:buFont typeface="Wingdings" pitchFamily="48" charset="2"/>
              <a:buChar char="Ø"/>
              <a:defRPr/>
            </a:pPr>
            <a:r>
              <a:rPr lang="en-US" altLang="en-US" sz="3600" b="1" dirty="0" smtClean="0">
                <a:latin typeface="+mj-lt"/>
              </a:rPr>
              <a:t>Separation of </a:t>
            </a:r>
            <a:r>
              <a:rPr lang="en-US" altLang="en-US" sz="3600" b="1" dirty="0" smtClean="0">
                <a:solidFill>
                  <a:srgbClr val="FFFF00"/>
                </a:solidFill>
                <a:latin typeface="+mj-lt"/>
              </a:rPr>
              <a:t>chromosomes completed</a:t>
            </a:r>
          </a:p>
          <a:p>
            <a:pPr eaLnBrk="1" fontAlgn="auto" hangingPunct="1">
              <a:spcAft>
                <a:spcPts val="0"/>
              </a:spcAft>
              <a:buFont typeface="Wingdings" pitchFamily="48" charset="2"/>
              <a:buChar char="Ø"/>
              <a:defRPr/>
            </a:pPr>
            <a:r>
              <a:rPr lang="en-US" altLang="en-US" sz="3600" b="1" dirty="0" smtClean="0">
                <a:latin typeface="+mj-lt"/>
              </a:rPr>
              <a:t>Cell Plate forms (plants)</a:t>
            </a:r>
          </a:p>
          <a:p>
            <a:pPr eaLnBrk="1" fontAlgn="auto" hangingPunct="1">
              <a:spcAft>
                <a:spcPts val="0"/>
              </a:spcAft>
              <a:buFont typeface="Wingdings" pitchFamily="48" charset="2"/>
              <a:buChar char="Ø"/>
              <a:defRPr/>
            </a:pPr>
            <a:r>
              <a:rPr lang="en-US" altLang="en-US" sz="3600" b="1" dirty="0" smtClean="0">
                <a:latin typeface="+mj-lt"/>
              </a:rPr>
              <a:t>Cleavage furrow forms(animals)</a:t>
            </a:r>
          </a:p>
          <a:p>
            <a:pPr eaLnBrk="1" fontAlgn="auto" hangingPunct="1">
              <a:spcAft>
                <a:spcPts val="0"/>
              </a:spcAft>
              <a:buFont typeface="Wingdings" pitchFamily="48" charset="2"/>
              <a:buChar char="Ø"/>
              <a:defRPr/>
            </a:pPr>
            <a:r>
              <a:rPr lang="en-US" altLang="en-US" sz="3600" b="1" dirty="0" smtClean="0">
                <a:latin typeface="+mj-lt"/>
              </a:rPr>
              <a:t>Nucleus &amp; nucleolus reform</a:t>
            </a:r>
          </a:p>
          <a:p>
            <a:pPr eaLnBrk="1" fontAlgn="auto" hangingPunct="1">
              <a:spcAft>
                <a:spcPts val="0"/>
              </a:spcAft>
              <a:buFont typeface="Wingdings" pitchFamily="48" charset="2"/>
              <a:buChar char="Ø"/>
              <a:defRPr/>
            </a:pPr>
            <a:r>
              <a:rPr lang="en-US" altLang="en-US" sz="3600" b="1" dirty="0" smtClean="0">
                <a:latin typeface="+mj-lt"/>
              </a:rPr>
              <a:t>Chromosomes uncoil</a:t>
            </a:r>
          </a:p>
        </p:txBody>
      </p:sp>
    </p:spTree>
    <p:extLst>
      <p:ext uri="{BB962C8B-B14F-4D97-AF65-F5344CB8AC3E}">
        <p14:creationId xmlns:p14="http://schemas.microsoft.com/office/powerpoint/2010/main" val="23240179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smtClean="0"/>
              <a:t>Telophase</a:t>
            </a:r>
          </a:p>
        </p:txBody>
      </p:sp>
      <p:sp>
        <p:nvSpPr>
          <p:cNvPr id="124931" name="Rectangle 4"/>
          <p:cNvSpPr>
            <a:spLocks noGrp="1" noChangeArrowheads="1"/>
          </p:cNvSpPr>
          <p:nvPr>
            <p:ph type="body" sz="half" idx="2"/>
          </p:nvPr>
        </p:nvSpPr>
        <p:spPr/>
        <p:txBody>
          <a:bodyPr/>
          <a:lstStyle/>
          <a:p>
            <a:pPr eaLnBrk="1" hangingPunct="1"/>
            <a:endParaRPr lang="en-US" altLang="en-US" sz="2800" smtClean="0"/>
          </a:p>
        </p:txBody>
      </p:sp>
      <p:pic>
        <p:nvPicPr>
          <p:cNvPr id="124932" name="Picture 7" descr="daughterc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3886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19" descr="Telophase (in center)"/>
          <p:cNvPicPr>
            <a:picLocks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609600" y="2133600"/>
            <a:ext cx="3810000" cy="3810000"/>
          </a:xfrm>
          <a:noFill/>
        </p:spPr>
      </p:pic>
      <p:sp>
        <p:nvSpPr>
          <p:cNvPr id="124934" name="Rectangle 20"/>
          <p:cNvSpPr>
            <a:spLocks noChangeArrowheads="1"/>
          </p:cNvSpPr>
          <p:nvPr/>
        </p:nvSpPr>
        <p:spPr bwMode="auto">
          <a:xfrm>
            <a:off x="1752600" y="6092825"/>
            <a:ext cx="239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latin typeface="Times New Roman" pitchFamily="18" charset="0"/>
              </a:rPr>
              <a:t>       </a:t>
            </a:r>
            <a:r>
              <a:rPr lang="en-US" altLang="en-US" sz="2400" b="1">
                <a:solidFill>
                  <a:srgbClr val="FFCC66"/>
                </a:solidFill>
                <a:latin typeface="Arial Rounded MT Bold" pitchFamily="34" charset="0"/>
              </a:rPr>
              <a:t>Plant</a:t>
            </a:r>
            <a:r>
              <a:rPr lang="en-US" altLang="en-US" sz="2400">
                <a:latin typeface="Times New Roman" pitchFamily="18" charset="0"/>
              </a:rPr>
              <a:t>            </a:t>
            </a:r>
          </a:p>
        </p:txBody>
      </p:sp>
      <p:sp>
        <p:nvSpPr>
          <p:cNvPr id="124935" name="Text Box 22"/>
          <p:cNvSpPr txBox="1">
            <a:spLocks noChangeArrowheads="1"/>
          </p:cNvSpPr>
          <p:nvPr/>
        </p:nvSpPr>
        <p:spPr bwMode="auto">
          <a:xfrm>
            <a:off x="6537325" y="6132513"/>
            <a:ext cx="120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a:solidFill>
                  <a:srgbClr val="FFCC66"/>
                </a:solidFill>
                <a:latin typeface="Arial Rounded MT Bold" pitchFamily="34" charset="0"/>
              </a:rPr>
              <a:t>Animal</a:t>
            </a:r>
          </a:p>
        </p:txBody>
      </p:sp>
    </p:spTree>
    <p:extLst>
      <p:ext uri="{BB962C8B-B14F-4D97-AF65-F5344CB8AC3E}">
        <p14:creationId xmlns:p14="http://schemas.microsoft.com/office/powerpoint/2010/main" val="425861335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eaLnBrk="1" hangingPunct="1"/>
            <a:r>
              <a:rPr lang="en-US" altLang="en-US" smtClean="0"/>
              <a:t>Telophase</a:t>
            </a:r>
          </a:p>
        </p:txBody>
      </p:sp>
      <p:sp>
        <p:nvSpPr>
          <p:cNvPr id="125955" name="ClipArt Placeholder 2"/>
          <p:cNvSpPr>
            <a:spLocks noGrp="1" noTextEdit="1"/>
          </p:cNvSpPr>
          <p:nvPr>
            <p:ph type="clipArt" sz="half" idx="1"/>
          </p:nvPr>
        </p:nvSpPr>
        <p:spPr/>
      </p:sp>
      <p:sp>
        <p:nvSpPr>
          <p:cNvPr id="125956" name="Text Placeholder 3"/>
          <p:cNvSpPr>
            <a:spLocks noGrp="1"/>
          </p:cNvSpPr>
          <p:nvPr>
            <p:ph type="body" sz="half" idx="2"/>
          </p:nvPr>
        </p:nvSpPr>
        <p:spPr/>
        <p:txBody>
          <a:bodyPr/>
          <a:lstStyle/>
          <a:p>
            <a:pPr eaLnBrk="1" hangingPunct="1"/>
            <a:endParaRPr lang="en-US" altLang="en-US" smtClean="0"/>
          </a:p>
        </p:txBody>
      </p:sp>
      <p:pic>
        <p:nvPicPr>
          <p:cNvPr id="1259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1993900"/>
            <a:ext cx="6230938"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2448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144588"/>
            <a:ext cx="7772400" cy="608012"/>
          </a:xfrm>
        </p:spPr>
        <p:txBody>
          <a:bodyPr rtlCol="0">
            <a:normAutofit fontScale="90000"/>
          </a:bodyPr>
          <a:lstStyle/>
          <a:p>
            <a:pPr eaLnBrk="1" fontAlgn="auto" hangingPunct="1">
              <a:spcAft>
                <a:spcPts val="0"/>
              </a:spcAft>
              <a:defRPr/>
            </a:pPr>
            <a:r>
              <a:rPr lang="en-US" dirty="0" smtClean="0"/>
              <a:t>Cell Reproduction</a:t>
            </a:r>
          </a:p>
        </p:txBody>
      </p:sp>
      <p:sp>
        <p:nvSpPr>
          <p:cNvPr id="15363" name="Rectangle 3"/>
          <p:cNvSpPr>
            <a:spLocks noGrp="1" noChangeArrowheads="1"/>
          </p:cNvSpPr>
          <p:nvPr>
            <p:ph type="body" sz="half" idx="1"/>
          </p:nvPr>
        </p:nvSpPr>
        <p:spPr>
          <a:xfrm>
            <a:off x="685800" y="1981200"/>
            <a:ext cx="4876800" cy="4114800"/>
          </a:xfrm>
        </p:spPr>
        <p:txBody>
          <a:bodyPr rtlCol="0">
            <a:normAutofit/>
          </a:bodyPr>
          <a:lstStyle/>
          <a:p>
            <a:pPr eaLnBrk="1" fontAlgn="auto" hangingPunct="1">
              <a:spcAft>
                <a:spcPts val="0"/>
              </a:spcAft>
              <a:buFont typeface="Wingdings" pitchFamily="48" charset="2"/>
              <a:buNone/>
              <a:defRPr/>
            </a:pPr>
            <a:endParaRPr lang="en-US" altLang="en-US" sz="2800" dirty="0" smtClean="0"/>
          </a:p>
          <a:p>
            <a:pPr eaLnBrk="1" fontAlgn="auto" hangingPunct="1">
              <a:spcAft>
                <a:spcPts val="0"/>
              </a:spcAft>
              <a:buFont typeface="Wingdings" pitchFamily="48" charset="2"/>
              <a:buNone/>
              <a:defRPr/>
            </a:pPr>
            <a:endParaRPr lang="en-US" altLang="en-US" sz="2800" dirty="0" smtClean="0"/>
          </a:p>
          <a:p>
            <a:pPr eaLnBrk="1" fontAlgn="auto" hangingPunct="1">
              <a:spcAft>
                <a:spcPts val="0"/>
              </a:spcAft>
              <a:buClr>
                <a:srgbClr val="FFCC66"/>
              </a:buClr>
              <a:buFont typeface="Wingdings" pitchFamily="48" charset="2"/>
              <a:buChar char="Ø"/>
              <a:defRPr/>
            </a:pPr>
            <a:r>
              <a:rPr lang="en-US" altLang="en-US" sz="2800" dirty="0" smtClean="0">
                <a:latin typeface="+mj-lt"/>
              </a:rPr>
              <a:t>     </a:t>
            </a:r>
            <a:r>
              <a:rPr lang="en-US" altLang="en-US" sz="3600" b="1" i="1" dirty="0" smtClean="0">
                <a:latin typeface="+mj-lt"/>
              </a:rPr>
              <a:t>Prokaryotes</a:t>
            </a:r>
            <a:br>
              <a:rPr lang="en-US" altLang="en-US" sz="3600" b="1" i="1" dirty="0" smtClean="0">
                <a:latin typeface="+mj-lt"/>
              </a:rPr>
            </a:br>
            <a:r>
              <a:rPr lang="en-US" altLang="en-US" sz="3600" b="1" i="1" dirty="0" smtClean="0">
                <a:latin typeface="+mj-lt"/>
              </a:rPr>
              <a:t>	Bacteria</a:t>
            </a:r>
          </a:p>
          <a:p>
            <a:pPr eaLnBrk="1" fontAlgn="auto" hangingPunct="1">
              <a:spcAft>
                <a:spcPts val="0"/>
              </a:spcAft>
              <a:buFont typeface="Wingdings" pitchFamily="48" charset="2"/>
              <a:buChar char="Ø"/>
              <a:defRPr/>
            </a:pPr>
            <a:r>
              <a:rPr lang="en-US" altLang="en-US" sz="3600" b="1" i="1" dirty="0" smtClean="0">
                <a:latin typeface="+mj-lt"/>
              </a:rPr>
              <a:t>    Eukaryotes</a:t>
            </a:r>
            <a:br>
              <a:rPr lang="en-US" altLang="en-US" sz="3600" b="1" i="1" dirty="0" smtClean="0">
                <a:latin typeface="+mj-lt"/>
              </a:rPr>
            </a:br>
            <a:r>
              <a:rPr lang="en-US" altLang="en-US" sz="3600" b="1" i="1" dirty="0" smtClean="0">
                <a:latin typeface="+mj-lt"/>
              </a:rPr>
              <a:t>	Plants &amp; animals</a:t>
            </a:r>
          </a:p>
        </p:txBody>
      </p:sp>
      <p:pic>
        <p:nvPicPr>
          <p:cNvPr id="99332" name="Picture 7" descr="plant"/>
          <p:cNvPicPr>
            <a:picLocks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5867400" y="2286000"/>
            <a:ext cx="2895600" cy="3548063"/>
          </a:xfrm>
          <a:noFill/>
        </p:spPr>
      </p:pic>
    </p:spTree>
    <p:extLst>
      <p:ext uri="{BB962C8B-B14F-4D97-AF65-F5344CB8AC3E}">
        <p14:creationId xmlns:p14="http://schemas.microsoft.com/office/powerpoint/2010/main" val="395707809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smtClean="0"/>
              <a:t>Cytokinesis</a:t>
            </a:r>
          </a:p>
        </p:txBody>
      </p:sp>
      <p:sp>
        <p:nvSpPr>
          <p:cNvPr id="17408" name="Rectangle 0"/>
          <p:cNvSpPr>
            <a:spLocks noGrp="1" noChangeArrowheads="1"/>
          </p:cNvSpPr>
          <p:nvPr>
            <p:ph type="body" idx="1"/>
          </p:nvPr>
        </p:nvSpPr>
        <p:spPr/>
        <p:txBody>
          <a:bodyPr rtlCol="0">
            <a:normAutofit/>
          </a:bodyPr>
          <a:lstStyle/>
          <a:p>
            <a:pPr eaLnBrk="1" fontAlgn="auto" hangingPunct="1">
              <a:spcAft>
                <a:spcPts val="0"/>
              </a:spcAft>
              <a:buFont typeface="Wingdings" pitchFamily="48" charset="2"/>
              <a:buChar char="Ø"/>
              <a:defRPr/>
            </a:pPr>
            <a:endParaRPr lang="en-US" altLang="en-US" sz="3600" b="1" dirty="0" smtClean="0">
              <a:solidFill>
                <a:srgbClr val="FFCC66"/>
              </a:solidFill>
              <a:latin typeface="Arial Rounded MT Bold" pitchFamily="34"/>
            </a:endParaRPr>
          </a:p>
          <a:p>
            <a:pPr eaLnBrk="1" fontAlgn="auto" hangingPunct="1">
              <a:spcAft>
                <a:spcPts val="0"/>
              </a:spcAft>
              <a:buFont typeface="Wingdings" pitchFamily="48" charset="2"/>
              <a:buChar char="Ø"/>
              <a:defRPr/>
            </a:pPr>
            <a:r>
              <a:rPr lang="en-US" altLang="en-US" sz="4000" b="1" dirty="0" smtClean="0">
                <a:latin typeface="+mj-lt"/>
              </a:rPr>
              <a:t>Occurs </a:t>
            </a:r>
            <a:r>
              <a:rPr lang="en-US" altLang="en-US" sz="4000" b="1" dirty="0" smtClean="0">
                <a:solidFill>
                  <a:srgbClr val="FFFF00"/>
                </a:solidFill>
                <a:latin typeface="+mj-lt"/>
              </a:rPr>
              <a:t>after</a:t>
            </a:r>
            <a:r>
              <a:rPr lang="en-US" altLang="en-US" sz="4000" b="1" dirty="0" smtClean="0">
                <a:latin typeface="+mj-lt"/>
              </a:rPr>
              <a:t> chromosomes separate</a:t>
            </a:r>
          </a:p>
          <a:p>
            <a:pPr eaLnBrk="1" fontAlgn="auto" hangingPunct="1">
              <a:spcAft>
                <a:spcPts val="0"/>
              </a:spcAft>
              <a:buFont typeface="Wingdings" pitchFamily="48" charset="2"/>
              <a:buChar char="Ø"/>
              <a:defRPr/>
            </a:pPr>
            <a:r>
              <a:rPr lang="en-US" altLang="en-US" sz="4000" b="1" dirty="0" smtClean="0">
                <a:latin typeface="+mj-lt"/>
              </a:rPr>
              <a:t>Forms two, identical </a:t>
            </a:r>
            <a:r>
              <a:rPr lang="en-US" altLang="en-US" sz="4000" b="1" dirty="0" smtClean="0">
                <a:solidFill>
                  <a:srgbClr val="FFFF00"/>
                </a:solidFill>
                <a:latin typeface="+mj-lt"/>
              </a:rPr>
              <a:t>daughter cells</a:t>
            </a:r>
          </a:p>
        </p:txBody>
      </p:sp>
    </p:spTree>
    <p:extLst>
      <p:ext uri="{BB962C8B-B14F-4D97-AF65-F5344CB8AC3E}">
        <p14:creationId xmlns:p14="http://schemas.microsoft.com/office/powerpoint/2010/main" val="13330743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08">
                                            <p:txEl>
                                              <p:pRg st="1" end="1"/>
                                            </p:txEl>
                                          </p:spTgt>
                                        </p:tgtEl>
                                        <p:attrNameLst>
                                          <p:attrName>style.visibility</p:attrName>
                                        </p:attrNameLst>
                                      </p:cBhvr>
                                      <p:to>
                                        <p:strVal val="visible"/>
                                      </p:to>
                                    </p:set>
                                    <p:anim calcmode="lin" valueType="num">
                                      <p:cBhvr additive="base">
                                        <p:cTn id="7" dur="500" fill="hold"/>
                                        <p:tgtEl>
                                          <p:spTgt spid="1740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08">
                                            <p:txEl>
                                              <p:pRg st="2" end="2"/>
                                            </p:txEl>
                                          </p:spTgt>
                                        </p:tgtEl>
                                        <p:attrNameLst>
                                          <p:attrName>style.visibility</p:attrName>
                                        </p:attrNameLst>
                                      </p:cBhvr>
                                      <p:to>
                                        <p:strVal val="visible"/>
                                      </p:to>
                                    </p:set>
                                    <p:anim calcmode="lin" valueType="num">
                                      <p:cBhvr additive="base">
                                        <p:cTn id="13" dur="500" fill="hold"/>
                                        <p:tgtEl>
                                          <p:spTgt spid="1740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0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ltLang="en-US" smtClean="0"/>
              <a:t>Cytokinesis</a:t>
            </a:r>
          </a:p>
        </p:txBody>
      </p:sp>
      <p:pic>
        <p:nvPicPr>
          <p:cNvPr id="128003" name="Picture 3" descr="telo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9575"/>
            <a:ext cx="5638800" cy="38354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8004" name="Text Box 0"/>
          <p:cNvSpPr txBox="1">
            <a:spLocks noChangeArrowheads="1"/>
          </p:cNvSpPr>
          <p:nvPr/>
        </p:nvSpPr>
        <p:spPr bwMode="auto">
          <a:xfrm flipH="1">
            <a:off x="1219200" y="5716588"/>
            <a:ext cx="6705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FFCC66"/>
                </a:solidFill>
                <a:latin typeface="Arial Rounded MT Bold" pitchFamily="34" charset="0"/>
              </a:rPr>
              <a:t>Cell Plate Forming in Plant Cells</a:t>
            </a:r>
          </a:p>
        </p:txBody>
      </p:sp>
    </p:spTree>
    <p:extLst>
      <p:ext uri="{BB962C8B-B14F-4D97-AF65-F5344CB8AC3E}">
        <p14:creationId xmlns:p14="http://schemas.microsoft.com/office/powerpoint/2010/main" val="394925228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2286000"/>
            <a:ext cx="7924800" cy="2667000"/>
          </a:xfrm>
        </p:spPr>
        <p:txBody>
          <a:bodyPr rtlCol="0">
            <a:normAutofit fontScale="90000"/>
          </a:bodyPr>
          <a:lstStyle/>
          <a:p>
            <a:pPr eaLnBrk="1" fontAlgn="auto" hangingPunct="1">
              <a:spcAft>
                <a:spcPts val="0"/>
              </a:spcAft>
              <a:defRPr/>
            </a:pPr>
            <a:r>
              <a:rPr lang="en-US" altLang="en-US" sz="8000" dirty="0" smtClean="0">
                <a:effectLst>
                  <a:outerShdw blurRad="38100" dist="38100" dir="2700000" algn="tl">
                    <a:srgbClr val="C0C0C0"/>
                  </a:outerShdw>
                </a:effectLst>
                <a:latin typeface="Arial Rounded MT Bold" pitchFamily="84" charset="0"/>
              </a:rPr>
              <a:t>Meiosis , </a:t>
            </a:r>
            <a:r>
              <a:rPr lang="en-US" altLang="en-US" sz="8000" dirty="0" smtClean="0">
                <a:effectLst>
                  <a:outerShdw blurRad="38100" dist="38100" dir="2700000" algn="tl">
                    <a:srgbClr val="C0C0C0"/>
                  </a:outerShdw>
                </a:effectLst>
                <a:latin typeface="Arial Rounded MT Bold" pitchFamily="84" charset="0"/>
              </a:rPr>
              <a:t>Genetics and Heredity</a:t>
            </a:r>
            <a:endParaRPr lang="en-US" altLang="en-US" dirty="0" smtClean="0"/>
          </a:p>
        </p:txBody>
      </p:sp>
    </p:spTree>
    <p:extLst>
      <p:ext uri="{BB962C8B-B14F-4D97-AF65-F5344CB8AC3E}">
        <p14:creationId xmlns:p14="http://schemas.microsoft.com/office/powerpoint/2010/main" val="1944500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81000"/>
            <a:ext cx="9144000" cy="1447800"/>
          </a:xfrm>
        </p:spPr>
        <p:txBody>
          <a:bodyPr/>
          <a:lstStyle/>
          <a:p>
            <a:pPr eaLnBrk="1" hangingPunct="1"/>
            <a:r>
              <a:rPr lang="en-US" altLang="en-US" sz="3600" b="1" smtClean="0">
                <a:solidFill>
                  <a:srgbClr val="CC0066"/>
                </a:solidFill>
              </a:rPr>
              <a:t>Organisms that reproduce </a:t>
            </a:r>
            <a:r>
              <a:rPr lang="en-US" altLang="en-US" sz="3600" b="1" smtClean="0">
                <a:solidFill>
                  <a:srgbClr val="FFFF00"/>
                </a:solidFill>
              </a:rPr>
              <a:t>Sexually</a:t>
            </a:r>
            <a:r>
              <a:rPr lang="en-US" altLang="en-US" sz="3600" b="1" smtClean="0">
                <a:solidFill>
                  <a:srgbClr val="00B0F0"/>
                </a:solidFill>
              </a:rPr>
              <a:t> </a:t>
            </a:r>
            <a:r>
              <a:rPr lang="en-US" altLang="en-US" sz="3600" b="1" smtClean="0">
                <a:solidFill>
                  <a:srgbClr val="CC0066"/>
                </a:solidFill>
              </a:rPr>
              <a:t>are made up of two different types of cells.</a:t>
            </a:r>
          </a:p>
        </p:txBody>
      </p:sp>
      <p:sp>
        <p:nvSpPr>
          <p:cNvPr id="11267" name="Rectangle 3"/>
          <p:cNvSpPr>
            <a:spLocks noGrp="1" noChangeArrowheads="1"/>
          </p:cNvSpPr>
          <p:nvPr>
            <p:ph idx="1"/>
          </p:nvPr>
        </p:nvSpPr>
        <p:spPr>
          <a:xfrm>
            <a:off x="152400" y="2057400"/>
            <a:ext cx="8686800" cy="4068763"/>
          </a:xfrm>
        </p:spPr>
        <p:txBody>
          <a:bodyPr/>
          <a:lstStyle/>
          <a:p>
            <a:pPr marL="609600" indent="-609600" eaLnBrk="1" hangingPunct="1">
              <a:lnSpc>
                <a:spcPct val="90000"/>
              </a:lnSpc>
              <a:buFontTx/>
              <a:buAutoNum type="arabicPeriod"/>
            </a:pPr>
            <a:r>
              <a:rPr lang="en-US" altLang="en-US" sz="2800" b="1" smtClean="0">
                <a:solidFill>
                  <a:srgbClr val="FFFF00"/>
                </a:solidFill>
              </a:rPr>
              <a:t>Somatic Cells</a:t>
            </a:r>
            <a:r>
              <a:rPr lang="en-US" altLang="en-US" sz="2800" smtClean="0">
                <a:solidFill>
                  <a:srgbClr val="FFFF00"/>
                </a:solidFill>
              </a:rPr>
              <a:t> </a:t>
            </a:r>
            <a:r>
              <a:rPr lang="en-US" altLang="en-US" sz="2800" smtClean="0"/>
              <a:t>are “body” cells and contain the normal number of chromosomes ….called the “Diploid” number (the symbol is </a:t>
            </a:r>
            <a:r>
              <a:rPr lang="en-US" altLang="en-US" sz="2800" b="1" smtClean="0">
                <a:solidFill>
                  <a:srgbClr val="0000CC"/>
                </a:solidFill>
              </a:rPr>
              <a:t>2n</a:t>
            </a:r>
            <a:r>
              <a:rPr lang="en-US" altLang="en-US" sz="2800" smtClean="0"/>
              <a:t>). Examples would be … skin cells, brain cells, etc.</a:t>
            </a:r>
          </a:p>
          <a:p>
            <a:pPr marL="609600" indent="-609600" eaLnBrk="1" hangingPunct="1">
              <a:lnSpc>
                <a:spcPct val="90000"/>
              </a:lnSpc>
              <a:buFontTx/>
              <a:buAutoNum type="arabicPeriod"/>
            </a:pPr>
            <a:endParaRPr lang="en-US" altLang="en-US" sz="2800" smtClean="0"/>
          </a:p>
          <a:p>
            <a:pPr marL="609600" indent="-609600" eaLnBrk="1" hangingPunct="1">
              <a:lnSpc>
                <a:spcPct val="90000"/>
              </a:lnSpc>
              <a:buFontTx/>
              <a:buAutoNum type="arabicPeriod"/>
            </a:pPr>
            <a:r>
              <a:rPr lang="en-US" altLang="en-US" sz="2800" b="1" smtClean="0">
                <a:solidFill>
                  <a:srgbClr val="FFFF00"/>
                </a:solidFill>
              </a:rPr>
              <a:t>Gametes</a:t>
            </a:r>
            <a:r>
              <a:rPr lang="en-US" altLang="en-US" sz="2800" smtClean="0">
                <a:solidFill>
                  <a:srgbClr val="00B0F0"/>
                </a:solidFill>
              </a:rPr>
              <a:t> </a:t>
            </a:r>
            <a:r>
              <a:rPr lang="en-US" altLang="en-US" sz="2800" smtClean="0"/>
              <a:t>are the “sex” cells and contain only ½ the normal number of chromosomes…. called the “Haploid” number (the symbol is </a:t>
            </a:r>
            <a:r>
              <a:rPr lang="en-US" altLang="en-US" sz="2800" b="1" smtClean="0">
                <a:solidFill>
                  <a:srgbClr val="0000CC"/>
                </a:solidFill>
              </a:rPr>
              <a:t>n</a:t>
            </a:r>
            <a:r>
              <a:rPr lang="en-US" altLang="en-US" sz="2800" smtClean="0"/>
              <a:t>)….. Sperm cells and ova are gametes. </a:t>
            </a:r>
          </a:p>
          <a:p>
            <a:pPr marL="609600" indent="-609600" eaLnBrk="1" hangingPunct="1">
              <a:lnSpc>
                <a:spcPct val="90000"/>
              </a:lnSpc>
              <a:buFontTx/>
              <a:buNone/>
            </a:pPr>
            <a:endParaRPr lang="en-US" altLang="en-US" sz="2800" smtClean="0"/>
          </a:p>
        </p:txBody>
      </p:sp>
      <p:sp>
        <p:nvSpPr>
          <p:cNvPr id="11268" name="Text Box 4"/>
          <p:cNvSpPr txBox="1">
            <a:spLocks noChangeArrowheads="1"/>
          </p:cNvSpPr>
          <p:nvPr/>
        </p:nvSpPr>
        <p:spPr bwMode="auto">
          <a:xfrm>
            <a:off x="685800" y="5813425"/>
            <a:ext cx="8001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pPr>
            <a:r>
              <a:rPr lang="en-US" altLang="en-US" sz="1800" b="1">
                <a:solidFill>
                  <a:srgbClr val="0000CC"/>
                </a:solidFill>
              </a:rPr>
              <a:t>n =  number of chromosomes in the set… so….2n means 2 chromosomes in the set…. Polyploid cells have more than two chromosomes per set… example: 3n (3 chromosomes per set)</a:t>
            </a:r>
          </a:p>
        </p:txBody>
      </p:sp>
      <p:sp>
        <p:nvSpPr>
          <p:cNvPr id="11269" name="Rectangle 5"/>
          <p:cNvSpPr>
            <a:spLocks noChangeArrowheads="1"/>
          </p:cNvSpPr>
          <p:nvPr/>
        </p:nvSpPr>
        <p:spPr bwMode="auto">
          <a:xfrm>
            <a:off x="533400" y="5791200"/>
            <a:ext cx="7162800" cy="895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Tree>
    <p:extLst>
      <p:ext uri="{BB962C8B-B14F-4D97-AF65-F5344CB8AC3E}">
        <p14:creationId xmlns:p14="http://schemas.microsoft.com/office/powerpoint/2010/main" val="925668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b="1" smtClean="0"/>
              <a:t>Gametes</a:t>
            </a:r>
          </a:p>
        </p:txBody>
      </p:sp>
      <p:sp>
        <p:nvSpPr>
          <p:cNvPr id="12291" name="Rectangle 3"/>
          <p:cNvSpPr>
            <a:spLocks noGrp="1" noChangeArrowheads="1"/>
          </p:cNvSpPr>
          <p:nvPr>
            <p:ph idx="1"/>
          </p:nvPr>
        </p:nvSpPr>
        <p:spPr>
          <a:xfrm>
            <a:off x="152400" y="2309813"/>
            <a:ext cx="8534400" cy="4525962"/>
          </a:xfrm>
        </p:spPr>
        <p:txBody>
          <a:bodyPr/>
          <a:lstStyle/>
          <a:p>
            <a:pPr algn="ctr" eaLnBrk="1" hangingPunct="1"/>
            <a:r>
              <a:rPr lang="en-US" altLang="en-US" smtClean="0"/>
              <a:t>The </a:t>
            </a:r>
            <a:r>
              <a:rPr lang="en-US" altLang="en-US" b="1" smtClean="0">
                <a:solidFill>
                  <a:srgbClr val="0000CC"/>
                </a:solidFill>
              </a:rPr>
              <a:t>Male Gamete</a:t>
            </a:r>
            <a:r>
              <a:rPr lang="en-US" altLang="en-US" smtClean="0"/>
              <a:t> is the </a:t>
            </a:r>
            <a:r>
              <a:rPr lang="en-US" altLang="en-US" b="1" smtClean="0">
                <a:solidFill>
                  <a:srgbClr val="FFFF00"/>
                </a:solidFill>
              </a:rPr>
              <a:t>Sperm</a:t>
            </a:r>
            <a:r>
              <a:rPr lang="en-US" altLang="en-US" smtClean="0"/>
              <a:t> and is produced in the male gonad the </a:t>
            </a:r>
            <a:r>
              <a:rPr lang="en-US" altLang="en-US" b="1" smtClean="0">
                <a:solidFill>
                  <a:srgbClr val="FFFF00"/>
                </a:solidFill>
              </a:rPr>
              <a:t>Testes</a:t>
            </a:r>
            <a:r>
              <a:rPr lang="en-US" altLang="en-US" smtClean="0"/>
              <a:t>.</a:t>
            </a:r>
          </a:p>
          <a:p>
            <a:pPr algn="ctr" eaLnBrk="1" hangingPunct="1"/>
            <a:endParaRPr lang="en-US" altLang="en-US" smtClean="0"/>
          </a:p>
          <a:p>
            <a:pPr algn="ctr" eaLnBrk="1" hangingPunct="1"/>
            <a:r>
              <a:rPr lang="en-US" altLang="en-US" sz="3000" smtClean="0"/>
              <a:t>The </a:t>
            </a:r>
            <a:r>
              <a:rPr lang="en-US" altLang="en-US" sz="3000" b="1" smtClean="0">
                <a:solidFill>
                  <a:srgbClr val="0000CC"/>
                </a:solidFill>
              </a:rPr>
              <a:t>Female Gamete</a:t>
            </a:r>
            <a:r>
              <a:rPr lang="en-US" altLang="en-US" sz="3000" smtClean="0"/>
              <a:t> is the </a:t>
            </a:r>
            <a:r>
              <a:rPr lang="en-US" altLang="en-US" sz="3000" b="1" smtClean="0">
                <a:solidFill>
                  <a:srgbClr val="FFFF00"/>
                </a:solidFill>
              </a:rPr>
              <a:t>Ovum</a:t>
            </a:r>
            <a:r>
              <a:rPr lang="en-US" altLang="en-US" sz="3000" b="1" smtClean="0">
                <a:solidFill>
                  <a:srgbClr val="FF3300"/>
                </a:solidFill>
              </a:rPr>
              <a:t> (ova = pl.)</a:t>
            </a:r>
            <a:r>
              <a:rPr lang="en-US" altLang="en-US" sz="3000" smtClean="0"/>
              <a:t> and is produced in the female gonad the </a:t>
            </a:r>
            <a:r>
              <a:rPr lang="en-US" altLang="en-US" sz="3000" b="1" smtClean="0">
                <a:solidFill>
                  <a:srgbClr val="FFFF00"/>
                </a:solidFill>
              </a:rPr>
              <a:t>Ovaries</a:t>
            </a:r>
            <a:r>
              <a:rPr lang="en-US" altLang="en-US" smtClean="0"/>
              <a:t>.</a:t>
            </a:r>
          </a:p>
          <a:p>
            <a:pPr eaLnBrk="1" hangingPunct="1"/>
            <a:endParaRPr lang="en-US" altLang="en-US" smtClean="0"/>
          </a:p>
        </p:txBody>
      </p:sp>
    </p:spTree>
    <p:extLst>
      <p:ext uri="{BB962C8B-B14F-4D97-AF65-F5344CB8AC3E}">
        <p14:creationId xmlns:p14="http://schemas.microsoft.com/office/powerpoint/2010/main" val="1848382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667000"/>
            <a:ext cx="8229600" cy="1143000"/>
          </a:xfrm>
        </p:spPr>
        <p:txBody>
          <a:bodyPr rtlCol="0">
            <a:normAutofit fontScale="90000"/>
          </a:bodyPr>
          <a:lstStyle/>
          <a:p>
            <a:pPr eaLnBrk="1" fontAlgn="auto" hangingPunct="1">
              <a:spcAft>
                <a:spcPts val="0"/>
              </a:spcAft>
              <a:defRPr/>
            </a:pPr>
            <a:r>
              <a:rPr lang="en-US" dirty="0" smtClean="0"/>
              <a:t>During </a:t>
            </a:r>
            <a:r>
              <a:rPr lang="en-US" b="1" dirty="0" smtClean="0">
                <a:solidFill>
                  <a:srgbClr val="FFFF00"/>
                </a:solidFill>
              </a:rPr>
              <a:t>Ovulation</a:t>
            </a:r>
            <a:r>
              <a:rPr lang="en-US" dirty="0" smtClean="0">
                <a:solidFill>
                  <a:srgbClr val="00B0F0"/>
                </a:solidFill>
              </a:rPr>
              <a:t> </a:t>
            </a:r>
            <a:r>
              <a:rPr lang="en-US" dirty="0" smtClean="0"/>
              <a:t>the ovum is released from the ovary and transported to an area where </a:t>
            </a:r>
            <a:r>
              <a:rPr lang="en-US" b="1" dirty="0" smtClean="0">
                <a:solidFill>
                  <a:srgbClr val="FFFF00"/>
                </a:solidFill>
              </a:rPr>
              <a:t>fertilization</a:t>
            </a:r>
            <a:r>
              <a:rPr lang="en-US" dirty="0" smtClean="0"/>
              <a:t>, the joining of the sperm and ovum, can occur…… fertilization, in Humans, occurs in the Fallopian tube.  Fertilization results in the formation of the </a:t>
            </a:r>
            <a:r>
              <a:rPr lang="en-US" b="1" dirty="0" smtClean="0">
                <a:solidFill>
                  <a:srgbClr val="FFFF00"/>
                </a:solidFill>
              </a:rPr>
              <a:t>Zygote</a:t>
            </a:r>
            <a:r>
              <a:rPr lang="en-US" dirty="0" smtClean="0">
                <a:solidFill>
                  <a:srgbClr val="FFFF00"/>
                </a:solidFill>
              </a:rPr>
              <a:t>.</a:t>
            </a:r>
            <a:r>
              <a:rPr lang="en-US" dirty="0" smtClean="0"/>
              <a:t> (fertilized egg)</a:t>
            </a:r>
          </a:p>
        </p:txBody>
      </p:sp>
      <p:sp>
        <p:nvSpPr>
          <p:cNvPr id="13315" name="Text Box 3"/>
          <p:cNvSpPr txBox="1">
            <a:spLocks noChangeArrowheads="1"/>
          </p:cNvSpPr>
          <p:nvPr/>
        </p:nvSpPr>
        <p:spPr bwMode="auto">
          <a:xfrm>
            <a:off x="228600" y="5943600"/>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spcBef>
                <a:spcPct val="50000"/>
              </a:spcBef>
            </a:pPr>
            <a:r>
              <a:rPr lang="en-US" altLang="en-US" sz="2800" b="1">
                <a:solidFill>
                  <a:srgbClr val="0000CC"/>
                </a:solidFill>
              </a:rPr>
              <a:t>Sperm + Ovum (egg)                                Zygote</a:t>
            </a:r>
          </a:p>
        </p:txBody>
      </p:sp>
      <p:sp>
        <p:nvSpPr>
          <p:cNvPr id="13316" name="Line 4"/>
          <p:cNvSpPr>
            <a:spLocks noChangeShapeType="1"/>
          </p:cNvSpPr>
          <p:nvPr/>
        </p:nvSpPr>
        <p:spPr bwMode="auto">
          <a:xfrm>
            <a:off x="4276725" y="6248400"/>
            <a:ext cx="2819400" cy="0"/>
          </a:xfrm>
          <a:prstGeom prst="line">
            <a:avLst/>
          </a:prstGeom>
          <a:noFill/>
          <a:ln w="34925">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3317" name="Text Box 5"/>
          <p:cNvSpPr txBox="1">
            <a:spLocks noChangeArrowheads="1"/>
          </p:cNvSpPr>
          <p:nvPr/>
        </p:nvSpPr>
        <p:spPr bwMode="auto">
          <a:xfrm>
            <a:off x="5105400" y="5934075"/>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pPr>
            <a:r>
              <a:rPr lang="en-US" altLang="en-US" sz="1400" b="1">
                <a:solidFill>
                  <a:srgbClr val="000000"/>
                </a:solidFill>
              </a:rPr>
              <a:t>fertilization</a:t>
            </a:r>
          </a:p>
        </p:txBody>
      </p:sp>
    </p:spTree>
    <p:extLst>
      <p:ext uri="{BB962C8B-B14F-4D97-AF65-F5344CB8AC3E}">
        <p14:creationId xmlns:p14="http://schemas.microsoft.com/office/powerpoint/2010/main" val="1567681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96863" y="685800"/>
            <a:ext cx="7026275" cy="1143000"/>
          </a:xfrm>
        </p:spPr>
        <p:txBody>
          <a:bodyPr lIns="90488" tIns="44450" rIns="90488" bIns="44450" rtlCol="0">
            <a:normAutofit/>
          </a:bodyPr>
          <a:lstStyle/>
          <a:p>
            <a:pPr eaLnBrk="1" fontAlgn="auto" hangingPunct="1">
              <a:spcAft>
                <a:spcPts val="0"/>
              </a:spcAft>
              <a:defRPr/>
            </a:pPr>
            <a:r>
              <a:rPr lang="en-US" b="1" dirty="0" smtClean="0">
                <a:solidFill>
                  <a:schemeClr val="accent2"/>
                </a:solidFill>
                <a:effectLst>
                  <a:outerShdw blurRad="38100" dist="38100" dir="2700000" algn="tl">
                    <a:srgbClr val="C0C0C0"/>
                  </a:outerShdw>
                </a:effectLst>
              </a:rPr>
              <a:t>Fertilization</a:t>
            </a:r>
          </a:p>
        </p:txBody>
      </p:sp>
      <p:sp>
        <p:nvSpPr>
          <p:cNvPr id="7171" name="Rectangle 3"/>
          <p:cNvSpPr>
            <a:spLocks noGrp="1" noChangeArrowheads="1"/>
          </p:cNvSpPr>
          <p:nvPr>
            <p:ph idx="1"/>
          </p:nvPr>
        </p:nvSpPr>
        <p:spPr>
          <a:xfrm>
            <a:off x="304800" y="1981200"/>
            <a:ext cx="8458200" cy="4114800"/>
          </a:xfrm>
        </p:spPr>
        <p:txBody>
          <a:bodyPr lIns="90488" tIns="44450" rIns="90488" bIns="44450" rtlCol="0">
            <a:normAutofit/>
          </a:bodyPr>
          <a:lstStyle/>
          <a:p>
            <a:pPr indent="-274320" eaLnBrk="1" fontAlgn="auto" hangingPunct="1">
              <a:spcAft>
                <a:spcPts val="0"/>
              </a:spcAft>
              <a:defRPr/>
            </a:pPr>
            <a:r>
              <a:rPr lang="en-US" sz="2000" dirty="0" smtClean="0"/>
              <a:t>The fusion of a </a:t>
            </a:r>
            <a:r>
              <a:rPr lang="en-US" sz="2000" b="1" dirty="0" smtClean="0">
                <a:solidFill>
                  <a:schemeClr val="accent2"/>
                </a:solidFill>
                <a:effectLst>
                  <a:outerShdw blurRad="38100" dist="38100" dir="2700000" algn="tl">
                    <a:srgbClr val="C0C0C0"/>
                  </a:outerShdw>
                </a:effectLst>
              </a:rPr>
              <a:t>sperm</a:t>
            </a:r>
            <a:r>
              <a:rPr lang="en-US" sz="2000" dirty="0" smtClean="0"/>
              <a:t> and </a:t>
            </a:r>
            <a:r>
              <a:rPr lang="en-US" sz="2000" b="1" dirty="0" smtClean="0">
                <a:solidFill>
                  <a:schemeClr val="accent2"/>
                </a:solidFill>
                <a:effectLst>
                  <a:outerShdw blurRad="38100" dist="38100" dir="2700000" algn="tl">
                    <a:srgbClr val="C0C0C0"/>
                  </a:outerShdw>
                </a:effectLst>
              </a:rPr>
              <a:t>egg</a:t>
            </a:r>
            <a:r>
              <a:rPr lang="en-US" sz="2000" dirty="0" smtClean="0"/>
              <a:t> to form a </a:t>
            </a:r>
            <a:r>
              <a:rPr lang="en-US" sz="2000" b="1" dirty="0" smtClean="0">
                <a:solidFill>
                  <a:srgbClr val="0000FF"/>
                </a:solidFill>
                <a:effectLst>
                  <a:outerShdw blurRad="38100" dist="38100" dir="2700000" algn="tl">
                    <a:srgbClr val="C0C0C0"/>
                  </a:outerShdw>
                </a:effectLst>
              </a:rPr>
              <a:t>zygote</a:t>
            </a:r>
            <a:r>
              <a:rPr lang="en-US" sz="2000" dirty="0" smtClean="0"/>
              <a:t>.</a:t>
            </a:r>
          </a:p>
          <a:p>
            <a:pPr indent="-274320" eaLnBrk="1" fontAlgn="auto" hangingPunct="1">
              <a:spcAft>
                <a:spcPts val="0"/>
              </a:spcAft>
              <a:defRPr/>
            </a:pPr>
            <a:r>
              <a:rPr lang="en-US" sz="2000" dirty="0" smtClean="0"/>
              <a:t>A zygote is a fertilized egg</a:t>
            </a:r>
          </a:p>
        </p:txBody>
      </p:sp>
      <p:grpSp>
        <p:nvGrpSpPr>
          <p:cNvPr id="2" name="Group 4"/>
          <p:cNvGrpSpPr>
            <a:grpSpLocks/>
          </p:cNvGrpSpPr>
          <p:nvPr/>
        </p:nvGrpSpPr>
        <p:grpSpPr bwMode="auto">
          <a:xfrm>
            <a:off x="844550" y="3054350"/>
            <a:ext cx="2425700" cy="2349500"/>
            <a:chOff x="532" y="1924"/>
            <a:chExt cx="1528" cy="1480"/>
          </a:xfrm>
        </p:grpSpPr>
        <p:sp>
          <p:nvSpPr>
            <p:cNvPr id="14353" name="Oval 5"/>
            <p:cNvSpPr>
              <a:spLocks noChangeArrowheads="1"/>
            </p:cNvSpPr>
            <p:nvPr/>
          </p:nvSpPr>
          <p:spPr bwMode="auto">
            <a:xfrm>
              <a:off x="532" y="1924"/>
              <a:ext cx="1528" cy="1480"/>
            </a:xfrm>
            <a:prstGeom prst="ellipse">
              <a:avLst/>
            </a:prstGeom>
            <a:solidFill>
              <a:schemeClr val="accent1"/>
            </a:solidFill>
            <a:ln w="381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14354" name="Rectangle 6"/>
            <p:cNvSpPr>
              <a:spLocks noChangeArrowheads="1"/>
            </p:cNvSpPr>
            <p:nvPr/>
          </p:nvSpPr>
          <p:spPr bwMode="auto">
            <a:xfrm>
              <a:off x="999" y="2286"/>
              <a:ext cx="704"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3200" b="1">
                  <a:solidFill>
                    <a:srgbClr val="000000"/>
                  </a:solidFill>
                </a:rPr>
                <a:t>n=23</a:t>
              </a:r>
            </a:p>
          </p:txBody>
        </p:sp>
        <p:sp>
          <p:nvSpPr>
            <p:cNvPr id="14355" name="Rectangle 7"/>
            <p:cNvSpPr>
              <a:spLocks noChangeArrowheads="1"/>
            </p:cNvSpPr>
            <p:nvPr/>
          </p:nvSpPr>
          <p:spPr bwMode="auto">
            <a:xfrm>
              <a:off x="1047" y="2622"/>
              <a:ext cx="56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3200" b="1">
                  <a:solidFill>
                    <a:srgbClr val="000000"/>
                  </a:solidFill>
                </a:rPr>
                <a:t>egg</a:t>
              </a:r>
            </a:p>
          </p:txBody>
        </p:sp>
      </p:grpSp>
      <p:grpSp>
        <p:nvGrpSpPr>
          <p:cNvPr id="3" name="Group 8"/>
          <p:cNvGrpSpPr>
            <a:grpSpLocks/>
          </p:cNvGrpSpPr>
          <p:nvPr/>
        </p:nvGrpSpPr>
        <p:grpSpPr bwMode="auto">
          <a:xfrm>
            <a:off x="3289300" y="3352800"/>
            <a:ext cx="2770188" cy="1697038"/>
            <a:chOff x="2072" y="2112"/>
            <a:chExt cx="1745" cy="1069"/>
          </a:xfrm>
        </p:grpSpPr>
        <p:sp>
          <p:nvSpPr>
            <p:cNvPr id="14346" name="Oval 9"/>
            <p:cNvSpPr>
              <a:spLocks noChangeArrowheads="1"/>
            </p:cNvSpPr>
            <p:nvPr/>
          </p:nvSpPr>
          <p:spPr bwMode="auto">
            <a:xfrm>
              <a:off x="2072" y="2456"/>
              <a:ext cx="656" cy="704"/>
            </a:xfrm>
            <a:prstGeom prst="ellipse">
              <a:avLst/>
            </a:prstGeom>
            <a:solidFill>
              <a:srgbClr val="E3BEFF"/>
            </a:solidFill>
            <a:ln w="381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14347" name="Rectangle 10"/>
            <p:cNvSpPr>
              <a:spLocks noChangeArrowheads="1"/>
            </p:cNvSpPr>
            <p:nvPr/>
          </p:nvSpPr>
          <p:spPr bwMode="auto">
            <a:xfrm>
              <a:off x="2688" y="2112"/>
              <a:ext cx="795"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2800" b="1"/>
                <a:t>sperm</a:t>
              </a:r>
            </a:p>
            <a:p>
              <a:r>
                <a:rPr lang="en-US" altLang="en-US" sz="2800" b="1"/>
                <a:t> n=23</a:t>
              </a:r>
            </a:p>
          </p:txBody>
        </p:sp>
        <p:sp>
          <p:nvSpPr>
            <p:cNvPr id="14348" name="Freeform 11"/>
            <p:cNvSpPr>
              <a:spLocks/>
            </p:cNvSpPr>
            <p:nvPr/>
          </p:nvSpPr>
          <p:spPr bwMode="auto">
            <a:xfrm>
              <a:off x="2688" y="2700"/>
              <a:ext cx="277" cy="265"/>
            </a:xfrm>
            <a:custGeom>
              <a:avLst/>
              <a:gdLst>
                <a:gd name="T0" fmla="*/ 0 w 277"/>
                <a:gd name="T1" fmla="*/ 228 h 265"/>
                <a:gd name="T2" fmla="*/ 36 w 277"/>
                <a:gd name="T3" fmla="*/ 228 h 265"/>
                <a:gd name="T4" fmla="*/ 36 w 277"/>
                <a:gd name="T5" fmla="*/ 192 h 265"/>
                <a:gd name="T6" fmla="*/ 36 w 277"/>
                <a:gd name="T7" fmla="*/ 156 h 265"/>
                <a:gd name="T8" fmla="*/ 24 w 277"/>
                <a:gd name="T9" fmla="*/ 120 h 265"/>
                <a:gd name="T10" fmla="*/ 48 w 277"/>
                <a:gd name="T11" fmla="*/ 84 h 265"/>
                <a:gd name="T12" fmla="*/ 48 w 277"/>
                <a:gd name="T13" fmla="*/ 48 h 265"/>
                <a:gd name="T14" fmla="*/ 48 w 277"/>
                <a:gd name="T15" fmla="*/ 12 h 265"/>
                <a:gd name="T16" fmla="*/ 84 w 277"/>
                <a:gd name="T17" fmla="*/ 0 h 265"/>
                <a:gd name="T18" fmla="*/ 120 w 277"/>
                <a:gd name="T19" fmla="*/ 0 h 265"/>
                <a:gd name="T20" fmla="*/ 156 w 277"/>
                <a:gd name="T21" fmla="*/ 12 h 265"/>
                <a:gd name="T22" fmla="*/ 192 w 277"/>
                <a:gd name="T23" fmla="*/ 36 h 265"/>
                <a:gd name="T24" fmla="*/ 216 w 277"/>
                <a:gd name="T25" fmla="*/ 72 h 265"/>
                <a:gd name="T26" fmla="*/ 252 w 277"/>
                <a:gd name="T27" fmla="*/ 96 h 265"/>
                <a:gd name="T28" fmla="*/ 264 w 277"/>
                <a:gd name="T29" fmla="*/ 132 h 265"/>
                <a:gd name="T30" fmla="*/ 276 w 277"/>
                <a:gd name="T31" fmla="*/ 168 h 265"/>
                <a:gd name="T32" fmla="*/ 276 w 277"/>
                <a:gd name="T33" fmla="*/ 204 h 265"/>
                <a:gd name="T34" fmla="*/ 240 w 277"/>
                <a:gd name="T35" fmla="*/ 228 h 265"/>
                <a:gd name="T36" fmla="*/ 204 w 277"/>
                <a:gd name="T37" fmla="*/ 252 h 265"/>
                <a:gd name="T38" fmla="*/ 168 w 277"/>
                <a:gd name="T39" fmla="*/ 252 h 265"/>
                <a:gd name="T40" fmla="*/ 132 w 277"/>
                <a:gd name="T41" fmla="*/ 264 h 265"/>
                <a:gd name="T42" fmla="*/ 96 w 277"/>
                <a:gd name="T43" fmla="*/ 264 h 265"/>
                <a:gd name="T44" fmla="*/ 60 w 277"/>
                <a:gd name="T45" fmla="*/ 264 h 265"/>
                <a:gd name="T46" fmla="*/ 24 w 277"/>
                <a:gd name="T47" fmla="*/ 264 h 265"/>
                <a:gd name="T48" fmla="*/ 24 w 277"/>
                <a:gd name="T49" fmla="*/ 228 h 265"/>
                <a:gd name="T50" fmla="*/ 0 w 277"/>
                <a:gd name="T51" fmla="*/ 228 h 2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7"/>
                <a:gd name="T79" fmla="*/ 0 h 265"/>
                <a:gd name="T80" fmla="*/ 277 w 277"/>
                <a:gd name="T81" fmla="*/ 265 h 2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7" h="265">
                  <a:moveTo>
                    <a:pt x="0" y="228"/>
                  </a:moveTo>
                  <a:lnTo>
                    <a:pt x="36" y="228"/>
                  </a:lnTo>
                  <a:lnTo>
                    <a:pt x="36" y="192"/>
                  </a:lnTo>
                  <a:lnTo>
                    <a:pt x="36" y="156"/>
                  </a:lnTo>
                  <a:lnTo>
                    <a:pt x="24" y="120"/>
                  </a:lnTo>
                  <a:lnTo>
                    <a:pt x="48" y="84"/>
                  </a:lnTo>
                  <a:lnTo>
                    <a:pt x="48" y="48"/>
                  </a:lnTo>
                  <a:lnTo>
                    <a:pt x="48" y="12"/>
                  </a:lnTo>
                  <a:lnTo>
                    <a:pt x="84" y="0"/>
                  </a:lnTo>
                  <a:lnTo>
                    <a:pt x="120" y="0"/>
                  </a:lnTo>
                  <a:lnTo>
                    <a:pt x="156" y="12"/>
                  </a:lnTo>
                  <a:lnTo>
                    <a:pt x="192" y="36"/>
                  </a:lnTo>
                  <a:lnTo>
                    <a:pt x="216" y="72"/>
                  </a:lnTo>
                  <a:lnTo>
                    <a:pt x="252" y="96"/>
                  </a:lnTo>
                  <a:lnTo>
                    <a:pt x="264" y="132"/>
                  </a:lnTo>
                  <a:lnTo>
                    <a:pt x="276" y="168"/>
                  </a:lnTo>
                  <a:lnTo>
                    <a:pt x="276" y="204"/>
                  </a:lnTo>
                  <a:lnTo>
                    <a:pt x="240" y="228"/>
                  </a:lnTo>
                  <a:lnTo>
                    <a:pt x="204" y="252"/>
                  </a:lnTo>
                  <a:lnTo>
                    <a:pt x="168" y="252"/>
                  </a:lnTo>
                  <a:lnTo>
                    <a:pt x="132" y="264"/>
                  </a:lnTo>
                  <a:lnTo>
                    <a:pt x="96" y="264"/>
                  </a:lnTo>
                  <a:lnTo>
                    <a:pt x="60" y="264"/>
                  </a:lnTo>
                  <a:lnTo>
                    <a:pt x="24" y="264"/>
                  </a:lnTo>
                  <a:lnTo>
                    <a:pt x="24" y="228"/>
                  </a:lnTo>
                  <a:lnTo>
                    <a:pt x="0" y="228"/>
                  </a:lnTo>
                </a:path>
              </a:pathLst>
            </a:custGeom>
            <a:solidFill>
              <a:schemeClr val="accent1"/>
            </a:solidFill>
            <a:ln w="38100" cap="rnd" cmpd="sng">
              <a:solidFill>
                <a:schemeClr val="tx1"/>
              </a:solidFill>
              <a:prstDash val="solid"/>
              <a:round/>
              <a:headEnd type="none" w="med" len="med"/>
              <a:tailEnd type="none" w="med" len="med"/>
            </a:ln>
          </p:spPr>
          <p:txBody>
            <a:bodyPr/>
            <a:lstStyle/>
            <a:p>
              <a:endParaRPr lang="en-US"/>
            </a:p>
          </p:txBody>
        </p:sp>
        <p:sp>
          <p:nvSpPr>
            <p:cNvPr id="14349" name="Freeform 12"/>
            <p:cNvSpPr>
              <a:spLocks/>
            </p:cNvSpPr>
            <p:nvPr/>
          </p:nvSpPr>
          <p:spPr bwMode="auto">
            <a:xfrm>
              <a:off x="2976" y="2880"/>
              <a:ext cx="841" cy="301"/>
            </a:xfrm>
            <a:custGeom>
              <a:avLst/>
              <a:gdLst>
                <a:gd name="T0" fmla="*/ 0 w 841"/>
                <a:gd name="T1" fmla="*/ 0 h 301"/>
                <a:gd name="T2" fmla="*/ 24 w 841"/>
                <a:gd name="T3" fmla="*/ 36 h 301"/>
                <a:gd name="T4" fmla="*/ 60 w 841"/>
                <a:gd name="T5" fmla="*/ 36 h 301"/>
                <a:gd name="T6" fmla="*/ 96 w 841"/>
                <a:gd name="T7" fmla="*/ 36 h 301"/>
                <a:gd name="T8" fmla="*/ 132 w 841"/>
                <a:gd name="T9" fmla="*/ 48 h 301"/>
                <a:gd name="T10" fmla="*/ 156 w 841"/>
                <a:gd name="T11" fmla="*/ 84 h 301"/>
                <a:gd name="T12" fmla="*/ 192 w 841"/>
                <a:gd name="T13" fmla="*/ 120 h 301"/>
                <a:gd name="T14" fmla="*/ 228 w 841"/>
                <a:gd name="T15" fmla="*/ 132 h 301"/>
                <a:gd name="T16" fmla="*/ 324 w 841"/>
                <a:gd name="T17" fmla="*/ 132 h 301"/>
                <a:gd name="T18" fmla="*/ 396 w 841"/>
                <a:gd name="T19" fmla="*/ 144 h 301"/>
                <a:gd name="T20" fmla="*/ 468 w 841"/>
                <a:gd name="T21" fmla="*/ 144 h 301"/>
                <a:gd name="T22" fmla="*/ 504 w 841"/>
                <a:gd name="T23" fmla="*/ 156 h 301"/>
                <a:gd name="T24" fmla="*/ 576 w 841"/>
                <a:gd name="T25" fmla="*/ 156 h 301"/>
                <a:gd name="T26" fmla="*/ 624 w 841"/>
                <a:gd name="T27" fmla="*/ 180 h 301"/>
                <a:gd name="T28" fmla="*/ 660 w 841"/>
                <a:gd name="T29" fmla="*/ 216 h 301"/>
                <a:gd name="T30" fmla="*/ 696 w 841"/>
                <a:gd name="T31" fmla="*/ 228 h 301"/>
                <a:gd name="T32" fmla="*/ 732 w 841"/>
                <a:gd name="T33" fmla="*/ 252 h 301"/>
                <a:gd name="T34" fmla="*/ 768 w 841"/>
                <a:gd name="T35" fmla="*/ 276 h 301"/>
                <a:gd name="T36" fmla="*/ 804 w 841"/>
                <a:gd name="T37" fmla="*/ 288 h 301"/>
                <a:gd name="T38" fmla="*/ 840 w 841"/>
                <a:gd name="T39" fmla="*/ 300 h 3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1"/>
                <a:gd name="T61" fmla="*/ 0 h 301"/>
                <a:gd name="T62" fmla="*/ 841 w 841"/>
                <a:gd name="T63" fmla="*/ 301 h 3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1" h="301">
                  <a:moveTo>
                    <a:pt x="0" y="0"/>
                  </a:moveTo>
                  <a:lnTo>
                    <a:pt x="24" y="36"/>
                  </a:lnTo>
                  <a:lnTo>
                    <a:pt x="60" y="36"/>
                  </a:lnTo>
                  <a:lnTo>
                    <a:pt x="96" y="36"/>
                  </a:lnTo>
                  <a:lnTo>
                    <a:pt x="132" y="48"/>
                  </a:lnTo>
                  <a:lnTo>
                    <a:pt x="156" y="84"/>
                  </a:lnTo>
                  <a:lnTo>
                    <a:pt x="192" y="120"/>
                  </a:lnTo>
                  <a:lnTo>
                    <a:pt x="228" y="132"/>
                  </a:lnTo>
                  <a:lnTo>
                    <a:pt x="324" y="132"/>
                  </a:lnTo>
                  <a:lnTo>
                    <a:pt x="396" y="144"/>
                  </a:lnTo>
                  <a:lnTo>
                    <a:pt x="468" y="144"/>
                  </a:lnTo>
                  <a:lnTo>
                    <a:pt x="504" y="156"/>
                  </a:lnTo>
                  <a:lnTo>
                    <a:pt x="576" y="156"/>
                  </a:lnTo>
                  <a:lnTo>
                    <a:pt x="624" y="180"/>
                  </a:lnTo>
                  <a:lnTo>
                    <a:pt x="660" y="216"/>
                  </a:lnTo>
                  <a:lnTo>
                    <a:pt x="696" y="228"/>
                  </a:lnTo>
                  <a:lnTo>
                    <a:pt x="732" y="252"/>
                  </a:lnTo>
                  <a:lnTo>
                    <a:pt x="768" y="276"/>
                  </a:lnTo>
                  <a:lnTo>
                    <a:pt x="804" y="288"/>
                  </a:lnTo>
                  <a:lnTo>
                    <a:pt x="840" y="300"/>
                  </a:lnTo>
                </a:path>
              </a:pathLst>
            </a:custGeom>
            <a:noFill/>
            <a:ln w="28575"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0" name="Oval 13"/>
            <p:cNvSpPr>
              <a:spLocks noChangeArrowheads="1"/>
            </p:cNvSpPr>
            <p:nvPr/>
          </p:nvSpPr>
          <p:spPr bwMode="auto">
            <a:xfrm>
              <a:off x="2212" y="2596"/>
              <a:ext cx="184" cy="136"/>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14351" name="Freeform 14"/>
            <p:cNvSpPr>
              <a:spLocks/>
            </p:cNvSpPr>
            <p:nvPr/>
          </p:nvSpPr>
          <p:spPr bwMode="auto">
            <a:xfrm>
              <a:off x="2112" y="2832"/>
              <a:ext cx="373" cy="193"/>
            </a:xfrm>
            <a:custGeom>
              <a:avLst/>
              <a:gdLst>
                <a:gd name="T0" fmla="*/ 0 w 373"/>
                <a:gd name="T1" fmla="*/ 192 h 193"/>
                <a:gd name="T2" fmla="*/ 36 w 373"/>
                <a:gd name="T3" fmla="*/ 168 h 193"/>
                <a:gd name="T4" fmla="*/ 72 w 373"/>
                <a:gd name="T5" fmla="*/ 168 h 193"/>
                <a:gd name="T6" fmla="*/ 108 w 373"/>
                <a:gd name="T7" fmla="*/ 168 h 193"/>
                <a:gd name="T8" fmla="*/ 144 w 373"/>
                <a:gd name="T9" fmla="*/ 168 h 193"/>
                <a:gd name="T10" fmla="*/ 180 w 373"/>
                <a:gd name="T11" fmla="*/ 168 h 193"/>
                <a:gd name="T12" fmla="*/ 216 w 373"/>
                <a:gd name="T13" fmla="*/ 168 h 193"/>
                <a:gd name="T14" fmla="*/ 252 w 373"/>
                <a:gd name="T15" fmla="*/ 168 h 193"/>
                <a:gd name="T16" fmla="*/ 288 w 373"/>
                <a:gd name="T17" fmla="*/ 144 h 193"/>
                <a:gd name="T18" fmla="*/ 312 w 373"/>
                <a:gd name="T19" fmla="*/ 108 h 193"/>
                <a:gd name="T20" fmla="*/ 336 w 373"/>
                <a:gd name="T21" fmla="*/ 72 h 193"/>
                <a:gd name="T22" fmla="*/ 348 w 373"/>
                <a:gd name="T23" fmla="*/ 36 h 193"/>
                <a:gd name="T24" fmla="*/ 372 w 373"/>
                <a:gd name="T25" fmla="*/ 0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3"/>
                <a:gd name="T40" fmla="*/ 0 h 193"/>
                <a:gd name="T41" fmla="*/ 373 w 373"/>
                <a:gd name="T42" fmla="*/ 193 h 1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3" h="193">
                  <a:moveTo>
                    <a:pt x="0" y="192"/>
                  </a:moveTo>
                  <a:lnTo>
                    <a:pt x="36" y="168"/>
                  </a:lnTo>
                  <a:lnTo>
                    <a:pt x="72" y="168"/>
                  </a:lnTo>
                  <a:lnTo>
                    <a:pt x="108" y="168"/>
                  </a:lnTo>
                  <a:lnTo>
                    <a:pt x="144" y="168"/>
                  </a:lnTo>
                  <a:lnTo>
                    <a:pt x="180" y="168"/>
                  </a:lnTo>
                  <a:lnTo>
                    <a:pt x="216" y="168"/>
                  </a:lnTo>
                  <a:lnTo>
                    <a:pt x="252" y="168"/>
                  </a:lnTo>
                  <a:lnTo>
                    <a:pt x="288" y="144"/>
                  </a:lnTo>
                  <a:lnTo>
                    <a:pt x="312" y="108"/>
                  </a:lnTo>
                  <a:lnTo>
                    <a:pt x="336" y="72"/>
                  </a:lnTo>
                  <a:lnTo>
                    <a:pt x="348" y="36"/>
                  </a:lnTo>
                  <a:lnTo>
                    <a:pt x="372" y="0"/>
                  </a:lnTo>
                </a:path>
              </a:pathLst>
            </a:custGeom>
            <a:noFill/>
            <a:ln w="28575"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2" name="Oval 15"/>
            <p:cNvSpPr>
              <a:spLocks noChangeArrowheads="1"/>
            </p:cNvSpPr>
            <p:nvPr/>
          </p:nvSpPr>
          <p:spPr bwMode="auto">
            <a:xfrm>
              <a:off x="2260" y="2644"/>
              <a:ext cx="40" cy="40"/>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grpSp>
      <p:grpSp>
        <p:nvGrpSpPr>
          <p:cNvPr id="4" name="Group 16"/>
          <p:cNvGrpSpPr>
            <a:grpSpLocks/>
          </p:cNvGrpSpPr>
          <p:nvPr/>
        </p:nvGrpSpPr>
        <p:grpSpPr bwMode="auto">
          <a:xfrm>
            <a:off x="1447800" y="4425950"/>
            <a:ext cx="7537450" cy="2349500"/>
            <a:chOff x="912" y="2788"/>
            <a:chExt cx="4748" cy="1480"/>
          </a:xfrm>
        </p:grpSpPr>
        <p:sp>
          <p:nvSpPr>
            <p:cNvPr id="14343" name="Oval 17"/>
            <p:cNvSpPr>
              <a:spLocks noChangeArrowheads="1"/>
            </p:cNvSpPr>
            <p:nvPr/>
          </p:nvSpPr>
          <p:spPr bwMode="auto">
            <a:xfrm>
              <a:off x="4132" y="2788"/>
              <a:ext cx="1528" cy="148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14344" name="Rectangle 18"/>
            <p:cNvSpPr>
              <a:spLocks noChangeArrowheads="1"/>
            </p:cNvSpPr>
            <p:nvPr/>
          </p:nvSpPr>
          <p:spPr bwMode="auto">
            <a:xfrm>
              <a:off x="4455" y="3102"/>
              <a:ext cx="923"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3200" b="1">
                  <a:solidFill>
                    <a:srgbClr val="000000"/>
                  </a:solidFill>
                </a:rPr>
                <a:t> 2n=46</a:t>
              </a:r>
            </a:p>
            <a:p>
              <a:r>
                <a:rPr lang="en-US" altLang="en-US" sz="3200" b="1">
                  <a:solidFill>
                    <a:srgbClr val="000000"/>
                  </a:solidFill>
                </a:rPr>
                <a:t>zygote</a:t>
              </a:r>
            </a:p>
          </p:txBody>
        </p:sp>
        <p:sp>
          <p:nvSpPr>
            <p:cNvPr id="14345" name="Freeform 19"/>
            <p:cNvSpPr>
              <a:spLocks/>
            </p:cNvSpPr>
            <p:nvPr/>
          </p:nvSpPr>
          <p:spPr bwMode="auto">
            <a:xfrm>
              <a:off x="912" y="3552"/>
              <a:ext cx="2976" cy="456"/>
            </a:xfrm>
            <a:custGeom>
              <a:avLst/>
              <a:gdLst>
                <a:gd name="T0" fmla="*/ 804 w 2368"/>
                <a:gd name="T1" fmla="*/ 0 h 648"/>
                <a:gd name="T2" fmla="*/ 1102 w 2368"/>
                <a:gd name="T3" fmla="*/ 99 h 648"/>
                <a:gd name="T4" fmla="*/ 7424 w 2368"/>
                <a:gd name="T5" fmla="*/ 75 h 648"/>
                <a:gd name="T6" fmla="*/ 0 60000 65536"/>
                <a:gd name="T7" fmla="*/ 0 60000 65536"/>
                <a:gd name="T8" fmla="*/ 0 60000 65536"/>
                <a:gd name="T9" fmla="*/ 0 w 2368"/>
                <a:gd name="T10" fmla="*/ 0 h 648"/>
                <a:gd name="T11" fmla="*/ 2368 w 2368"/>
                <a:gd name="T12" fmla="*/ 648 h 648"/>
              </a:gdLst>
              <a:ahLst/>
              <a:cxnLst>
                <a:cxn ang="T6">
                  <a:pos x="T0" y="T1"/>
                </a:cxn>
                <a:cxn ang="T7">
                  <a:pos x="T2" y="T3"/>
                </a:cxn>
                <a:cxn ang="T8">
                  <a:pos x="T4" y="T5"/>
                </a:cxn>
              </a:cxnLst>
              <a:rect l="T9" t="T10" r="T11" b="T12"/>
              <a:pathLst>
                <a:path w="2368" h="648">
                  <a:moveTo>
                    <a:pt x="256" y="0"/>
                  </a:moveTo>
                  <a:cubicBezTo>
                    <a:pt x="128" y="252"/>
                    <a:pt x="0" y="504"/>
                    <a:pt x="352" y="576"/>
                  </a:cubicBezTo>
                  <a:cubicBezTo>
                    <a:pt x="704" y="648"/>
                    <a:pt x="2032" y="456"/>
                    <a:pt x="2368" y="432"/>
                  </a:cubicBezTo>
                </a:path>
              </a:pathLst>
            </a:custGeom>
            <a:noFill/>
            <a:ln w="381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28366332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left)">
                                      <p:cBhvr>
                                        <p:cTn id="7" dur="500"/>
                                        <p:tgtEl>
                                          <p:spTgt spid="71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left)">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wipe(left)">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1+#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P spid="717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b="1" smtClean="0"/>
              <a:t>Chromosomes</a:t>
            </a:r>
          </a:p>
        </p:txBody>
      </p:sp>
      <p:sp>
        <p:nvSpPr>
          <p:cNvPr id="15363" name="Rectangle 3"/>
          <p:cNvSpPr>
            <a:spLocks noGrp="1" noChangeArrowheads="1"/>
          </p:cNvSpPr>
          <p:nvPr>
            <p:ph idx="1"/>
          </p:nvPr>
        </p:nvSpPr>
        <p:spPr>
          <a:xfrm>
            <a:off x="152400" y="2027238"/>
            <a:ext cx="8991600" cy="4525962"/>
          </a:xfrm>
        </p:spPr>
        <p:txBody>
          <a:bodyPr/>
          <a:lstStyle/>
          <a:p>
            <a:pPr algn="ctr" eaLnBrk="1" hangingPunct="1"/>
            <a:r>
              <a:rPr lang="en-US" altLang="en-US" sz="2800" b="1" smtClean="0"/>
              <a:t>If an organism has the </a:t>
            </a:r>
            <a:r>
              <a:rPr lang="en-US" altLang="en-US" sz="2800" b="1" smtClean="0">
                <a:solidFill>
                  <a:srgbClr val="FFFF00"/>
                </a:solidFill>
              </a:rPr>
              <a:t>Diploid number </a:t>
            </a:r>
            <a:r>
              <a:rPr lang="en-US" altLang="en-US" sz="2800" b="1" smtClean="0"/>
              <a:t>(2n) it has two matching homologues per set. One of the homologues comes from the mother (and has the mother’s DNA).… the other homologue comes from the father (and has the father’s DNA). </a:t>
            </a:r>
          </a:p>
          <a:p>
            <a:pPr algn="ctr" eaLnBrk="1" hangingPunct="1"/>
            <a:r>
              <a:rPr lang="en-US" altLang="en-US" sz="2800" b="1" smtClean="0"/>
              <a:t>Most organisms are diploid. Humans have 23 sets of chromosomes… therefore humans have 46 total chromosomes….. The diploid number for humans is </a:t>
            </a:r>
            <a:r>
              <a:rPr lang="en-US" altLang="en-US" sz="2800" b="1" smtClean="0">
                <a:solidFill>
                  <a:srgbClr val="FFFF00"/>
                </a:solidFill>
              </a:rPr>
              <a:t>46 </a:t>
            </a:r>
            <a:r>
              <a:rPr lang="en-US" altLang="en-US" sz="2800" b="1" smtClean="0"/>
              <a:t>(46 chromosomes per cell).</a:t>
            </a:r>
          </a:p>
        </p:txBody>
      </p:sp>
    </p:spTree>
    <p:extLst>
      <p:ext uri="{BB962C8B-B14F-4D97-AF65-F5344CB8AC3E}">
        <p14:creationId xmlns:p14="http://schemas.microsoft.com/office/powerpoint/2010/main" val="1971173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1143000"/>
          </a:xfrm>
        </p:spPr>
        <p:txBody>
          <a:bodyPr lIns="90488" tIns="44450" rIns="90488" bIns="44450" rtlCol="0">
            <a:normAutofit/>
          </a:bodyPr>
          <a:lstStyle/>
          <a:p>
            <a:pPr eaLnBrk="1" fontAlgn="auto" hangingPunct="1">
              <a:spcAft>
                <a:spcPts val="0"/>
              </a:spcAft>
              <a:defRPr/>
            </a:pPr>
            <a:r>
              <a:rPr lang="en-US" b="1" dirty="0" smtClean="0">
                <a:solidFill>
                  <a:srgbClr val="0000CC"/>
                </a:solidFill>
                <a:effectLst>
                  <a:outerShdw blurRad="38100" dist="38100" dir="2700000" algn="tl">
                    <a:srgbClr val="C0C0C0"/>
                  </a:outerShdw>
                </a:effectLst>
              </a:rPr>
              <a:t>Homologous Chromosomes</a:t>
            </a:r>
          </a:p>
        </p:txBody>
      </p:sp>
      <p:sp>
        <p:nvSpPr>
          <p:cNvPr id="9219" name="Rectangle 3"/>
          <p:cNvSpPr>
            <a:spLocks noGrp="1" noChangeArrowheads="1"/>
          </p:cNvSpPr>
          <p:nvPr>
            <p:ph idx="1"/>
          </p:nvPr>
        </p:nvSpPr>
        <p:spPr>
          <a:xfrm>
            <a:off x="381000" y="1600200"/>
            <a:ext cx="8382000" cy="4114800"/>
          </a:xfrm>
        </p:spPr>
        <p:txBody>
          <a:bodyPr lIns="90488" tIns="44450" rIns="90488" bIns="44450" rtlCol="0">
            <a:normAutofit fontScale="85000" lnSpcReduction="20000"/>
          </a:bodyPr>
          <a:lstStyle/>
          <a:p>
            <a:pPr indent="-274320" eaLnBrk="1" fontAlgn="auto" hangingPunct="1">
              <a:spcAft>
                <a:spcPts val="0"/>
              </a:spcAft>
              <a:defRPr/>
            </a:pPr>
            <a:r>
              <a:rPr lang="en-US" b="1" dirty="0" smtClean="0"/>
              <a:t>Pair of </a:t>
            </a:r>
            <a:r>
              <a:rPr lang="en-US" b="1" dirty="0" smtClean="0">
                <a:solidFill>
                  <a:srgbClr val="FFFF00"/>
                </a:solidFill>
                <a:effectLst>
                  <a:outerShdw blurRad="38100" dist="38100" dir="2700000" algn="tl">
                    <a:srgbClr val="C0C0C0"/>
                  </a:outerShdw>
                </a:effectLst>
              </a:rPr>
              <a:t>chromosomes</a:t>
            </a:r>
            <a:r>
              <a:rPr lang="en-US" b="1" dirty="0" smtClean="0">
                <a:solidFill>
                  <a:srgbClr val="FFFF00"/>
                </a:solidFill>
              </a:rPr>
              <a:t> </a:t>
            </a:r>
            <a:r>
              <a:rPr lang="en-US" b="1" dirty="0" smtClean="0"/>
              <a:t>(</a:t>
            </a:r>
            <a:r>
              <a:rPr lang="en-US" b="1" dirty="0" smtClean="0">
                <a:solidFill>
                  <a:schemeClr val="accent2"/>
                </a:solidFill>
                <a:effectLst>
                  <a:outerShdw blurRad="38100" dist="38100" dir="2700000" algn="tl">
                    <a:srgbClr val="C0C0C0"/>
                  </a:outerShdw>
                </a:effectLst>
              </a:rPr>
              <a:t>maternal</a:t>
            </a:r>
            <a:r>
              <a:rPr lang="en-US" b="1" dirty="0" smtClean="0"/>
              <a:t> and </a:t>
            </a:r>
            <a:r>
              <a:rPr lang="en-US" b="1" dirty="0" smtClean="0">
                <a:solidFill>
                  <a:schemeClr val="accent2"/>
                </a:solidFill>
                <a:effectLst>
                  <a:outerShdw blurRad="38100" dist="38100" dir="2700000" algn="tl">
                    <a:srgbClr val="C0C0C0"/>
                  </a:outerShdw>
                </a:effectLst>
              </a:rPr>
              <a:t>paternal</a:t>
            </a:r>
            <a:r>
              <a:rPr lang="en-US" b="1" dirty="0" smtClean="0"/>
              <a:t>) that are similar in shape and size.</a:t>
            </a:r>
          </a:p>
          <a:p>
            <a:pPr indent="-274320" eaLnBrk="1" fontAlgn="auto" hangingPunct="1">
              <a:spcAft>
                <a:spcPts val="0"/>
              </a:spcAft>
              <a:buFontTx/>
              <a:buNone/>
              <a:defRPr/>
            </a:pPr>
            <a:endParaRPr lang="en-US" sz="800" b="1" dirty="0" smtClean="0"/>
          </a:p>
          <a:p>
            <a:pPr indent="-274320" eaLnBrk="1" fontAlgn="auto" hangingPunct="1">
              <a:spcAft>
                <a:spcPts val="0"/>
              </a:spcAft>
              <a:defRPr/>
            </a:pPr>
            <a:r>
              <a:rPr lang="en-US" b="1" dirty="0" smtClean="0"/>
              <a:t>Homologous pairs </a:t>
            </a:r>
            <a:r>
              <a:rPr lang="en-US" b="1" dirty="0" smtClean="0">
                <a:solidFill>
                  <a:srgbClr val="B50069"/>
                </a:solidFill>
                <a:effectLst>
                  <a:outerShdw blurRad="38100" dist="38100" dir="2700000" algn="tl">
                    <a:srgbClr val="C0C0C0"/>
                  </a:outerShdw>
                </a:effectLst>
              </a:rPr>
              <a:t>(tetrads) </a:t>
            </a:r>
            <a:r>
              <a:rPr lang="en-US" b="1" dirty="0" smtClean="0"/>
              <a:t>carry genes controlling the same inherited traits.</a:t>
            </a:r>
          </a:p>
          <a:p>
            <a:pPr indent="-274320" eaLnBrk="1" fontAlgn="auto" hangingPunct="1">
              <a:spcAft>
                <a:spcPts val="0"/>
              </a:spcAft>
              <a:buFontTx/>
              <a:buNone/>
              <a:defRPr/>
            </a:pPr>
            <a:endParaRPr lang="en-US" sz="800" b="1" dirty="0" smtClean="0"/>
          </a:p>
          <a:p>
            <a:pPr indent="-274320" eaLnBrk="1" fontAlgn="auto" hangingPunct="1">
              <a:spcAft>
                <a:spcPts val="0"/>
              </a:spcAft>
              <a:defRPr/>
            </a:pPr>
            <a:r>
              <a:rPr lang="en-US" b="1" dirty="0" smtClean="0"/>
              <a:t>Each </a:t>
            </a:r>
            <a:r>
              <a:rPr lang="en-US" b="1" dirty="0" smtClean="0">
                <a:solidFill>
                  <a:srgbClr val="FFFF00"/>
                </a:solidFill>
                <a:effectLst>
                  <a:outerShdw blurRad="38100" dist="38100" dir="2700000" algn="tl">
                    <a:srgbClr val="C0C0C0"/>
                  </a:outerShdw>
                </a:effectLst>
              </a:rPr>
              <a:t>locus</a:t>
            </a:r>
            <a:r>
              <a:rPr lang="en-US" b="1" dirty="0" smtClean="0"/>
              <a:t> </a:t>
            </a:r>
            <a:r>
              <a:rPr lang="en-US" b="1" dirty="0" smtClean="0">
                <a:solidFill>
                  <a:schemeClr val="hlink"/>
                </a:solidFill>
                <a:effectLst>
                  <a:outerShdw blurRad="38100" dist="38100" dir="2700000" algn="tl">
                    <a:srgbClr val="C0C0C0"/>
                  </a:outerShdw>
                </a:effectLst>
              </a:rPr>
              <a:t>(position of a gene) </a:t>
            </a:r>
            <a:r>
              <a:rPr lang="en-US" b="1" dirty="0" smtClean="0"/>
              <a:t>is in the same position on homologues.</a:t>
            </a:r>
          </a:p>
          <a:p>
            <a:pPr indent="-274320" eaLnBrk="1" fontAlgn="auto" hangingPunct="1">
              <a:spcAft>
                <a:spcPts val="0"/>
              </a:spcAft>
              <a:buFontTx/>
              <a:buNone/>
              <a:defRPr/>
            </a:pPr>
            <a:endParaRPr lang="en-US" sz="800" b="1" dirty="0" smtClean="0"/>
          </a:p>
          <a:p>
            <a:pPr indent="-274320" eaLnBrk="1" fontAlgn="auto" hangingPunct="1">
              <a:spcAft>
                <a:spcPts val="0"/>
              </a:spcAft>
              <a:defRPr/>
            </a:pPr>
            <a:r>
              <a:rPr lang="en-US" b="1" dirty="0" smtClean="0"/>
              <a:t>Humans have 23 pairs of </a:t>
            </a:r>
            <a:r>
              <a:rPr lang="en-US" b="1" dirty="0" smtClean="0">
                <a:solidFill>
                  <a:srgbClr val="FF3300"/>
                </a:solidFill>
                <a:effectLst>
                  <a:outerShdw blurRad="38100" dist="38100" dir="2700000" algn="tl">
                    <a:srgbClr val="C0C0C0"/>
                  </a:outerShdw>
                </a:effectLst>
              </a:rPr>
              <a:t>homologous chromosomes.</a:t>
            </a:r>
          </a:p>
          <a:p>
            <a:pPr indent="-274320" eaLnBrk="1" fontAlgn="auto" hangingPunct="1">
              <a:spcAft>
                <a:spcPts val="0"/>
              </a:spcAft>
              <a:buFontTx/>
              <a:buNone/>
              <a:defRPr/>
            </a:pPr>
            <a:endParaRPr lang="en-US" sz="1400" b="1" dirty="0" smtClean="0"/>
          </a:p>
          <a:p>
            <a:pPr indent="-274320" eaLnBrk="1" fontAlgn="auto" hangingPunct="1">
              <a:spcAft>
                <a:spcPts val="0"/>
              </a:spcAft>
              <a:buFontTx/>
              <a:buNone/>
              <a:defRPr/>
            </a:pPr>
            <a:r>
              <a:rPr lang="en-US" b="1" dirty="0" smtClean="0"/>
              <a:t>	                         22 pairs of </a:t>
            </a:r>
            <a:r>
              <a:rPr lang="en-US" b="1" dirty="0" smtClean="0">
                <a:solidFill>
                  <a:schemeClr val="hlink"/>
                </a:solidFill>
                <a:effectLst>
                  <a:outerShdw blurRad="38100" dist="38100" dir="2700000" algn="tl">
                    <a:srgbClr val="C0C0C0"/>
                  </a:outerShdw>
                </a:effectLst>
              </a:rPr>
              <a:t>autosomes</a:t>
            </a:r>
            <a:endParaRPr lang="en-US" b="1" dirty="0" smtClean="0"/>
          </a:p>
          <a:p>
            <a:pPr indent="-274320" eaLnBrk="1" fontAlgn="auto" hangingPunct="1">
              <a:spcAft>
                <a:spcPts val="0"/>
              </a:spcAft>
              <a:buFontTx/>
              <a:buNone/>
              <a:defRPr/>
            </a:pPr>
            <a:r>
              <a:rPr lang="en-US" b="1" dirty="0" smtClean="0"/>
              <a:t>                             1 pair of </a:t>
            </a:r>
            <a:r>
              <a:rPr lang="en-US" b="1" dirty="0" smtClean="0">
                <a:solidFill>
                  <a:srgbClr val="7B00E4"/>
                </a:solidFill>
                <a:effectLst>
                  <a:outerShdw blurRad="38100" dist="38100" dir="2700000" algn="tl">
                    <a:srgbClr val="C0C0C0"/>
                  </a:outerShdw>
                </a:effectLst>
              </a:rPr>
              <a:t>sex chromosomes</a:t>
            </a:r>
          </a:p>
        </p:txBody>
      </p:sp>
    </p:spTree>
    <p:extLst>
      <p:ext uri="{BB962C8B-B14F-4D97-AF65-F5344CB8AC3E}">
        <p14:creationId xmlns:p14="http://schemas.microsoft.com/office/powerpoint/2010/main" val="36537818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ipe(left)">
                                      <p:cBhvr>
                                        <p:cTn id="7" dur="500"/>
                                        <p:tgtEl>
                                          <p:spTgt spid="92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wipe(left)">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wipe(left)">
                                      <p:cBhvr>
                                        <p:cTn id="22" dur="500"/>
                                        <p:tgtEl>
                                          <p:spTgt spid="92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wipe(left)">
                                      <p:cBhvr>
                                        <p:cTn id="27" dur="500"/>
                                        <p:tgtEl>
                                          <p:spTgt spid="921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9">
                                            <p:txEl>
                                              <p:pRg st="8" end="8"/>
                                            </p:txEl>
                                          </p:spTgt>
                                        </p:tgtEl>
                                        <p:attrNameLst>
                                          <p:attrName>style.visibility</p:attrName>
                                        </p:attrNameLst>
                                      </p:cBhvr>
                                      <p:to>
                                        <p:strVal val="visible"/>
                                      </p:to>
                                    </p:set>
                                    <p:animEffect transition="in" filter="wipe(left)">
                                      <p:cBhvr>
                                        <p:cTn id="32" dur="500"/>
                                        <p:tgtEl>
                                          <p:spTgt spid="9219">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19">
                                            <p:txEl>
                                              <p:pRg st="9" end="9"/>
                                            </p:txEl>
                                          </p:spTgt>
                                        </p:tgtEl>
                                        <p:attrNameLst>
                                          <p:attrName>style.visibility</p:attrName>
                                        </p:attrNameLst>
                                      </p:cBhvr>
                                      <p:to>
                                        <p:strVal val="visible"/>
                                      </p:to>
                                    </p:set>
                                    <p:animEffect transition="in" filter="wipe(left)">
                                      <p:cBhvr>
                                        <p:cTn id="37" dur="500"/>
                                        <p:tgtEl>
                                          <p:spTgt spid="92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P spid="921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9144000" cy="1143000"/>
          </a:xfrm>
        </p:spPr>
        <p:txBody>
          <a:bodyPr lIns="90488" tIns="44450" rIns="90488" bIns="44450" rtlCol="0">
            <a:normAutofit/>
          </a:bodyPr>
          <a:lstStyle/>
          <a:p>
            <a:pPr eaLnBrk="1" fontAlgn="auto" hangingPunct="1">
              <a:spcAft>
                <a:spcPts val="0"/>
              </a:spcAft>
              <a:defRPr/>
            </a:pPr>
            <a:r>
              <a:rPr lang="en-US" b="1" dirty="0" smtClean="0">
                <a:solidFill>
                  <a:srgbClr val="0000CC"/>
                </a:solidFill>
                <a:effectLst>
                  <a:outerShdw blurRad="38100" dist="38100" dir="2700000" algn="tl">
                    <a:srgbClr val="C0C0C0"/>
                  </a:outerShdw>
                </a:effectLst>
              </a:rPr>
              <a:t>Homologous Chromosomes</a:t>
            </a:r>
            <a:br>
              <a:rPr lang="en-US" b="1" dirty="0" smtClean="0">
                <a:solidFill>
                  <a:srgbClr val="0000CC"/>
                </a:solidFill>
                <a:effectLst>
                  <a:outerShdw blurRad="38100" dist="38100" dir="2700000" algn="tl">
                    <a:srgbClr val="C0C0C0"/>
                  </a:outerShdw>
                </a:effectLst>
              </a:rPr>
            </a:br>
            <a:r>
              <a:rPr lang="en-US" sz="1400" b="1" dirty="0" smtClean="0">
                <a:effectLst>
                  <a:outerShdw blurRad="38100" dist="38100" dir="2700000" algn="tl">
                    <a:srgbClr val="C0C0C0"/>
                  </a:outerShdw>
                </a:effectLst>
              </a:rPr>
              <a:t>(</a:t>
            </a:r>
            <a:r>
              <a:rPr lang="en-US" sz="1800" b="1" dirty="0" smtClean="0">
                <a:effectLst>
                  <a:outerShdw blurRad="38100" dist="38100" dir="2700000" algn="tl">
                    <a:srgbClr val="C0C0C0"/>
                  </a:outerShdw>
                </a:effectLst>
              </a:rPr>
              <a:t>because a homologous pair consists of 4 chromatids it is called a “Tetrad”)</a:t>
            </a:r>
          </a:p>
        </p:txBody>
      </p:sp>
      <p:sp>
        <p:nvSpPr>
          <p:cNvPr id="17411" name="Rectangle 3"/>
          <p:cNvSpPr>
            <a:spLocks noGrp="1" noChangeArrowheads="1"/>
          </p:cNvSpPr>
          <p:nvPr>
            <p:ph idx="1"/>
          </p:nvPr>
        </p:nvSpPr>
        <p:spPr>
          <a:xfrm>
            <a:off x="838200" y="2133600"/>
            <a:ext cx="7772400" cy="4114800"/>
          </a:xfrm>
        </p:spPr>
        <p:txBody>
          <a:bodyPr lIns="90488" tIns="44450" rIns="90488" bIns="44450"/>
          <a:lstStyle/>
          <a:p>
            <a:pPr eaLnBrk="1" hangingPunct="1">
              <a:buFontTx/>
              <a:buNone/>
            </a:pPr>
            <a:r>
              <a:rPr lang="en-US" altLang="en-US" smtClean="0"/>
              <a:t> </a:t>
            </a:r>
          </a:p>
        </p:txBody>
      </p:sp>
      <p:grpSp>
        <p:nvGrpSpPr>
          <p:cNvPr id="2" name="Group 4"/>
          <p:cNvGrpSpPr>
            <a:grpSpLocks/>
          </p:cNvGrpSpPr>
          <p:nvPr/>
        </p:nvGrpSpPr>
        <p:grpSpPr bwMode="auto">
          <a:xfrm>
            <a:off x="2957513" y="6005513"/>
            <a:ext cx="3035300" cy="454025"/>
            <a:chOff x="1863" y="3783"/>
            <a:chExt cx="1912" cy="286"/>
          </a:xfrm>
        </p:grpSpPr>
        <p:sp>
          <p:nvSpPr>
            <p:cNvPr id="17444" name="Rectangle 5"/>
            <p:cNvSpPr>
              <a:spLocks noChangeArrowheads="1"/>
            </p:cNvSpPr>
            <p:nvPr/>
          </p:nvSpPr>
          <p:spPr bwMode="auto">
            <a:xfrm>
              <a:off x="1863" y="3783"/>
              <a:ext cx="87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Paternal</a:t>
              </a:r>
            </a:p>
          </p:txBody>
        </p:sp>
        <p:sp>
          <p:nvSpPr>
            <p:cNvPr id="17445" name="Rectangle 6"/>
            <p:cNvSpPr>
              <a:spLocks noChangeArrowheads="1"/>
            </p:cNvSpPr>
            <p:nvPr/>
          </p:nvSpPr>
          <p:spPr bwMode="auto">
            <a:xfrm>
              <a:off x="2871" y="3783"/>
              <a:ext cx="90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Maternal</a:t>
              </a:r>
            </a:p>
          </p:txBody>
        </p:sp>
      </p:grpSp>
      <p:grpSp>
        <p:nvGrpSpPr>
          <p:cNvPr id="3" name="Group 7"/>
          <p:cNvGrpSpPr>
            <a:grpSpLocks/>
          </p:cNvGrpSpPr>
          <p:nvPr/>
        </p:nvGrpSpPr>
        <p:grpSpPr bwMode="auto">
          <a:xfrm>
            <a:off x="304800" y="2146300"/>
            <a:ext cx="8574088" cy="3663950"/>
            <a:chOff x="192" y="1352"/>
            <a:chExt cx="5401" cy="2308"/>
          </a:xfrm>
        </p:grpSpPr>
        <p:sp>
          <p:nvSpPr>
            <p:cNvPr id="17414" name="Freeform 8"/>
            <p:cNvSpPr>
              <a:spLocks/>
            </p:cNvSpPr>
            <p:nvPr/>
          </p:nvSpPr>
          <p:spPr bwMode="auto">
            <a:xfrm>
              <a:off x="2413" y="1352"/>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17415" name="Freeform 9"/>
            <p:cNvSpPr>
              <a:spLocks/>
            </p:cNvSpPr>
            <p:nvPr/>
          </p:nvSpPr>
          <p:spPr bwMode="auto">
            <a:xfrm>
              <a:off x="2101" y="1388"/>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17416" name="Oval 10"/>
            <p:cNvSpPr>
              <a:spLocks noChangeArrowheads="1"/>
            </p:cNvSpPr>
            <p:nvPr/>
          </p:nvSpPr>
          <p:spPr bwMode="auto">
            <a:xfrm rot="60000">
              <a:off x="2312" y="2359"/>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17417" name="Freeform 11"/>
            <p:cNvSpPr>
              <a:spLocks/>
            </p:cNvSpPr>
            <p:nvPr/>
          </p:nvSpPr>
          <p:spPr bwMode="auto">
            <a:xfrm>
              <a:off x="3085" y="1352"/>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17418" name="Freeform 12"/>
            <p:cNvSpPr>
              <a:spLocks/>
            </p:cNvSpPr>
            <p:nvPr/>
          </p:nvSpPr>
          <p:spPr bwMode="auto">
            <a:xfrm>
              <a:off x="2773" y="1388"/>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17419" name="Oval 13"/>
            <p:cNvSpPr>
              <a:spLocks noChangeArrowheads="1"/>
            </p:cNvSpPr>
            <p:nvPr/>
          </p:nvSpPr>
          <p:spPr bwMode="auto">
            <a:xfrm rot="60000">
              <a:off x="2984" y="2359"/>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17420" name="Line 14"/>
            <p:cNvSpPr>
              <a:spLocks noChangeShapeType="1"/>
            </p:cNvSpPr>
            <p:nvPr/>
          </p:nvSpPr>
          <p:spPr bwMode="auto">
            <a:xfrm>
              <a:off x="2176" y="1680"/>
              <a:ext cx="208"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1" name="Line 15"/>
            <p:cNvSpPr>
              <a:spLocks noChangeShapeType="1"/>
            </p:cNvSpPr>
            <p:nvPr/>
          </p:nvSpPr>
          <p:spPr bwMode="auto">
            <a:xfrm>
              <a:off x="3136" y="1680"/>
              <a:ext cx="304"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2" name="Rectangle 16"/>
            <p:cNvSpPr>
              <a:spLocks noChangeArrowheads="1"/>
            </p:cNvSpPr>
            <p:nvPr/>
          </p:nvSpPr>
          <p:spPr bwMode="auto">
            <a:xfrm>
              <a:off x="3831" y="1556"/>
              <a:ext cx="824"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2000" b="1"/>
                <a:t>eye color</a:t>
              </a:r>
            </a:p>
            <a:p>
              <a:r>
                <a:rPr lang="en-US" altLang="en-US" sz="2000" b="1"/>
                <a:t>   locus</a:t>
              </a:r>
            </a:p>
          </p:txBody>
        </p:sp>
        <p:sp>
          <p:nvSpPr>
            <p:cNvPr id="17423" name="Line 17"/>
            <p:cNvSpPr>
              <a:spLocks noChangeShapeType="1"/>
            </p:cNvSpPr>
            <p:nvPr/>
          </p:nvSpPr>
          <p:spPr bwMode="auto">
            <a:xfrm>
              <a:off x="3512" y="1680"/>
              <a:ext cx="272"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4" name="Line 18"/>
            <p:cNvSpPr>
              <a:spLocks noChangeShapeType="1"/>
            </p:cNvSpPr>
            <p:nvPr/>
          </p:nvSpPr>
          <p:spPr bwMode="auto">
            <a:xfrm>
              <a:off x="1736" y="1680"/>
              <a:ext cx="27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5" name="Rectangle 19"/>
            <p:cNvSpPr>
              <a:spLocks noChangeArrowheads="1"/>
            </p:cNvSpPr>
            <p:nvPr/>
          </p:nvSpPr>
          <p:spPr bwMode="auto">
            <a:xfrm>
              <a:off x="903" y="1556"/>
              <a:ext cx="824"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2000" b="1"/>
                <a:t>eye color</a:t>
              </a:r>
            </a:p>
            <a:p>
              <a:r>
                <a:rPr lang="en-US" altLang="en-US" sz="2000" b="1"/>
                <a:t>   locus</a:t>
              </a:r>
            </a:p>
          </p:txBody>
        </p:sp>
        <p:sp>
          <p:nvSpPr>
            <p:cNvPr id="17426" name="Freeform 20"/>
            <p:cNvSpPr>
              <a:spLocks/>
            </p:cNvSpPr>
            <p:nvPr/>
          </p:nvSpPr>
          <p:spPr bwMode="auto">
            <a:xfrm>
              <a:off x="4692" y="1788"/>
              <a:ext cx="241" cy="1429"/>
            </a:xfrm>
            <a:custGeom>
              <a:avLst/>
              <a:gdLst>
                <a:gd name="T0" fmla="*/ 84 w 241"/>
                <a:gd name="T1" fmla="*/ 672 h 1429"/>
                <a:gd name="T2" fmla="*/ 60 w 241"/>
                <a:gd name="T3" fmla="*/ 600 h 1429"/>
                <a:gd name="T4" fmla="*/ 48 w 241"/>
                <a:gd name="T5" fmla="*/ 528 h 1429"/>
                <a:gd name="T6" fmla="*/ 36 w 241"/>
                <a:gd name="T7" fmla="*/ 456 h 1429"/>
                <a:gd name="T8" fmla="*/ 24 w 241"/>
                <a:gd name="T9" fmla="*/ 360 h 1429"/>
                <a:gd name="T10" fmla="*/ 0 w 241"/>
                <a:gd name="T11" fmla="*/ 276 h 1429"/>
                <a:gd name="T12" fmla="*/ 0 w 241"/>
                <a:gd name="T13" fmla="*/ 192 h 1429"/>
                <a:gd name="T14" fmla="*/ 0 w 241"/>
                <a:gd name="T15" fmla="*/ 108 h 1429"/>
                <a:gd name="T16" fmla="*/ 24 w 241"/>
                <a:gd name="T17" fmla="*/ 36 h 1429"/>
                <a:gd name="T18" fmla="*/ 108 w 241"/>
                <a:gd name="T19" fmla="*/ 0 h 1429"/>
                <a:gd name="T20" fmla="*/ 156 w 241"/>
                <a:gd name="T21" fmla="*/ 60 h 1429"/>
                <a:gd name="T22" fmla="*/ 180 w 241"/>
                <a:gd name="T23" fmla="*/ 132 h 1429"/>
                <a:gd name="T24" fmla="*/ 180 w 241"/>
                <a:gd name="T25" fmla="*/ 204 h 1429"/>
                <a:gd name="T26" fmla="*/ 180 w 241"/>
                <a:gd name="T27" fmla="*/ 288 h 1429"/>
                <a:gd name="T28" fmla="*/ 180 w 241"/>
                <a:gd name="T29" fmla="*/ 384 h 1429"/>
                <a:gd name="T30" fmla="*/ 180 w 241"/>
                <a:gd name="T31" fmla="*/ 456 h 1429"/>
                <a:gd name="T32" fmla="*/ 180 w 241"/>
                <a:gd name="T33" fmla="*/ 528 h 1429"/>
                <a:gd name="T34" fmla="*/ 180 w 241"/>
                <a:gd name="T35" fmla="*/ 600 h 1429"/>
                <a:gd name="T36" fmla="*/ 180 w 241"/>
                <a:gd name="T37" fmla="*/ 672 h 1429"/>
                <a:gd name="T38" fmla="*/ 180 w 241"/>
                <a:gd name="T39" fmla="*/ 744 h 1429"/>
                <a:gd name="T40" fmla="*/ 180 w 241"/>
                <a:gd name="T41" fmla="*/ 816 h 1429"/>
                <a:gd name="T42" fmla="*/ 180 w 241"/>
                <a:gd name="T43" fmla="*/ 888 h 1429"/>
                <a:gd name="T44" fmla="*/ 192 w 241"/>
                <a:gd name="T45" fmla="*/ 960 h 1429"/>
                <a:gd name="T46" fmla="*/ 216 w 241"/>
                <a:gd name="T47" fmla="*/ 1032 h 1429"/>
                <a:gd name="T48" fmla="*/ 228 w 241"/>
                <a:gd name="T49" fmla="*/ 1104 h 1429"/>
                <a:gd name="T50" fmla="*/ 240 w 241"/>
                <a:gd name="T51" fmla="*/ 1176 h 1429"/>
                <a:gd name="T52" fmla="*/ 240 w 241"/>
                <a:gd name="T53" fmla="*/ 1248 h 1429"/>
                <a:gd name="T54" fmla="*/ 216 w 241"/>
                <a:gd name="T55" fmla="*/ 1320 h 1429"/>
                <a:gd name="T56" fmla="*/ 180 w 241"/>
                <a:gd name="T57" fmla="*/ 1392 h 1429"/>
                <a:gd name="T58" fmla="*/ 120 w 241"/>
                <a:gd name="T59" fmla="*/ 1416 h 1429"/>
                <a:gd name="T60" fmla="*/ 96 w 241"/>
                <a:gd name="T61" fmla="*/ 1344 h 1429"/>
                <a:gd name="T62" fmla="*/ 96 w 241"/>
                <a:gd name="T63" fmla="*/ 1272 h 1429"/>
                <a:gd name="T64" fmla="*/ 72 w 241"/>
                <a:gd name="T65" fmla="*/ 1200 h 1429"/>
                <a:gd name="T66" fmla="*/ 72 w 241"/>
                <a:gd name="T67" fmla="*/ 1128 h 1429"/>
                <a:gd name="T68" fmla="*/ 72 w 241"/>
                <a:gd name="T69" fmla="*/ 1044 h 1429"/>
                <a:gd name="T70" fmla="*/ 72 w 241"/>
                <a:gd name="T71" fmla="*/ 972 h 1429"/>
                <a:gd name="T72" fmla="*/ 96 w 241"/>
                <a:gd name="T73" fmla="*/ 900 h 1429"/>
                <a:gd name="T74" fmla="*/ 120 w 241"/>
                <a:gd name="T75" fmla="*/ 828 h 1429"/>
                <a:gd name="T76" fmla="*/ 132 w 241"/>
                <a:gd name="T77" fmla="*/ 756 h 1429"/>
                <a:gd name="T78" fmla="*/ 108 w 241"/>
                <a:gd name="T79" fmla="*/ 708 h 14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1"/>
                <a:gd name="T121" fmla="*/ 0 h 1429"/>
                <a:gd name="T122" fmla="*/ 241 w 241"/>
                <a:gd name="T123" fmla="*/ 1429 h 14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1" h="1429">
                  <a:moveTo>
                    <a:pt x="108" y="708"/>
                  </a:moveTo>
                  <a:lnTo>
                    <a:pt x="84" y="672"/>
                  </a:lnTo>
                  <a:lnTo>
                    <a:pt x="72" y="636"/>
                  </a:lnTo>
                  <a:lnTo>
                    <a:pt x="60" y="600"/>
                  </a:lnTo>
                  <a:lnTo>
                    <a:pt x="48" y="564"/>
                  </a:lnTo>
                  <a:lnTo>
                    <a:pt x="48" y="528"/>
                  </a:lnTo>
                  <a:lnTo>
                    <a:pt x="36" y="492"/>
                  </a:lnTo>
                  <a:lnTo>
                    <a:pt x="36" y="456"/>
                  </a:lnTo>
                  <a:lnTo>
                    <a:pt x="24" y="408"/>
                  </a:lnTo>
                  <a:lnTo>
                    <a:pt x="24" y="360"/>
                  </a:lnTo>
                  <a:lnTo>
                    <a:pt x="12" y="312"/>
                  </a:lnTo>
                  <a:lnTo>
                    <a:pt x="0" y="276"/>
                  </a:lnTo>
                  <a:lnTo>
                    <a:pt x="0" y="240"/>
                  </a:lnTo>
                  <a:lnTo>
                    <a:pt x="0" y="192"/>
                  </a:lnTo>
                  <a:lnTo>
                    <a:pt x="0" y="144"/>
                  </a:lnTo>
                  <a:lnTo>
                    <a:pt x="0" y="108"/>
                  </a:lnTo>
                  <a:lnTo>
                    <a:pt x="12" y="72"/>
                  </a:lnTo>
                  <a:lnTo>
                    <a:pt x="24" y="36"/>
                  </a:lnTo>
                  <a:lnTo>
                    <a:pt x="72" y="12"/>
                  </a:lnTo>
                  <a:lnTo>
                    <a:pt x="108" y="0"/>
                  </a:lnTo>
                  <a:lnTo>
                    <a:pt x="144" y="24"/>
                  </a:lnTo>
                  <a:lnTo>
                    <a:pt x="156" y="60"/>
                  </a:lnTo>
                  <a:lnTo>
                    <a:pt x="168" y="96"/>
                  </a:lnTo>
                  <a:lnTo>
                    <a:pt x="180" y="132"/>
                  </a:lnTo>
                  <a:lnTo>
                    <a:pt x="180" y="168"/>
                  </a:lnTo>
                  <a:lnTo>
                    <a:pt x="180" y="204"/>
                  </a:lnTo>
                  <a:lnTo>
                    <a:pt x="180" y="240"/>
                  </a:lnTo>
                  <a:lnTo>
                    <a:pt x="180" y="288"/>
                  </a:lnTo>
                  <a:lnTo>
                    <a:pt x="180" y="336"/>
                  </a:lnTo>
                  <a:lnTo>
                    <a:pt x="180" y="384"/>
                  </a:lnTo>
                  <a:lnTo>
                    <a:pt x="180" y="420"/>
                  </a:lnTo>
                  <a:lnTo>
                    <a:pt x="180" y="456"/>
                  </a:lnTo>
                  <a:lnTo>
                    <a:pt x="180" y="492"/>
                  </a:lnTo>
                  <a:lnTo>
                    <a:pt x="180" y="528"/>
                  </a:lnTo>
                  <a:lnTo>
                    <a:pt x="180" y="564"/>
                  </a:lnTo>
                  <a:lnTo>
                    <a:pt x="180" y="600"/>
                  </a:lnTo>
                  <a:lnTo>
                    <a:pt x="180" y="636"/>
                  </a:lnTo>
                  <a:lnTo>
                    <a:pt x="180" y="672"/>
                  </a:lnTo>
                  <a:lnTo>
                    <a:pt x="180" y="708"/>
                  </a:lnTo>
                  <a:lnTo>
                    <a:pt x="180" y="744"/>
                  </a:lnTo>
                  <a:lnTo>
                    <a:pt x="180" y="780"/>
                  </a:lnTo>
                  <a:lnTo>
                    <a:pt x="180" y="816"/>
                  </a:lnTo>
                  <a:lnTo>
                    <a:pt x="180" y="852"/>
                  </a:lnTo>
                  <a:lnTo>
                    <a:pt x="180" y="888"/>
                  </a:lnTo>
                  <a:lnTo>
                    <a:pt x="192" y="924"/>
                  </a:lnTo>
                  <a:lnTo>
                    <a:pt x="192" y="960"/>
                  </a:lnTo>
                  <a:lnTo>
                    <a:pt x="204" y="996"/>
                  </a:lnTo>
                  <a:lnTo>
                    <a:pt x="216" y="1032"/>
                  </a:lnTo>
                  <a:lnTo>
                    <a:pt x="228" y="1068"/>
                  </a:lnTo>
                  <a:lnTo>
                    <a:pt x="228" y="1104"/>
                  </a:lnTo>
                  <a:lnTo>
                    <a:pt x="228" y="1140"/>
                  </a:lnTo>
                  <a:lnTo>
                    <a:pt x="240" y="1176"/>
                  </a:lnTo>
                  <a:lnTo>
                    <a:pt x="240" y="1212"/>
                  </a:lnTo>
                  <a:lnTo>
                    <a:pt x="240" y="1248"/>
                  </a:lnTo>
                  <a:lnTo>
                    <a:pt x="240" y="1284"/>
                  </a:lnTo>
                  <a:lnTo>
                    <a:pt x="216" y="1320"/>
                  </a:lnTo>
                  <a:lnTo>
                    <a:pt x="204" y="1356"/>
                  </a:lnTo>
                  <a:lnTo>
                    <a:pt x="180" y="1392"/>
                  </a:lnTo>
                  <a:lnTo>
                    <a:pt x="156" y="1428"/>
                  </a:lnTo>
                  <a:lnTo>
                    <a:pt x="120" y="1416"/>
                  </a:lnTo>
                  <a:lnTo>
                    <a:pt x="96" y="1380"/>
                  </a:lnTo>
                  <a:lnTo>
                    <a:pt x="96" y="1344"/>
                  </a:lnTo>
                  <a:lnTo>
                    <a:pt x="96" y="1308"/>
                  </a:lnTo>
                  <a:lnTo>
                    <a:pt x="96" y="1272"/>
                  </a:lnTo>
                  <a:lnTo>
                    <a:pt x="84" y="1236"/>
                  </a:lnTo>
                  <a:lnTo>
                    <a:pt x="72" y="1200"/>
                  </a:lnTo>
                  <a:lnTo>
                    <a:pt x="72" y="1164"/>
                  </a:lnTo>
                  <a:lnTo>
                    <a:pt x="72" y="1128"/>
                  </a:lnTo>
                  <a:lnTo>
                    <a:pt x="72" y="1092"/>
                  </a:lnTo>
                  <a:lnTo>
                    <a:pt x="72" y="1044"/>
                  </a:lnTo>
                  <a:lnTo>
                    <a:pt x="72" y="1008"/>
                  </a:lnTo>
                  <a:lnTo>
                    <a:pt x="72" y="972"/>
                  </a:lnTo>
                  <a:lnTo>
                    <a:pt x="84" y="936"/>
                  </a:lnTo>
                  <a:lnTo>
                    <a:pt x="96" y="900"/>
                  </a:lnTo>
                  <a:lnTo>
                    <a:pt x="108" y="864"/>
                  </a:lnTo>
                  <a:lnTo>
                    <a:pt x="120" y="828"/>
                  </a:lnTo>
                  <a:lnTo>
                    <a:pt x="132" y="792"/>
                  </a:lnTo>
                  <a:lnTo>
                    <a:pt x="132" y="756"/>
                  </a:lnTo>
                  <a:lnTo>
                    <a:pt x="132" y="720"/>
                  </a:lnTo>
                  <a:lnTo>
                    <a:pt x="108" y="708"/>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17427" name="Freeform 21"/>
            <p:cNvSpPr>
              <a:spLocks/>
            </p:cNvSpPr>
            <p:nvPr/>
          </p:nvSpPr>
          <p:spPr bwMode="auto">
            <a:xfrm>
              <a:off x="4896" y="1776"/>
              <a:ext cx="265" cy="1393"/>
            </a:xfrm>
            <a:custGeom>
              <a:avLst/>
              <a:gdLst>
                <a:gd name="T0" fmla="*/ 24 w 265"/>
                <a:gd name="T1" fmla="*/ 732 h 1393"/>
                <a:gd name="T2" fmla="*/ 24 w 265"/>
                <a:gd name="T3" fmla="*/ 660 h 1393"/>
                <a:gd name="T4" fmla="*/ 12 w 265"/>
                <a:gd name="T5" fmla="*/ 588 h 1393"/>
                <a:gd name="T6" fmla="*/ 0 w 265"/>
                <a:gd name="T7" fmla="*/ 516 h 1393"/>
                <a:gd name="T8" fmla="*/ 0 w 265"/>
                <a:gd name="T9" fmla="*/ 444 h 1393"/>
                <a:gd name="T10" fmla="*/ 12 w 265"/>
                <a:gd name="T11" fmla="*/ 372 h 1393"/>
                <a:gd name="T12" fmla="*/ 12 w 265"/>
                <a:gd name="T13" fmla="*/ 300 h 1393"/>
                <a:gd name="T14" fmla="*/ 0 w 265"/>
                <a:gd name="T15" fmla="*/ 228 h 1393"/>
                <a:gd name="T16" fmla="*/ 0 w 265"/>
                <a:gd name="T17" fmla="*/ 156 h 1393"/>
                <a:gd name="T18" fmla="*/ 12 w 265"/>
                <a:gd name="T19" fmla="*/ 84 h 1393"/>
                <a:gd name="T20" fmla="*/ 60 w 265"/>
                <a:gd name="T21" fmla="*/ 12 h 1393"/>
                <a:gd name="T22" fmla="*/ 132 w 265"/>
                <a:gd name="T23" fmla="*/ 0 h 1393"/>
                <a:gd name="T24" fmla="*/ 192 w 265"/>
                <a:gd name="T25" fmla="*/ 48 h 1393"/>
                <a:gd name="T26" fmla="*/ 228 w 265"/>
                <a:gd name="T27" fmla="*/ 120 h 1393"/>
                <a:gd name="T28" fmla="*/ 228 w 265"/>
                <a:gd name="T29" fmla="*/ 192 h 1393"/>
                <a:gd name="T30" fmla="*/ 216 w 265"/>
                <a:gd name="T31" fmla="*/ 264 h 1393"/>
                <a:gd name="T32" fmla="*/ 204 w 265"/>
                <a:gd name="T33" fmla="*/ 348 h 1393"/>
                <a:gd name="T34" fmla="*/ 192 w 265"/>
                <a:gd name="T35" fmla="*/ 420 h 1393"/>
                <a:gd name="T36" fmla="*/ 168 w 265"/>
                <a:gd name="T37" fmla="*/ 492 h 1393"/>
                <a:gd name="T38" fmla="*/ 156 w 265"/>
                <a:gd name="T39" fmla="*/ 564 h 1393"/>
                <a:gd name="T40" fmla="*/ 144 w 265"/>
                <a:gd name="T41" fmla="*/ 636 h 1393"/>
                <a:gd name="T42" fmla="*/ 144 w 265"/>
                <a:gd name="T43" fmla="*/ 708 h 1393"/>
                <a:gd name="T44" fmla="*/ 144 w 265"/>
                <a:gd name="T45" fmla="*/ 780 h 1393"/>
                <a:gd name="T46" fmla="*/ 192 w 265"/>
                <a:gd name="T47" fmla="*/ 852 h 1393"/>
                <a:gd name="T48" fmla="*/ 228 w 265"/>
                <a:gd name="T49" fmla="*/ 924 h 1393"/>
                <a:gd name="T50" fmla="*/ 252 w 265"/>
                <a:gd name="T51" fmla="*/ 996 h 1393"/>
                <a:gd name="T52" fmla="*/ 264 w 265"/>
                <a:gd name="T53" fmla="*/ 1068 h 1393"/>
                <a:gd name="T54" fmla="*/ 264 w 265"/>
                <a:gd name="T55" fmla="*/ 1140 h 1393"/>
                <a:gd name="T56" fmla="*/ 264 w 265"/>
                <a:gd name="T57" fmla="*/ 1212 h 1393"/>
                <a:gd name="T58" fmla="*/ 240 w 265"/>
                <a:gd name="T59" fmla="*/ 1284 h 1393"/>
                <a:gd name="T60" fmla="*/ 192 w 265"/>
                <a:gd name="T61" fmla="*/ 1356 h 1393"/>
                <a:gd name="T62" fmla="*/ 120 w 265"/>
                <a:gd name="T63" fmla="*/ 1392 h 1393"/>
                <a:gd name="T64" fmla="*/ 84 w 265"/>
                <a:gd name="T65" fmla="*/ 1320 h 1393"/>
                <a:gd name="T66" fmla="*/ 60 w 265"/>
                <a:gd name="T67" fmla="*/ 1248 h 1393"/>
                <a:gd name="T68" fmla="*/ 60 w 265"/>
                <a:gd name="T69" fmla="*/ 1176 h 1393"/>
                <a:gd name="T70" fmla="*/ 60 w 265"/>
                <a:gd name="T71" fmla="*/ 1104 h 1393"/>
                <a:gd name="T72" fmla="*/ 60 w 265"/>
                <a:gd name="T73" fmla="*/ 1032 h 1393"/>
                <a:gd name="T74" fmla="*/ 60 w 265"/>
                <a:gd name="T75" fmla="*/ 960 h 1393"/>
                <a:gd name="T76" fmla="*/ 60 w 265"/>
                <a:gd name="T77" fmla="*/ 888 h 1393"/>
                <a:gd name="T78" fmla="*/ 60 w 265"/>
                <a:gd name="T79" fmla="*/ 816 h 1393"/>
                <a:gd name="T80" fmla="*/ 48 w 265"/>
                <a:gd name="T81" fmla="*/ 768 h 13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5"/>
                <a:gd name="T124" fmla="*/ 0 h 1393"/>
                <a:gd name="T125" fmla="*/ 265 w 265"/>
                <a:gd name="T126" fmla="*/ 1393 h 13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5" h="1393">
                  <a:moveTo>
                    <a:pt x="48" y="768"/>
                  </a:moveTo>
                  <a:lnTo>
                    <a:pt x="24" y="732"/>
                  </a:lnTo>
                  <a:lnTo>
                    <a:pt x="24" y="696"/>
                  </a:lnTo>
                  <a:lnTo>
                    <a:pt x="24" y="660"/>
                  </a:lnTo>
                  <a:lnTo>
                    <a:pt x="24" y="624"/>
                  </a:lnTo>
                  <a:lnTo>
                    <a:pt x="12" y="588"/>
                  </a:lnTo>
                  <a:lnTo>
                    <a:pt x="0" y="552"/>
                  </a:lnTo>
                  <a:lnTo>
                    <a:pt x="0" y="516"/>
                  </a:lnTo>
                  <a:lnTo>
                    <a:pt x="0" y="480"/>
                  </a:lnTo>
                  <a:lnTo>
                    <a:pt x="0" y="444"/>
                  </a:lnTo>
                  <a:lnTo>
                    <a:pt x="12" y="408"/>
                  </a:lnTo>
                  <a:lnTo>
                    <a:pt x="12" y="372"/>
                  </a:lnTo>
                  <a:lnTo>
                    <a:pt x="12" y="336"/>
                  </a:lnTo>
                  <a:lnTo>
                    <a:pt x="12" y="300"/>
                  </a:lnTo>
                  <a:lnTo>
                    <a:pt x="12" y="264"/>
                  </a:lnTo>
                  <a:lnTo>
                    <a:pt x="0" y="228"/>
                  </a:lnTo>
                  <a:lnTo>
                    <a:pt x="0" y="192"/>
                  </a:lnTo>
                  <a:lnTo>
                    <a:pt x="0" y="156"/>
                  </a:lnTo>
                  <a:lnTo>
                    <a:pt x="12" y="120"/>
                  </a:lnTo>
                  <a:lnTo>
                    <a:pt x="12" y="84"/>
                  </a:lnTo>
                  <a:lnTo>
                    <a:pt x="24" y="48"/>
                  </a:lnTo>
                  <a:lnTo>
                    <a:pt x="60" y="12"/>
                  </a:lnTo>
                  <a:lnTo>
                    <a:pt x="96" y="0"/>
                  </a:lnTo>
                  <a:lnTo>
                    <a:pt x="132" y="0"/>
                  </a:lnTo>
                  <a:lnTo>
                    <a:pt x="168" y="12"/>
                  </a:lnTo>
                  <a:lnTo>
                    <a:pt x="192" y="48"/>
                  </a:lnTo>
                  <a:lnTo>
                    <a:pt x="216" y="84"/>
                  </a:lnTo>
                  <a:lnTo>
                    <a:pt x="228" y="120"/>
                  </a:lnTo>
                  <a:lnTo>
                    <a:pt x="228" y="156"/>
                  </a:lnTo>
                  <a:lnTo>
                    <a:pt x="228" y="192"/>
                  </a:lnTo>
                  <a:lnTo>
                    <a:pt x="228" y="228"/>
                  </a:lnTo>
                  <a:lnTo>
                    <a:pt x="216" y="264"/>
                  </a:lnTo>
                  <a:lnTo>
                    <a:pt x="204" y="312"/>
                  </a:lnTo>
                  <a:lnTo>
                    <a:pt x="204" y="348"/>
                  </a:lnTo>
                  <a:lnTo>
                    <a:pt x="192" y="384"/>
                  </a:lnTo>
                  <a:lnTo>
                    <a:pt x="192" y="420"/>
                  </a:lnTo>
                  <a:lnTo>
                    <a:pt x="180" y="456"/>
                  </a:lnTo>
                  <a:lnTo>
                    <a:pt x="168" y="492"/>
                  </a:lnTo>
                  <a:lnTo>
                    <a:pt x="168" y="528"/>
                  </a:lnTo>
                  <a:lnTo>
                    <a:pt x="156" y="564"/>
                  </a:lnTo>
                  <a:lnTo>
                    <a:pt x="144" y="600"/>
                  </a:lnTo>
                  <a:lnTo>
                    <a:pt x="144" y="636"/>
                  </a:lnTo>
                  <a:lnTo>
                    <a:pt x="144" y="672"/>
                  </a:lnTo>
                  <a:lnTo>
                    <a:pt x="144" y="708"/>
                  </a:lnTo>
                  <a:lnTo>
                    <a:pt x="144" y="744"/>
                  </a:lnTo>
                  <a:lnTo>
                    <a:pt x="144" y="780"/>
                  </a:lnTo>
                  <a:lnTo>
                    <a:pt x="168" y="816"/>
                  </a:lnTo>
                  <a:lnTo>
                    <a:pt x="192" y="852"/>
                  </a:lnTo>
                  <a:lnTo>
                    <a:pt x="216" y="888"/>
                  </a:lnTo>
                  <a:lnTo>
                    <a:pt x="228" y="924"/>
                  </a:lnTo>
                  <a:lnTo>
                    <a:pt x="240" y="960"/>
                  </a:lnTo>
                  <a:lnTo>
                    <a:pt x="252" y="996"/>
                  </a:lnTo>
                  <a:lnTo>
                    <a:pt x="264" y="1032"/>
                  </a:lnTo>
                  <a:lnTo>
                    <a:pt x="264" y="1068"/>
                  </a:lnTo>
                  <a:lnTo>
                    <a:pt x="264" y="1104"/>
                  </a:lnTo>
                  <a:lnTo>
                    <a:pt x="264" y="1140"/>
                  </a:lnTo>
                  <a:lnTo>
                    <a:pt x="264" y="1176"/>
                  </a:lnTo>
                  <a:lnTo>
                    <a:pt x="264" y="1212"/>
                  </a:lnTo>
                  <a:lnTo>
                    <a:pt x="240" y="1248"/>
                  </a:lnTo>
                  <a:lnTo>
                    <a:pt x="240" y="1284"/>
                  </a:lnTo>
                  <a:lnTo>
                    <a:pt x="216" y="1320"/>
                  </a:lnTo>
                  <a:lnTo>
                    <a:pt x="192" y="1356"/>
                  </a:lnTo>
                  <a:lnTo>
                    <a:pt x="156" y="1380"/>
                  </a:lnTo>
                  <a:lnTo>
                    <a:pt x="120" y="1392"/>
                  </a:lnTo>
                  <a:lnTo>
                    <a:pt x="108" y="1356"/>
                  </a:lnTo>
                  <a:lnTo>
                    <a:pt x="84" y="1320"/>
                  </a:lnTo>
                  <a:lnTo>
                    <a:pt x="72" y="1284"/>
                  </a:lnTo>
                  <a:lnTo>
                    <a:pt x="60" y="1248"/>
                  </a:lnTo>
                  <a:lnTo>
                    <a:pt x="60" y="1212"/>
                  </a:lnTo>
                  <a:lnTo>
                    <a:pt x="60" y="1176"/>
                  </a:lnTo>
                  <a:lnTo>
                    <a:pt x="60" y="1140"/>
                  </a:lnTo>
                  <a:lnTo>
                    <a:pt x="60" y="1104"/>
                  </a:lnTo>
                  <a:lnTo>
                    <a:pt x="60" y="1068"/>
                  </a:lnTo>
                  <a:lnTo>
                    <a:pt x="60" y="1032"/>
                  </a:lnTo>
                  <a:lnTo>
                    <a:pt x="60" y="996"/>
                  </a:lnTo>
                  <a:lnTo>
                    <a:pt x="60" y="960"/>
                  </a:lnTo>
                  <a:lnTo>
                    <a:pt x="60" y="924"/>
                  </a:lnTo>
                  <a:lnTo>
                    <a:pt x="60" y="888"/>
                  </a:lnTo>
                  <a:lnTo>
                    <a:pt x="60" y="852"/>
                  </a:lnTo>
                  <a:lnTo>
                    <a:pt x="60" y="816"/>
                  </a:lnTo>
                  <a:lnTo>
                    <a:pt x="60" y="780"/>
                  </a:lnTo>
                  <a:lnTo>
                    <a:pt x="48" y="768"/>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17428" name="Oval 22"/>
            <p:cNvSpPr>
              <a:spLocks noChangeArrowheads="1"/>
            </p:cNvSpPr>
            <p:nvPr/>
          </p:nvSpPr>
          <p:spPr bwMode="auto">
            <a:xfrm>
              <a:off x="4760" y="2360"/>
              <a:ext cx="272" cy="32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17429" name="Freeform 23"/>
            <p:cNvSpPr>
              <a:spLocks/>
            </p:cNvSpPr>
            <p:nvPr/>
          </p:nvSpPr>
          <p:spPr bwMode="auto">
            <a:xfrm>
              <a:off x="5124" y="1740"/>
              <a:ext cx="241" cy="1429"/>
            </a:xfrm>
            <a:custGeom>
              <a:avLst/>
              <a:gdLst>
                <a:gd name="T0" fmla="*/ 84 w 241"/>
                <a:gd name="T1" fmla="*/ 672 h 1429"/>
                <a:gd name="T2" fmla="*/ 60 w 241"/>
                <a:gd name="T3" fmla="*/ 600 h 1429"/>
                <a:gd name="T4" fmla="*/ 48 w 241"/>
                <a:gd name="T5" fmla="*/ 528 h 1429"/>
                <a:gd name="T6" fmla="*/ 36 w 241"/>
                <a:gd name="T7" fmla="*/ 456 h 1429"/>
                <a:gd name="T8" fmla="*/ 24 w 241"/>
                <a:gd name="T9" fmla="*/ 360 h 1429"/>
                <a:gd name="T10" fmla="*/ 0 w 241"/>
                <a:gd name="T11" fmla="*/ 276 h 1429"/>
                <a:gd name="T12" fmla="*/ 0 w 241"/>
                <a:gd name="T13" fmla="*/ 192 h 1429"/>
                <a:gd name="T14" fmla="*/ 0 w 241"/>
                <a:gd name="T15" fmla="*/ 108 h 1429"/>
                <a:gd name="T16" fmla="*/ 24 w 241"/>
                <a:gd name="T17" fmla="*/ 36 h 1429"/>
                <a:gd name="T18" fmla="*/ 108 w 241"/>
                <a:gd name="T19" fmla="*/ 0 h 1429"/>
                <a:gd name="T20" fmla="*/ 156 w 241"/>
                <a:gd name="T21" fmla="*/ 60 h 1429"/>
                <a:gd name="T22" fmla="*/ 180 w 241"/>
                <a:gd name="T23" fmla="*/ 132 h 1429"/>
                <a:gd name="T24" fmla="*/ 180 w 241"/>
                <a:gd name="T25" fmla="*/ 204 h 1429"/>
                <a:gd name="T26" fmla="*/ 180 w 241"/>
                <a:gd name="T27" fmla="*/ 288 h 1429"/>
                <a:gd name="T28" fmla="*/ 180 w 241"/>
                <a:gd name="T29" fmla="*/ 384 h 1429"/>
                <a:gd name="T30" fmla="*/ 180 w 241"/>
                <a:gd name="T31" fmla="*/ 456 h 1429"/>
                <a:gd name="T32" fmla="*/ 180 w 241"/>
                <a:gd name="T33" fmla="*/ 528 h 1429"/>
                <a:gd name="T34" fmla="*/ 180 w 241"/>
                <a:gd name="T35" fmla="*/ 600 h 1429"/>
                <a:gd name="T36" fmla="*/ 180 w 241"/>
                <a:gd name="T37" fmla="*/ 672 h 1429"/>
                <a:gd name="T38" fmla="*/ 180 w 241"/>
                <a:gd name="T39" fmla="*/ 744 h 1429"/>
                <a:gd name="T40" fmla="*/ 180 w 241"/>
                <a:gd name="T41" fmla="*/ 816 h 1429"/>
                <a:gd name="T42" fmla="*/ 180 w 241"/>
                <a:gd name="T43" fmla="*/ 888 h 1429"/>
                <a:gd name="T44" fmla="*/ 192 w 241"/>
                <a:gd name="T45" fmla="*/ 960 h 1429"/>
                <a:gd name="T46" fmla="*/ 216 w 241"/>
                <a:gd name="T47" fmla="*/ 1032 h 1429"/>
                <a:gd name="T48" fmla="*/ 228 w 241"/>
                <a:gd name="T49" fmla="*/ 1104 h 1429"/>
                <a:gd name="T50" fmla="*/ 240 w 241"/>
                <a:gd name="T51" fmla="*/ 1176 h 1429"/>
                <a:gd name="T52" fmla="*/ 240 w 241"/>
                <a:gd name="T53" fmla="*/ 1248 h 1429"/>
                <a:gd name="T54" fmla="*/ 216 w 241"/>
                <a:gd name="T55" fmla="*/ 1320 h 1429"/>
                <a:gd name="T56" fmla="*/ 180 w 241"/>
                <a:gd name="T57" fmla="*/ 1392 h 1429"/>
                <a:gd name="T58" fmla="*/ 120 w 241"/>
                <a:gd name="T59" fmla="*/ 1416 h 1429"/>
                <a:gd name="T60" fmla="*/ 96 w 241"/>
                <a:gd name="T61" fmla="*/ 1344 h 1429"/>
                <a:gd name="T62" fmla="*/ 96 w 241"/>
                <a:gd name="T63" fmla="*/ 1272 h 1429"/>
                <a:gd name="T64" fmla="*/ 72 w 241"/>
                <a:gd name="T65" fmla="*/ 1200 h 1429"/>
                <a:gd name="T66" fmla="*/ 72 w 241"/>
                <a:gd name="T67" fmla="*/ 1128 h 1429"/>
                <a:gd name="T68" fmla="*/ 72 w 241"/>
                <a:gd name="T69" fmla="*/ 1044 h 1429"/>
                <a:gd name="T70" fmla="*/ 72 w 241"/>
                <a:gd name="T71" fmla="*/ 972 h 1429"/>
                <a:gd name="T72" fmla="*/ 96 w 241"/>
                <a:gd name="T73" fmla="*/ 900 h 1429"/>
                <a:gd name="T74" fmla="*/ 120 w 241"/>
                <a:gd name="T75" fmla="*/ 828 h 1429"/>
                <a:gd name="T76" fmla="*/ 132 w 241"/>
                <a:gd name="T77" fmla="*/ 756 h 1429"/>
                <a:gd name="T78" fmla="*/ 108 w 241"/>
                <a:gd name="T79" fmla="*/ 708 h 14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1"/>
                <a:gd name="T121" fmla="*/ 0 h 1429"/>
                <a:gd name="T122" fmla="*/ 241 w 241"/>
                <a:gd name="T123" fmla="*/ 1429 h 14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1" h="1429">
                  <a:moveTo>
                    <a:pt x="108" y="708"/>
                  </a:moveTo>
                  <a:lnTo>
                    <a:pt x="84" y="672"/>
                  </a:lnTo>
                  <a:lnTo>
                    <a:pt x="72" y="636"/>
                  </a:lnTo>
                  <a:lnTo>
                    <a:pt x="60" y="600"/>
                  </a:lnTo>
                  <a:lnTo>
                    <a:pt x="48" y="564"/>
                  </a:lnTo>
                  <a:lnTo>
                    <a:pt x="48" y="528"/>
                  </a:lnTo>
                  <a:lnTo>
                    <a:pt x="36" y="492"/>
                  </a:lnTo>
                  <a:lnTo>
                    <a:pt x="36" y="456"/>
                  </a:lnTo>
                  <a:lnTo>
                    <a:pt x="24" y="408"/>
                  </a:lnTo>
                  <a:lnTo>
                    <a:pt x="24" y="360"/>
                  </a:lnTo>
                  <a:lnTo>
                    <a:pt x="12" y="312"/>
                  </a:lnTo>
                  <a:lnTo>
                    <a:pt x="0" y="276"/>
                  </a:lnTo>
                  <a:lnTo>
                    <a:pt x="0" y="240"/>
                  </a:lnTo>
                  <a:lnTo>
                    <a:pt x="0" y="192"/>
                  </a:lnTo>
                  <a:lnTo>
                    <a:pt x="0" y="144"/>
                  </a:lnTo>
                  <a:lnTo>
                    <a:pt x="0" y="108"/>
                  </a:lnTo>
                  <a:lnTo>
                    <a:pt x="12" y="72"/>
                  </a:lnTo>
                  <a:lnTo>
                    <a:pt x="24" y="36"/>
                  </a:lnTo>
                  <a:lnTo>
                    <a:pt x="72" y="12"/>
                  </a:lnTo>
                  <a:lnTo>
                    <a:pt x="108" y="0"/>
                  </a:lnTo>
                  <a:lnTo>
                    <a:pt x="144" y="24"/>
                  </a:lnTo>
                  <a:lnTo>
                    <a:pt x="156" y="60"/>
                  </a:lnTo>
                  <a:lnTo>
                    <a:pt x="168" y="96"/>
                  </a:lnTo>
                  <a:lnTo>
                    <a:pt x="180" y="132"/>
                  </a:lnTo>
                  <a:lnTo>
                    <a:pt x="180" y="168"/>
                  </a:lnTo>
                  <a:lnTo>
                    <a:pt x="180" y="204"/>
                  </a:lnTo>
                  <a:lnTo>
                    <a:pt x="180" y="240"/>
                  </a:lnTo>
                  <a:lnTo>
                    <a:pt x="180" y="288"/>
                  </a:lnTo>
                  <a:lnTo>
                    <a:pt x="180" y="336"/>
                  </a:lnTo>
                  <a:lnTo>
                    <a:pt x="180" y="384"/>
                  </a:lnTo>
                  <a:lnTo>
                    <a:pt x="180" y="420"/>
                  </a:lnTo>
                  <a:lnTo>
                    <a:pt x="180" y="456"/>
                  </a:lnTo>
                  <a:lnTo>
                    <a:pt x="180" y="492"/>
                  </a:lnTo>
                  <a:lnTo>
                    <a:pt x="180" y="528"/>
                  </a:lnTo>
                  <a:lnTo>
                    <a:pt x="180" y="564"/>
                  </a:lnTo>
                  <a:lnTo>
                    <a:pt x="180" y="600"/>
                  </a:lnTo>
                  <a:lnTo>
                    <a:pt x="180" y="636"/>
                  </a:lnTo>
                  <a:lnTo>
                    <a:pt x="180" y="672"/>
                  </a:lnTo>
                  <a:lnTo>
                    <a:pt x="180" y="708"/>
                  </a:lnTo>
                  <a:lnTo>
                    <a:pt x="180" y="744"/>
                  </a:lnTo>
                  <a:lnTo>
                    <a:pt x="180" y="780"/>
                  </a:lnTo>
                  <a:lnTo>
                    <a:pt x="180" y="816"/>
                  </a:lnTo>
                  <a:lnTo>
                    <a:pt x="180" y="852"/>
                  </a:lnTo>
                  <a:lnTo>
                    <a:pt x="180" y="888"/>
                  </a:lnTo>
                  <a:lnTo>
                    <a:pt x="192" y="924"/>
                  </a:lnTo>
                  <a:lnTo>
                    <a:pt x="192" y="960"/>
                  </a:lnTo>
                  <a:lnTo>
                    <a:pt x="204" y="996"/>
                  </a:lnTo>
                  <a:lnTo>
                    <a:pt x="216" y="1032"/>
                  </a:lnTo>
                  <a:lnTo>
                    <a:pt x="228" y="1068"/>
                  </a:lnTo>
                  <a:lnTo>
                    <a:pt x="228" y="1104"/>
                  </a:lnTo>
                  <a:lnTo>
                    <a:pt x="228" y="1140"/>
                  </a:lnTo>
                  <a:lnTo>
                    <a:pt x="240" y="1176"/>
                  </a:lnTo>
                  <a:lnTo>
                    <a:pt x="240" y="1212"/>
                  </a:lnTo>
                  <a:lnTo>
                    <a:pt x="240" y="1248"/>
                  </a:lnTo>
                  <a:lnTo>
                    <a:pt x="240" y="1284"/>
                  </a:lnTo>
                  <a:lnTo>
                    <a:pt x="216" y="1320"/>
                  </a:lnTo>
                  <a:lnTo>
                    <a:pt x="204" y="1356"/>
                  </a:lnTo>
                  <a:lnTo>
                    <a:pt x="180" y="1392"/>
                  </a:lnTo>
                  <a:lnTo>
                    <a:pt x="156" y="1428"/>
                  </a:lnTo>
                  <a:lnTo>
                    <a:pt x="120" y="1416"/>
                  </a:lnTo>
                  <a:lnTo>
                    <a:pt x="96" y="1380"/>
                  </a:lnTo>
                  <a:lnTo>
                    <a:pt x="96" y="1344"/>
                  </a:lnTo>
                  <a:lnTo>
                    <a:pt x="96" y="1308"/>
                  </a:lnTo>
                  <a:lnTo>
                    <a:pt x="96" y="1272"/>
                  </a:lnTo>
                  <a:lnTo>
                    <a:pt x="84" y="1236"/>
                  </a:lnTo>
                  <a:lnTo>
                    <a:pt x="72" y="1200"/>
                  </a:lnTo>
                  <a:lnTo>
                    <a:pt x="72" y="1164"/>
                  </a:lnTo>
                  <a:lnTo>
                    <a:pt x="72" y="1128"/>
                  </a:lnTo>
                  <a:lnTo>
                    <a:pt x="72" y="1092"/>
                  </a:lnTo>
                  <a:lnTo>
                    <a:pt x="72" y="1044"/>
                  </a:lnTo>
                  <a:lnTo>
                    <a:pt x="72" y="1008"/>
                  </a:lnTo>
                  <a:lnTo>
                    <a:pt x="72" y="972"/>
                  </a:lnTo>
                  <a:lnTo>
                    <a:pt x="84" y="936"/>
                  </a:lnTo>
                  <a:lnTo>
                    <a:pt x="96" y="900"/>
                  </a:lnTo>
                  <a:lnTo>
                    <a:pt x="108" y="864"/>
                  </a:lnTo>
                  <a:lnTo>
                    <a:pt x="120" y="828"/>
                  </a:lnTo>
                  <a:lnTo>
                    <a:pt x="132" y="792"/>
                  </a:lnTo>
                  <a:lnTo>
                    <a:pt x="132" y="756"/>
                  </a:lnTo>
                  <a:lnTo>
                    <a:pt x="132" y="720"/>
                  </a:lnTo>
                  <a:lnTo>
                    <a:pt x="108" y="708"/>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17430" name="Freeform 24"/>
            <p:cNvSpPr>
              <a:spLocks/>
            </p:cNvSpPr>
            <p:nvPr/>
          </p:nvSpPr>
          <p:spPr bwMode="auto">
            <a:xfrm>
              <a:off x="5328" y="1728"/>
              <a:ext cx="265" cy="1393"/>
            </a:xfrm>
            <a:custGeom>
              <a:avLst/>
              <a:gdLst>
                <a:gd name="T0" fmla="*/ 24 w 265"/>
                <a:gd name="T1" fmla="*/ 732 h 1393"/>
                <a:gd name="T2" fmla="*/ 24 w 265"/>
                <a:gd name="T3" fmla="*/ 660 h 1393"/>
                <a:gd name="T4" fmla="*/ 12 w 265"/>
                <a:gd name="T5" fmla="*/ 588 h 1393"/>
                <a:gd name="T6" fmla="*/ 0 w 265"/>
                <a:gd name="T7" fmla="*/ 516 h 1393"/>
                <a:gd name="T8" fmla="*/ 0 w 265"/>
                <a:gd name="T9" fmla="*/ 444 h 1393"/>
                <a:gd name="T10" fmla="*/ 12 w 265"/>
                <a:gd name="T11" fmla="*/ 372 h 1393"/>
                <a:gd name="T12" fmla="*/ 12 w 265"/>
                <a:gd name="T13" fmla="*/ 300 h 1393"/>
                <a:gd name="T14" fmla="*/ 0 w 265"/>
                <a:gd name="T15" fmla="*/ 228 h 1393"/>
                <a:gd name="T16" fmla="*/ 0 w 265"/>
                <a:gd name="T17" fmla="*/ 156 h 1393"/>
                <a:gd name="T18" fmla="*/ 12 w 265"/>
                <a:gd name="T19" fmla="*/ 84 h 1393"/>
                <a:gd name="T20" fmla="*/ 60 w 265"/>
                <a:gd name="T21" fmla="*/ 12 h 1393"/>
                <a:gd name="T22" fmla="*/ 132 w 265"/>
                <a:gd name="T23" fmla="*/ 0 h 1393"/>
                <a:gd name="T24" fmla="*/ 192 w 265"/>
                <a:gd name="T25" fmla="*/ 48 h 1393"/>
                <a:gd name="T26" fmla="*/ 228 w 265"/>
                <a:gd name="T27" fmla="*/ 120 h 1393"/>
                <a:gd name="T28" fmla="*/ 228 w 265"/>
                <a:gd name="T29" fmla="*/ 192 h 1393"/>
                <a:gd name="T30" fmla="*/ 216 w 265"/>
                <a:gd name="T31" fmla="*/ 264 h 1393"/>
                <a:gd name="T32" fmla="*/ 204 w 265"/>
                <a:gd name="T33" fmla="*/ 348 h 1393"/>
                <a:gd name="T34" fmla="*/ 192 w 265"/>
                <a:gd name="T35" fmla="*/ 420 h 1393"/>
                <a:gd name="T36" fmla="*/ 168 w 265"/>
                <a:gd name="T37" fmla="*/ 492 h 1393"/>
                <a:gd name="T38" fmla="*/ 156 w 265"/>
                <a:gd name="T39" fmla="*/ 564 h 1393"/>
                <a:gd name="T40" fmla="*/ 144 w 265"/>
                <a:gd name="T41" fmla="*/ 636 h 1393"/>
                <a:gd name="T42" fmla="*/ 144 w 265"/>
                <a:gd name="T43" fmla="*/ 708 h 1393"/>
                <a:gd name="T44" fmla="*/ 144 w 265"/>
                <a:gd name="T45" fmla="*/ 780 h 1393"/>
                <a:gd name="T46" fmla="*/ 192 w 265"/>
                <a:gd name="T47" fmla="*/ 852 h 1393"/>
                <a:gd name="T48" fmla="*/ 228 w 265"/>
                <a:gd name="T49" fmla="*/ 924 h 1393"/>
                <a:gd name="T50" fmla="*/ 252 w 265"/>
                <a:gd name="T51" fmla="*/ 996 h 1393"/>
                <a:gd name="T52" fmla="*/ 264 w 265"/>
                <a:gd name="T53" fmla="*/ 1068 h 1393"/>
                <a:gd name="T54" fmla="*/ 264 w 265"/>
                <a:gd name="T55" fmla="*/ 1140 h 1393"/>
                <a:gd name="T56" fmla="*/ 264 w 265"/>
                <a:gd name="T57" fmla="*/ 1212 h 1393"/>
                <a:gd name="T58" fmla="*/ 240 w 265"/>
                <a:gd name="T59" fmla="*/ 1284 h 1393"/>
                <a:gd name="T60" fmla="*/ 192 w 265"/>
                <a:gd name="T61" fmla="*/ 1356 h 1393"/>
                <a:gd name="T62" fmla="*/ 120 w 265"/>
                <a:gd name="T63" fmla="*/ 1392 h 1393"/>
                <a:gd name="T64" fmla="*/ 84 w 265"/>
                <a:gd name="T65" fmla="*/ 1320 h 1393"/>
                <a:gd name="T66" fmla="*/ 60 w 265"/>
                <a:gd name="T67" fmla="*/ 1248 h 1393"/>
                <a:gd name="T68" fmla="*/ 60 w 265"/>
                <a:gd name="T69" fmla="*/ 1176 h 1393"/>
                <a:gd name="T70" fmla="*/ 60 w 265"/>
                <a:gd name="T71" fmla="*/ 1104 h 1393"/>
                <a:gd name="T72" fmla="*/ 60 w 265"/>
                <a:gd name="T73" fmla="*/ 1032 h 1393"/>
                <a:gd name="T74" fmla="*/ 60 w 265"/>
                <a:gd name="T75" fmla="*/ 960 h 1393"/>
                <a:gd name="T76" fmla="*/ 60 w 265"/>
                <a:gd name="T77" fmla="*/ 888 h 1393"/>
                <a:gd name="T78" fmla="*/ 60 w 265"/>
                <a:gd name="T79" fmla="*/ 816 h 1393"/>
                <a:gd name="T80" fmla="*/ 48 w 265"/>
                <a:gd name="T81" fmla="*/ 768 h 13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5"/>
                <a:gd name="T124" fmla="*/ 0 h 1393"/>
                <a:gd name="T125" fmla="*/ 265 w 265"/>
                <a:gd name="T126" fmla="*/ 1393 h 13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5" h="1393">
                  <a:moveTo>
                    <a:pt x="48" y="768"/>
                  </a:moveTo>
                  <a:lnTo>
                    <a:pt x="24" y="732"/>
                  </a:lnTo>
                  <a:lnTo>
                    <a:pt x="24" y="696"/>
                  </a:lnTo>
                  <a:lnTo>
                    <a:pt x="24" y="660"/>
                  </a:lnTo>
                  <a:lnTo>
                    <a:pt x="24" y="624"/>
                  </a:lnTo>
                  <a:lnTo>
                    <a:pt x="12" y="588"/>
                  </a:lnTo>
                  <a:lnTo>
                    <a:pt x="0" y="552"/>
                  </a:lnTo>
                  <a:lnTo>
                    <a:pt x="0" y="516"/>
                  </a:lnTo>
                  <a:lnTo>
                    <a:pt x="0" y="480"/>
                  </a:lnTo>
                  <a:lnTo>
                    <a:pt x="0" y="444"/>
                  </a:lnTo>
                  <a:lnTo>
                    <a:pt x="12" y="408"/>
                  </a:lnTo>
                  <a:lnTo>
                    <a:pt x="12" y="372"/>
                  </a:lnTo>
                  <a:lnTo>
                    <a:pt x="12" y="336"/>
                  </a:lnTo>
                  <a:lnTo>
                    <a:pt x="12" y="300"/>
                  </a:lnTo>
                  <a:lnTo>
                    <a:pt x="12" y="264"/>
                  </a:lnTo>
                  <a:lnTo>
                    <a:pt x="0" y="228"/>
                  </a:lnTo>
                  <a:lnTo>
                    <a:pt x="0" y="192"/>
                  </a:lnTo>
                  <a:lnTo>
                    <a:pt x="0" y="156"/>
                  </a:lnTo>
                  <a:lnTo>
                    <a:pt x="12" y="120"/>
                  </a:lnTo>
                  <a:lnTo>
                    <a:pt x="12" y="84"/>
                  </a:lnTo>
                  <a:lnTo>
                    <a:pt x="24" y="48"/>
                  </a:lnTo>
                  <a:lnTo>
                    <a:pt x="60" y="12"/>
                  </a:lnTo>
                  <a:lnTo>
                    <a:pt x="96" y="0"/>
                  </a:lnTo>
                  <a:lnTo>
                    <a:pt x="132" y="0"/>
                  </a:lnTo>
                  <a:lnTo>
                    <a:pt x="168" y="12"/>
                  </a:lnTo>
                  <a:lnTo>
                    <a:pt x="192" y="48"/>
                  </a:lnTo>
                  <a:lnTo>
                    <a:pt x="216" y="84"/>
                  </a:lnTo>
                  <a:lnTo>
                    <a:pt x="228" y="120"/>
                  </a:lnTo>
                  <a:lnTo>
                    <a:pt x="228" y="156"/>
                  </a:lnTo>
                  <a:lnTo>
                    <a:pt x="228" y="192"/>
                  </a:lnTo>
                  <a:lnTo>
                    <a:pt x="228" y="228"/>
                  </a:lnTo>
                  <a:lnTo>
                    <a:pt x="216" y="264"/>
                  </a:lnTo>
                  <a:lnTo>
                    <a:pt x="204" y="312"/>
                  </a:lnTo>
                  <a:lnTo>
                    <a:pt x="204" y="348"/>
                  </a:lnTo>
                  <a:lnTo>
                    <a:pt x="192" y="384"/>
                  </a:lnTo>
                  <a:lnTo>
                    <a:pt x="192" y="420"/>
                  </a:lnTo>
                  <a:lnTo>
                    <a:pt x="180" y="456"/>
                  </a:lnTo>
                  <a:lnTo>
                    <a:pt x="168" y="492"/>
                  </a:lnTo>
                  <a:lnTo>
                    <a:pt x="168" y="528"/>
                  </a:lnTo>
                  <a:lnTo>
                    <a:pt x="156" y="564"/>
                  </a:lnTo>
                  <a:lnTo>
                    <a:pt x="144" y="600"/>
                  </a:lnTo>
                  <a:lnTo>
                    <a:pt x="144" y="636"/>
                  </a:lnTo>
                  <a:lnTo>
                    <a:pt x="144" y="672"/>
                  </a:lnTo>
                  <a:lnTo>
                    <a:pt x="144" y="708"/>
                  </a:lnTo>
                  <a:lnTo>
                    <a:pt x="144" y="744"/>
                  </a:lnTo>
                  <a:lnTo>
                    <a:pt x="144" y="780"/>
                  </a:lnTo>
                  <a:lnTo>
                    <a:pt x="168" y="816"/>
                  </a:lnTo>
                  <a:lnTo>
                    <a:pt x="192" y="852"/>
                  </a:lnTo>
                  <a:lnTo>
                    <a:pt x="216" y="888"/>
                  </a:lnTo>
                  <a:lnTo>
                    <a:pt x="228" y="924"/>
                  </a:lnTo>
                  <a:lnTo>
                    <a:pt x="240" y="960"/>
                  </a:lnTo>
                  <a:lnTo>
                    <a:pt x="252" y="996"/>
                  </a:lnTo>
                  <a:lnTo>
                    <a:pt x="264" y="1032"/>
                  </a:lnTo>
                  <a:lnTo>
                    <a:pt x="264" y="1068"/>
                  </a:lnTo>
                  <a:lnTo>
                    <a:pt x="264" y="1104"/>
                  </a:lnTo>
                  <a:lnTo>
                    <a:pt x="264" y="1140"/>
                  </a:lnTo>
                  <a:lnTo>
                    <a:pt x="264" y="1176"/>
                  </a:lnTo>
                  <a:lnTo>
                    <a:pt x="264" y="1212"/>
                  </a:lnTo>
                  <a:lnTo>
                    <a:pt x="240" y="1248"/>
                  </a:lnTo>
                  <a:lnTo>
                    <a:pt x="240" y="1284"/>
                  </a:lnTo>
                  <a:lnTo>
                    <a:pt x="216" y="1320"/>
                  </a:lnTo>
                  <a:lnTo>
                    <a:pt x="192" y="1356"/>
                  </a:lnTo>
                  <a:lnTo>
                    <a:pt x="156" y="1380"/>
                  </a:lnTo>
                  <a:lnTo>
                    <a:pt x="120" y="1392"/>
                  </a:lnTo>
                  <a:lnTo>
                    <a:pt x="108" y="1356"/>
                  </a:lnTo>
                  <a:lnTo>
                    <a:pt x="84" y="1320"/>
                  </a:lnTo>
                  <a:lnTo>
                    <a:pt x="72" y="1284"/>
                  </a:lnTo>
                  <a:lnTo>
                    <a:pt x="60" y="1248"/>
                  </a:lnTo>
                  <a:lnTo>
                    <a:pt x="60" y="1212"/>
                  </a:lnTo>
                  <a:lnTo>
                    <a:pt x="60" y="1176"/>
                  </a:lnTo>
                  <a:lnTo>
                    <a:pt x="60" y="1140"/>
                  </a:lnTo>
                  <a:lnTo>
                    <a:pt x="60" y="1104"/>
                  </a:lnTo>
                  <a:lnTo>
                    <a:pt x="60" y="1068"/>
                  </a:lnTo>
                  <a:lnTo>
                    <a:pt x="60" y="1032"/>
                  </a:lnTo>
                  <a:lnTo>
                    <a:pt x="60" y="996"/>
                  </a:lnTo>
                  <a:lnTo>
                    <a:pt x="60" y="960"/>
                  </a:lnTo>
                  <a:lnTo>
                    <a:pt x="60" y="924"/>
                  </a:lnTo>
                  <a:lnTo>
                    <a:pt x="60" y="888"/>
                  </a:lnTo>
                  <a:lnTo>
                    <a:pt x="60" y="852"/>
                  </a:lnTo>
                  <a:lnTo>
                    <a:pt x="60" y="816"/>
                  </a:lnTo>
                  <a:lnTo>
                    <a:pt x="60" y="780"/>
                  </a:lnTo>
                  <a:lnTo>
                    <a:pt x="48" y="768"/>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17431" name="Oval 25"/>
            <p:cNvSpPr>
              <a:spLocks noChangeArrowheads="1"/>
            </p:cNvSpPr>
            <p:nvPr/>
          </p:nvSpPr>
          <p:spPr bwMode="auto">
            <a:xfrm>
              <a:off x="5192" y="2312"/>
              <a:ext cx="272" cy="32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17432" name="Freeform 26"/>
            <p:cNvSpPr>
              <a:spLocks/>
            </p:cNvSpPr>
            <p:nvPr/>
          </p:nvSpPr>
          <p:spPr bwMode="auto">
            <a:xfrm>
              <a:off x="192" y="1992"/>
              <a:ext cx="145" cy="577"/>
            </a:xfrm>
            <a:custGeom>
              <a:avLst/>
              <a:gdLst>
                <a:gd name="T0" fmla="*/ 96 w 145"/>
                <a:gd name="T1" fmla="*/ 312 h 577"/>
                <a:gd name="T2" fmla="*/ 108 w 145"/>
                <a:gd name="T3" fmla="*/ 276 h 577"/>
                <a:gd name="T4" fmla="*/ 72 w 145"/>
                <a:gd name="T5" fmla="*/ 252 h 577"/>
                <a:gd name="T6" fmla="*/ 48 w 145"/>
                <a:gd name="T7" fmla="*/ 216 h 577"/>
                <a:gd name="T8" fmla="*/ 12 w 145"/>
                <a:gd name="T9" fmla="*/ 192 h 577"/>
                <a:gd name="T10" fmla="*/ 0 w 145"/>
                <a:gd name="T11" fmla="*/ 156 h 577"/>
                <a:gd name="T12" fmla="*/ 0 w 145"/>
                <a:gd name="T13" fmla="*/ 120 h 577"/>
                <a:gd name="T14" fmla="*/ 0 w 145"/>
                <a:gd name="T15" fmla="*/ 84 h 577"/>
                <a:gd name="T16" fmla="*/ 0 w 145"/>
                <a:gd name="T17" fmla="*/ 48 h 577"/>
                <a:gd name="T18" fmla="*/ 24 w 145"/>
                <a:gd name="T19" fmla="*/ 12 h 577"/>
                <a:gd name="T20" fmla="*/ 60 w 145"/>
                <a:gd name="T21" fmla="*/ 0 h 577"/>
                <a:gd name="T22" fmla="*/ 96 w 145"/>
                <a:gd name="T23" fmla="*/ 0 h 577"/>
                <a:gd name="T24" fmla="*/ 132 w 145"/>
                <a:gd name="T25" fmla="*/ 36 h 577"/>
                <a:gd name="T26" fmla="*/ 144 w 145"/>
                <a:gd name="T27" fmla="*/ 72 h 577"/>
                <a:gd name="T28" fmla="*/ 144 w 145"/>
                <a:gd name="T29" fmla="*/ 108 h 577"/>
                <a:gd name="T30" fmla="*/ 144 w 145"/>
                <a:gd name="T31" fmla="*/ 144 h 577"/>
                <a:gd name="T32" fmla="*/ 144 w 145"/>
                <a:gd name="T33" fmla="*/ 180 h 577"/>
                <a:gd name="T34" fmla="*/ 144 w 145"/>
                <a:gd name="T35" fmla="*/ 216 h 577"/>
                <a:gd name="T36" fmla="*/ 144 w 145"/>
                <a:gd name="T37" fmla="*/ 252 h 577"/>
                <a:gd name="T38" fmla="*/ 120 w 145"/>
                <a:gd name="T39" fmla="*/ 288 h 577"/>
                <a:gd name="T40" fmla="*/ 120 w 145"/>
                <a:gd name="T41" fmla="*/ 324 h 577"/>
                <a:gd name="T42" fmla="*/ 132 w 145"/>
                <a:gd name="T43" fmla="*/ 360 h 577"/>
                <a:gd name="T44" fmla="*/ 144 w 145"/>
                <a:gd name="T45" fmla="*/ 396 h 577"/>
                <a:gd name="T46" fmla="*/ 144 w 145"/>
                <a:gd name="T47" fmla="*/ 432 h 577"/>
                <a:gd name="T48" fmla="*/ 144 w 145"/>
                <a:gd name="T49" fmla="*/ 468 h 577"/>
                <a:gd name="T50" fmla="*/ 144 w 145"/>
                <a:gd name="T51" fmla="*/ 504 h 577"/>
                <a:gd name="T52" fmla="*/ 144 w 145"/>
                <a:gd name="T53" fmla="*/ 540 h 577"/>
                <a:gd name="T54" fmla="*/ 120 w 145"/>
                <a:gd name="T55" fmla="*/ 576 h 577"/>
                <a:gd name="T56" fmla="*/ 84 w 145"/>
                <a:gd name="T57" fmla="*/ 576 h 577"/>
                <a:gd name="T58" fmla="*/ 60 w 145"/>
                <a:gd name="T59" fmla="*/ 540 h 577"/>
                <a:gd name="T60" fmla="*/ 48 w 145"/>
                <a:gd name="T61" fmla="*/ 504 h 577"/>
                <a:gd name="T62" fmla="*/ 48 w 145"/>
                <a:gd name="T63" fmla="*/ 468 h 577"/>
                <a:gd name="T64" fmla="*/ 48 w 145"/>
                <a:gd name="T65" fmla="*/ 432 h 577"/>
                <a:gd name="T66" fmla="*/ 60 w 145"/>
                <a:gd name="T67" fmla="*/ 396 h 577"/>
                <a:gd name="T68" fmla="*/ 84 w 145"/>
                <a:gd name="T69" fmla="*/ 360 h 577"/>
                <a:gd name="T70" fmla="*/ 96 w 145"/>
                <a:gd name="T71" fmla="*/ 324 h 577"/>
                <a:gd name="T72" fmla="*/ 108 w 145"/>
                <a:gd name="T73" fmla="*/ 288 h 577"/>
                <a:gd name="T74" fmla="*/ 96 w 145"/>
                <a:gd name="T75" fmla="*/ 312 h 5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577"/>
                <a:gd name="T116" fmla="*/ 145 w 145"/>
                <a:gd name="T117" fmla="*/ 577 h 5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577">
                  <a:moveTo>
                    <a:pt x="96" y="312"/>
                  </a:moveTo>
                  <a:lnTo>
                    <a:pt x="108" y="276"/>
                  </a:lnTo>
                  <a:lnTo>
                    <a:pt x="72" y="252"/>
                  </a:lnTo>
                  <a:lnTo>
                    <a:pt x="48" y="216"/>
                  </a:lnTo>
                  <a:lnTo>
                    <a:pt x="12" y="192"/>
                  </a:lnTo>
                  <a:lnTo>
                    <a:pt x="0" y="156"/>
                  </a:lnTo>
                  <a:lnTo>
                    <a:pt x="0" y="120"/>
                  </a:lnTo>
                  <a:lnTo>
                    <a:pt x="0" y="84"/>
                  </a:lnTo>
                  <a:lnTo>
                    <a:pt x="0" y="48"/>
                  </a:lnTo>
                  <a:lnTo>
                    <a:pt x="24" y="12"/>
                  </a:lnTo>
                  <a:lnTo>
                    <a:pt x="60" y="0"/>
                  </a:lnTo>
                  <a:lnTo>
                    <a:pt x="96" y="0"/>
                  </a:lnTo>
                  <a:lnTo>
                    <a:pt x="132" y="36"/>
                  </a:lnTo>
                  <a:lnTo>
                    <a:pt x="144" y="72"/>
                  </a:lnTo>
                  <a:lnTo>
                    <a:pt x="144" y="108"/>
                  </a:lnTo>
                  <a:lnTo>
                    <a:pt x="144" y="144"/>
                  </a:lnTo>
                  <a:lnTo>
                    <a:pt x="144" y="180"/>
                  </a:lnTo>
                  <a:lnTo>
                    <a:pt x="144" y="216"/>
                  </a:lnTo>
                  <a:lnTo>
                    <a:pt x="144" y="252"/>
                  </a:lnTo>
                  <a:lnTo>
                    <a:pt x="120" y="288"/>
                  </a:lnTo>
                  <a:lnTo>
                    <a:pt x="120" y="324"/>
                  </a:lnTo>
                  <a:lnTo>
                    <a:pt x="132" y="360"/>
                  </a:lnTo>
                  <a:lnTo>
                    <a:pt x="144" y="396"/>
                  </a:lnTo>
                  <a:lnTo>
                    <a:pt x="144" y="432"/>
                  </a:lnTo>
                  <a:lnTo>
                    <a:pt x="144" y="468"/>
                  </a:lnTo>
                  <a:lnTo>
                    <a:pt x="144" y="504"/>
                  </a:lnTo>
                  <a:lnTo>
                    <a:pt x="144" y="540"/>
                  </a:lnTo>
                  <a:lnTo>
                    <a:pt x="120" y="576"/>
                  </a:lnTo>
                  <a:lnTo>
                    <a:pt x="84" y="576"/>
                  </a:lnTo>
                  <a:lnTo>
                    <a:pt x="60" y="540"/>
                  </a:lnTo>
                  <a:lnTo>
                    <a:pt x="48" y="504"/>
                  </a:lnTo>
                  <a:lnTo>
                    <a:pt x="48" y="468"/>
                  </a:lnTo>
                  <a:lnTo>
                    <a:pt x="48" y="432"/>
                  </a:lnTo>
                  <a:lnTo>
                    <a:pt x="60" y="396"/>
                  </a:lnTo>
                  <a:lnTo>
                    <a:pt x="84" y="360"/>
                  </a:lnTo>
                  <a:lnTo>
                    <a:pt x="96" y="324"/>
                  </a:lnTo>
                  <a:lnTo>
                    <a:pt x="108" y="288"/>
                  </a:lnTo>
                  <a:lnTo>
                    <a:pt x="96" y="312"/>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17433" name="Freeform 27"/>
            <p:cNvSpPr>
              <a:spLocks/>
            </p:cNvSpPr>
            <p:nvPr/>
          </p:nvSpPr>
          <p:spPr bwMode="auto">
            <a:xfrm>
              <a:off x="336" y="1992"/>
              <a:ext cx="157" cy="577"/>
            </a:xfrm>
            <a:custGeom>
              <a:avLst/>
              <a:gdLst>
                <a:gd name="T0" fmla="*/ 48 w 157"/>
                <a:gd name="T1" fmla="*/ 264 h 577"/>
                <a:gd name="T2" fmla="*/ 12 w 157"/>
                <a:gd name="T3" fmla="*/ 252 h 577"/>
                <a:gd name="T4" fmla="*/ 0 w 157"/>
                <a:gd name="T5" fmla="*/ 216 h 577"/>
                <a:gd name="T6" fmla="*/ 0 w 157"/>
                <a:gd name="T7" fmla="*/ 180 h 577"/>
                <a:gd name="T8" fmla="*/ 0 w 157"/>
                <a:gd name="T9" fmla="*/ 144 h 577"/>
                <a:gd name="T10" fmla="*/ 0 w 157"/>
                <a:gd name="T11" fmla="*/ 108 h 577"/>
                <a:gd name="T12" fmla="*/ 0 w 157"/>
                <a:gd name="T13" fmla="*/ 72 h 577"/>
                <a:gd name="T14" fmla="*/ 0 w 157"/>
                <a:gd name="T15" fmla="*/ 36 h 577"/>
                <a:gd name="T16" fmla="*/ 36 w 157"/>
                <a:gd name="T17" fmla="*/ 12 h 577"/>
                <a:gd name="T18" fmla="*/ 72 w 157"/>
                <a:gd name="T19" fmla="*/ 0 h 577"/>
                <a:gd name="T20" fmla="*/ 108 w 157"/>
                <a:gd name="T21" fmla="*/ 0 h 577"/>
                <a:gd name="T22" fmla="*/ 132 w 157"/>
                <a:gd name="T23" fmla="*/ 36 h 577"/>
                <a:gd name="T24" fmla="*/ 156 w 157"/>
                <a:gd name="T25" fmla="*/ 72 h 577"/>
                <a:gd name="T26" fmla="*/ 156 w 157"/>
                <a:gd name="T27" fmla="*/ 108 h 577"/>
                <a:gd name="T28" fmla="*/ 156 w 157"/>
                <a:gd name="T29" fmla="*/ 144 h 577"/>
                <a:gd name="T30" fmla="*/ 144 w 157"/>
                <a:gd name="T31" fmla="*/ 180 h 577"/>
                <a:gd name="T32" fmla="*/ 108 w 157"/>
                <a:gd name="T33" fmla="*/ 204 h 577"/>
                <a:gd name="T34" fmla="*/ 96 w 157"/>
                <a:gd name="T35" fmla="*/ 240 h 577"/>
                <a:gd name="T36" fmla="*/ 84 w 157"/>
                <a:gd name="T37" fmla="*/ 276 h 577"/>
                <a:gd name="T38" fmla="*/ 84 w 157"/>
                <a:gd name="T39" fmla="*/ 312 h 577"/>
                <a:gd name="T40" fmla="*/ 84 w 157"/>
                <a:gd name="T41" fmla="*/ 348 h 577"/>
                <a:gd name="T42" fmla="*/ 96 w 157"/>
                <a:gd name="T43" fmla="*/ 384 h 577"/>
                <a:gd name="T44" fmla="*/ 120 w 157"/>
                <a:gd name="T45" fmla="*/ 420 h 577"/>
                <a:gd name="T46" fmla="*/ 132 w 157"/>
                <a:gd name="T47" fmla="*/ 456 h 577"/>
                <a:gd name="T48" fmla="*/ 144 w 157"/>
                <a:gd name="T49" fmla="*/ 492 h 577"/>
                <a:gd name="T50" fmla="*/ 144 w 157"/>
                <a:gd name="T51" fmla="*/ 528 h 577"/>
                <a:gd name="T52" fmla="*/ 144 w 157"/>
                <a:gd name="T53" fmla="*/ 564 h 577"/>
                <a:gd name="T54" fmla="*/ 108 w 157"/>
                <a:gd name="T55" fmla="*/ 564 h 577"/>
                <a:gd name="T56" fmla="*/ 72 w 157"/>
                <a:gd name="T57" fmla="*/ 576 h 577"/>
                <a:gd name="T58" fmla="*/ 36 w 157"/>
                <a:gd name="T59" fmla="*/ 564 h 577"/>
                <a:gd name="T60" fmla="*/ 12 w 157"/>
                <a:gd name="T61" fmla="*/ 528 h 577"/>
                <a:gd name="T62" fmla="*/ 12 w 157"/>
                <a:gd name="T63" fmla="*/ 492 h 577"/>
                <a:gd name="T64" fmla="*/ 12 w 157"/>
                <a:gd name="T65" fmla="*/ 456 h 577"/>
                <a:gd name="T66" fmla="*/ 12 w 157"/>
                <a:gd name="T67" fmla="*/ 420 h 577"/>
                <a:gd name="T68" fmla="*/ 12 w 157"/>
                <a:gd name="T69" fmla="*/ 384 h 577"/>
                <a:gd name="T70" fmla="*/ 24 w 157"/>
                <a:gd name="T71" fmla="*/ 348 h 577"/>
                <a:gd name="T72" fmla="*/ 36 w 157"/>
                <a:gd name="T73" fmla="*/ 312 h 577"/>
                <a:gd name="T74" fmla="*/ 36 w 157"/>
                <a:gd name="T75" fmla="*/ 276 h 577"/>
                <a:gd name="T76" fmla="*/ 48 w 157"/>
                <a:gd name="T77" fmla="*/ 264 h 5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7"/>
                <a:gd name="T118" fmla="*/ 0 h 577"/>
                <a:gd name="T119" fmla="*/ 157 w 157"/>
                <a:gd name="T120" fmla="*/ 577 h 5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7" h="577">
                  <a:moveTo>
                    <a:pt x="48" y="264"/>
                  </a:moveTo>
                  <a:lnTo>
                    <a:pt x="12" y="252"/>
                  </a:lnTo>
                  <a:lnTo>
                    <a:pt x="0" y="216"/>
                  </a:lnTo>
                  <a:lnTo>
                    <a:pt x="0" y="180"/>
                  </a:lnTo>
                  <a:lnTo>
                    <a:pt x="0" y="144"/>
                  </a:lnTo>
                  <a:lnTo>
                    <a:pt x="0" y="108"/>
                  </a:lnTo>
                  <a:lnTo>
                    <a:pt x="0" y="72"/>
                  </a:lnTo>
                  <a:lnTo>
                    <a:pt x="0" y="36"/>
                  </a:lnTo>
                  <a:lnTo>
                    <a:pt x="36" y="12"/>
                  </a:lnTo>
                  <a:lnTo>
                    <a:pt x="72" y="0"/>
                  </a:lnTo>
                  <a:lnTo>
                    <a:pt x="108" y="0"/>
                  </a:lnTo>
                  <a:lnTo>
                    <a:pt x="132" y="36"/>
                  </a:lnTo>
                  <a:lnTo>
                    <a:pt x="156" y="72"/>
                  </a:lnTo>
                  <a:lnTo>
                    <a:pt x="156" y="108"/>
                  </a:lnTo>
                  <a:lnTo>
                    <a:pt x="156" y="144"/>
                  </a:lnTo>
                  <a:lnTo>
                    <a:pt x="144" y="180"/>
                  </a:lnTo>
                  <a:lnTo>
                    <a:pt x="108" y="204"/>
                  </a:lnTo>
                  <a:lnTo>
                    <a:pt x="96" y="240"/>
                  </a:lnTo>
                  <a:lnTo>
                    <a:pt x="84" y="276"/>
                  </a:lnTo>
                  <a:lnTo>
                    <a:pt x="84" y="312"/>
                  </a:lnTo>
                  <a:lnTo>
                    <a:pt x="84" y="348"/>
                  </a:lnTo>
                  <a:lnTo>
                    <a:pt x="96" y="384"/>
                  </a:lnTo>
                  <a:lnTo>
                    <a:pt x="120" y="420"/>
                  </a:lnTo>
                  <a:lnTo>
                    <a:pt x="132" y="456"/>
                  </a:lnTo>
                  <a:lnTo>
                    <a:pt x="144" y="492"/>
                  </a:lnTo>
                  <a:lnTo>
                    <a:pt x="144" y="528"/>
                  </a:lnTo>
                  <a:lnTo>
                    <a:pt x="144" y="564"/>
                  </a:lnTo>
                  <a:lnTo>
                    <a:pt x="108" y="564"/>
                  </a:lnTo>
                  <a:lnTo>
                    <a:pt x="72" y="576"/>
                  </a:lnTo>
                  <a:lnTo>
                    <a:pt x="36" y="564"/>
                  </a:lnTo>
                  <a:lnTo>
                    <a:pt x="12" y="528"/>
                  </a:lnTo>
                  <a:lnTo>
                    <a:pt x="12" y="492"/>
                  </a:lnTo>
                  <a:lnTo>
                    <a:pt x="12" y="456"/>
                  </a:lnTo>
                  <a:lnTo>
                    <a:pt x="12" y="420"/>
                  </a:lnTo>
                  <a:lnTo>
                    <a:pt x="12" y="384"/>
                  </a:lnTo>
                  <a:lnTo>
                    <a:pt x="24" y="348"/>
                  </a:lnTo>
                  <a:lnTo>
                    <a:pt x="36" y="312"/>
                  </a:lnTo>
                  <a:lnTo>
                    <a:pt x="36" y="276"/>
                  </a:lnTo>
                  <a:lnTo>
                    <a:pt x="48" y="264"/>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17434" name="Oval 28"/>
            <p:cNvSpPr>
              <a:spLocks noChangeArrowheads="1"/>
            </p:cNvSpPr>
            <p:nvPr/>
          </p:nvSpPr>
          <p:spPr bwMode="auto">
            <a:xfrm>
              <a:off x="248" y="2168"/>
              <a:ext cx="176" cy="224"/>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17435" name="Freeform 29"/>
            <p:cNvSpPr>
              <a:spLocks/>
            </p:cNvSpPr>
            <p:nvPr/>
          </p:nvSpPr>
          <p:spPr bwMode="auto">
            <a:xfrm>
              <a:off x="480" y="1992"/>
              <a:ext cx="145" cy="577"/>
            </a:xfrm>
            <a:custGeom>
              <a:avLst/>
              <a:gdLst>
                <a:gd name="T0" fmla="*/ 96 w 145"/>
                <a:gd name="T1" fmla="*/ 312 h 577"/>
                <a:gd name="T2" fmla="*/ 108 w 145"/>
                <a:gd name="T3" fmla="*/ 276 h 577"/>
                <a:gd name="T4" fmla="*/ 72 w 145"/>
                <a:gd name="T5" fmla="*/ 252 h 577"/>
                <a:gd name="T6" fmla="*/ 48 w 145"/>
                <a:gd name="T7" fmla="*/ 216 h 577"/>
                <a:gd name="T8" fmla="*/ 12 w 145"/>
                <a:gd name="T9" fmla="*/ 192 h 577"/>
                <a:gd name="T10" fmla="*/ 0 w 145"/>
                <a:gd name="T11" fmla="*/ 156 h 577"/>
                <a:gd name="T12" fmla="*/ 0 w 145"/>
                <a:gd name="T13" fmla="*/ 120 h 577"/>
                <a:gd name="T14" fmla="*/ 0 w 145"/>
                <a:gd name="T15" fmla="*/ 84 h 577"/>
                <a:gd name="T16" fmla="*/ 0 w 145"/>
                <a:gd name="T17" fmla="*/ 48 h 577"/>
                <a:gd name="T18" fmla="*/ 24 w 145"/>
                <a:gd name="T19" fmla="*/ 12 h 577"/>
                <a:gd name="T20" fmla="*/ 60 w 145"/>
                <a:gd name="T21" fmla="*/ 0 h 577"/>
                <a:gd name="T22" fmla="*/ 96 w 145"/>
                <a:gd name="T23" fmla="*/ 0 h 577"/>
                <a:gd name="T24" fmla="*/ 132 w 145"/>
                <a:gd name="T25" fmla="*/ 36 h 577"/>
                <a:gd name="T26" fmla="*/ 144 w 145"/>
                <a:gd name="T27" fmla="*/ 72 h 577"/>
                <a:gd name="T28" fmla="*/ 144 w 145"/>
                <a:gd name="T29" fmla="*/ 108 h 577"/>
                <a:gd name="T30" fmla="*/ 144 w 145"/>
                <a:gd name="T31" fmla="*/ 144 h 577"/>
                <a:gd name="T32" fmla="*/ 144 w 145"/>
                <a:gd name="T33" fmla="*/ 180 h 577"/>
                <a:gd name="T34" fmla="*/ 144 w 145"/>
                <a:gd name="T35" fmla="*/ 216 h 577"/>
                <a:gd name="T36" fmla="*/ 144 w 145"/>
                <a:gd name="T37" fmla="*/ 252 h 577"/>
                <a:gd name="T38" fmla="*/ 120 w 145"/>
                <a:gd name="T39" fmla="*/ 288 h 577"/>
                <a:gd name="T40" fmla="*/ 120 w 145"/>
                <a:gd name="T41" fmla="*/ 324 h 577"/>
                <a:gd name="T42" fmla="*/ 132 w 145"/>
                <a:gd name="T43" fmla="*/ 360 h 577"/>
                <a:gd name="T44" fmla="*/ 144 w 145"/>
                <a:gd name="T45" fmla="*/ 396 h 577"/>
                <a:gd name="T46" fmla="*/ 144 w 145"/>
                <a:gd name="T47" fmla="*/ 432 h 577"/>
                <a:gd name="T48" fmla="*/ 144 w 145"/>
                <a:gd name="T49" fmla="*/ 468 h 577"/>
                <a:gd name="T50" fmla="*/ 144 w 145"/>
                <a:gd name="T51" fmla="*/ 504 h 577"/>
                <a:gd name="T52" fmla="*/ 144 w 145"/>
                <a:gd name="T53" fmla="*/ 540 h 577"/>
                <a:gd name="T54" fmla="*/ 120 w 145"/>
                <a:gd name="T55" fmla="*/ 576 h 577"/>
                <a:gd name="T56" fmla="*/ 84 w 145"/>
                <a:gd name="T57" fmla="*/ 576 h 577"/>
                <a:gd name="T58" fmla="*/ 60 w 145"/>
                <a:gd name="T59" fmla="*/ 540 h 577"/>
                <a:gd name="T60" fmla="*/ 48 w 145"/>
                <a:gd name="T61" fmla="*/ 504 h 577"/>
                <a:gd name="T62" fmla="*/ 48 w 145"/>
                <a:gd name="T63" fmla="*/ 468 h 577"/>
                <a:gd name="T64" fmla="*/ 48 w 145"/>
                <a:gd name="T65" fmla="*/ 432 h 577"/>
                <a:gd name="T66" fmla="*/ 60 w 145"/>
                <a:gd name="T67" fmla="*/ 396 h 577"/>
                <a:gd name="T68" fmla="*/ 84 w 145"/>
                <a:gd name="T69" fmla="*/ 360 h 577"/>
                <a:gd name="T70" fmla="*/ 96 w 145"/>
                <a:gd name="T71" fmla="*/ 324 h 577"/>
                <a:gd name="T72" fmla="*/ 108 w 145"/>
                <a:gd name="T73" fmla="*/ 288 h 577"/>
                <a:gd name="T74" fmla="*/ 96 w 145"/>
                <a:gd name="T75" fmla="*/ 312 h 5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577"/>
                <a:gd name="T116" fmla="*/ 145 w 145"/>
                <a:gd name="T117" fmla="*/ 577 h 5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577">
                  <a:moveTo>
                    <a:pt x="96" y="312"/>
                  </a:moveTo>
                  <a:lnTo>
                    <a:pt x="108" y="276"/>
                  </a:lnTo>
                  <a:lnTo>
                    <a:pt x="72" y="252"/>
                  </a:lnTo>
                  <a:lnTo>
                    <a:pt x="48" y="216"/>
                  </a:lnTo>
                  <a:lnTo>
                    <a:pt x="12" y="192"/>
                  </a:lnTo>
                  <a:lnTo>
                    <a:pt x="0" y="156"/>
                  </a:lnTo>
                  <a:lnTo>
                    <a:pt x="0" y="120"/>
                  </a:lnTo>
                  <a:lnTo>
                    <a:pt x="0" y="84"/>
                  </a:lnTo>
                  <a:lnTo>
                    <a:pt x="0" y="48"/>
                  </a:lnTo>
                  <a:lnTo>
                    <a:pt x="24" y="12"/>
                  </a:lnTo>
                  <a:lnTo>
                    <a:pt x="60" y="0"/>
                  </a:lnTo>
                  <a:lnTo>
                    <a:pt x="96" y="0"/>
                  </a:lnTo>
                  <a:lnTo>
                    <a:pt x="132" y="36"/>
                  </a:lnTo>
                  <a:lnTo>
                    <a:pt x="144" y="72"/>
                  </a:lnTo>
                  <a:lnTo>
                    <a:pt x="144" y="108"/>
                  </a:lnTo>
                  <a:lnTo>
                    <a:pt x="144" y="144"/>
                  </a:lnTo>
                  <a:lnTo>
                    <a:pt x="144" y="180"/>
                  </a:lnTo>
                  <a:lnTo>
                    <a:pt x="144" y="216"/>
                  </a:lnTo>
                  <a:lnTo>
                    <a:pt x="144" y="252"/>
                  </a:lnTo>
                  <a:lnTo>
                    <a:pt x="120" y="288"/>
                  </a:lnTo>
                  <a:lnTo>
                    <a:pt x="120" y="324"/>
                  </a:lnTo>
                  <a:lnTo>
                    <a:pt x="132" y="360"/>
                  </a:lnTo>
                  <a:lnTo>
                    <a:pt x="144" y="396"/>
                  </a:lnTo>
                  <a:lnTo>
                    <a:pt x="144" y="432"/>
                  </a:lnTo>
                  <a:lnTo>
                    <a:pt x="144" y="468"/>
                  </a:lnTo>
                  <a:lnTo>
                    <a:pt x="144" y="504"/>
                  </a:lnTo>
                  <a:lnTo>
                    <a:pt x="144" y="540"/>
                  </a:lnTo>
                  <a:lnTo>
                    <a:pt x="120" y="576"/>
                  </a:lnTo>
                  <a:lnTo>
                    <a:pt x="84" y="576"/>
                  </a:lnTo>
                  <a:lnTo>
                    <a:pt x="60" y="540"/>
                  </a:lnTo>
                  <a:lnTo>
                    <a:pt x="48" y="504"/>
                  </a:lnTo>
                  <a:lnTo>
                    <a:pt x="48" y="468"/>
                  </a:lnTo>
                  <a:lnTo>
                    <a:pt x="48" y="432"/>
                  </a:lnTo>
                  <a:lnTo>
                    <a:pt x="60" y="396"/>
                  </a:lnTo>
                  <a:lnTo>
                    <a:pt x="84" y="360"/>
                  </a:lnTo>
                  <a:lnTo>
                    <a:pt x="96" y="324"/>
                  </a:lnTo>
                  <a:lnTo>
                    <a:pt x="108" y="288"/>
                  </a:lnTo>
                  <a:lnTo>
                    <a:pt x="96" y="312"/>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17436" name="Freeform 30"/>
            <p:cNvSpPr>
              <a:spLocks/>
            </p:cNvSpPr>
            <p:nvPr/>
          </p:nvSpPr>
          <p:spPr bwMode="auto">
            <a:xfrm>
              <a:off x="624" y="1992"/>
              <a:ext cx="157" cy="577"/>
            </a:xfrm>
            <a:custGeom>
              <a:avLst/>
              <a:gdLst>
                <a:gd name="T0" fmla="*/ 48 w 157"/>
                <a:gd name="T1" fmla="*/ 264 h 577"/>
                <a:gd name="T2" fmla="*/ 12 w 157"/>
                <a:gd name="T3" fmla="*/ 252 h 577"/>
                <a:gd name="T4" fmla="*/ 0 w 157"/>
                <a:gd name="T5" fmla="*/ 216 h 577"/>
                <a:gd name="T6" fmla="*/ 0 w 157"/>
                <a:gd name="T7" fmla="*/ 180 h 577"/>
                <a:gd name="T8" fmla="*/ 0 w 157"/>
                <a:gd name="T9" fmla="*/ 144 h 577"/>
                <a:gd name="T10" fmla="*/ 0 w 157"/>
                <a:gd name="T11" fmla="*/ 108 h 577"/>
                <a:gd name="T12" fmla="*/ 0 w 157"/>
                <a:gd name="T13" fmla="*/ 72 h 577"/>
                <a:gd name="T14" fmla="*/ 0 w 157"/>
                <a:gd name="T15" fmla="*/ 36 h 577"/>
                <a:gd name="T16" fmla="*/ 36 w 157"/>
                <a:gd name="T17" fmla="*/ 12 h 577"/>
                <a:gd name="T18" fmla="*/ 72 w 157"/>
                <a:gd name="T19" fmla="*/ 0 h 577"/>
                <a:gd name="T20" fmla="*/ 108 w 157"/>
                <a:gd name="T21" fmla="*/ 0 h 577"/>
                <a:gd name="T22" fmla="*/ 132 w 157"/>
                <a:gd name="T23" fmla="*/ 36 h 577"/>
                <a:gd name="T24" fmla="*/ 156 w 157"/>
                <a:gd name="T25" fmla="*/ 72 h 577"/>
                <a:gd name="T26" fmla="*/ 156 w 157"/>
                <a:gd name="T27" fmla="*/ 108 h 577"/>
                <a:gd name="T28" fmla="*/ 156 w 157"/>
                <a:gd name="T29" fmla="*/ 144 h 577"/>
                <a:gd name="T30" fmla="*/ 144 w 157"/>
                <a:gd name="T31" fmla="*/ 180 h 577"/>
                <a:gd name="T32" fmla="*/ 108 w 157"/>
                <a:gd name="T33" fmla="*/ 204 h 577"/>
                <a:gd name="T34" fmla="*/ 96 w 157"/>
                <a:gd name="T35" fmla="*/ 240 h 577"/>
                <a:gd name="T36" fmla="*/ 84 w 157"/>
                <a:gd name="T37" fmla="*/ 276 h 577"/>
                <a:gd name="T38" fmla="*/ 84 w 157"/>
                <a:gd name="T39" fmla="*/ 312 h 577"/>
                <a:gd name="T40" fmla="*/ 84 w 157"/>
                <a:gd name="T41" fmla="*/ 348 h 577"/>
                <a:gd name="T42" fmla="*/ 96 w 157"/>
                <a:gd name="T43" fmla="*/ 384 h 577"/>
                <a:gd name="T44" fmla="*/ 120 w 157"/>
                <a:gd name="T45" fmla="*/ 420 h 577"/>
                <a:gd name="T46" fmla="*/ 132 w 157"/>
                <a:gd name="T47" fmla="*/ 456 h 577"/>
                <a:gd name="T48" fmla="*/ 144 w 157"/>
                <a:gd name="T49" fmla="*/ 492 h 577"/>
                <a:gd name="T50" fmla="*/ 144 w 157"/>
                <a:gd name="T51" fmla="*/ 528 h 577"/>
                <a:gd name="T52" fmla="*/ 144 w 157"/>
                <a:gd name="T53" fmla="*/ 564 h 577"/>
                <a:gd name="T54" fmla="*/ 108 w 157"/>
                <a:gd name="T55" fmla="*/ 564 h 577"/>
                <a:gd name="T56" fmla="*/ 72 w 157"/>
                <a:gd name="T57" fmla="*/ 576 h 577"/>
                <a:gd name="T58" fmla="*/ 36 w 157"/>
                <a:gd name="T59" fmla="*/ 564 h 577"/>
                <a:gd name="T60" fmla="*/ 12 w 157"/>
                <a:gd name="T61" fmla="*/ 528 h 577"/>
                <a:gd name="T62" fmla="*/ 12 w 157"/>
                <a:gd name="T63" fmla="*/ 492 h 577"/>
                <a:gd name="T64" fmla="*/ 12 w 157"/>
                <a:gd name="T65" fmla="*/ 456 h 577"/>
                <a:gd name="T66" fmla="*/ 12 w 157"/>
                <a:gd name="T67" fmla="*/ 420 h 577"/>
                <a:gd name="T68" fmla="*/ 12 w 157"/>
                <a:gd name="T69" fmla="*/ 384 h 577"/>
                <a:gd name="T70" fmla="*/ 24 w 157"/>
                <a:gd name="T71" fmla="*/ 348 h 577"/>
                <a:gd name="T72" fmla="*/ 36 w 157"/>
                <a:gd name="T73" fmla="*/ 312 h 577"/>
                <a:gd name="T74" fmla="*/ 36 w 157"/>
                <a:gd name="T75" fmla="*/ 276 h 577"/>
                <a:gd name="T76" fmla="*/ 48 w 157"/>
                <a:gd name="T77" fmla="*/ 264 h 5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7"/>
                <a:gd name="T118" fmla="*/ 0 h 577"/>
                <a:gd name="T119" fmla="*/ 157 w 157"/>
                <a:gd name="T120" fmla="*/ 577 h 5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7" h="577">
                  <a:moveTo>
                    <a:pt x="48" y="264"/>
                  </a:moveTo>
                  <a:lnTo>
                    <a:pt x="12" y="252"/>
                  </a:lnTo>
                  <a:lnTo>
                    <a:pt x="0" y="216"/>
                  </a:lnTo>
                  <a:lnTo>
                    <a:pt x="0" y="180"/>
                  </a:lnTo>
                  <a:lnTo>
                    <a:pt x="0" y="144"/>
                  </a:lnTo>
                  <a:lnTo>
                    <a:pt x="0" y="108"/>
                  </a:lnTo>
                  <a:lnTo>
                    <a:pt x="0" y="72"/>
                  </a:lnTo>
                  <a:lnTo>
                    <a:pt x="0" y="36"/>
                  </a:lnTo>
                  <a:lnTo>
                    <a:pt x="36" y="12"/>
                  </a:lnTo>
                  <a:lnTo>
                    <a:pt x="72" y="0"/>
                  </a:lnTo>
                  <a:lnTo>
                    <a:pt x="108" y="0"/>
                  </a:lnTo>
                  <a:lnTo>
                    <a:pt x="132" y="36"/>
                  </a:lnTo>
                  <a:lnTo>
                    <a:pt x="156" y="72"/>
                  </a:lnTo>
                  <a:lnTo>
                    <a:pt x="156" y="108"/>
                  </a:lnTo>
                  <a:lnTo>
                    <a:pt x="156" y="144"/>
                  </a:lnTo>
                  <a:lnTo>
                    <a:pt x="144" y="180"/>
                  </a:lnTo>
                  <a:lnTo>
                    <a:pt x="108" y="204"/>
                  </a:lnTo>
                  <a:lnTo>
                    <a:pt x="96" y="240"/>
                  </a:lnTo>
                  <a:lnTo>
                    <a:pt x="84" y="276"/>
                  </a:lnTo>
                  <a:lnTo>
                    <a:pt x="84" y="312"/>
                  </a:lnTo>
                  <a:lnTo>
                    <a:pt x="84" y="348"/>
                  </a:lnTo>
                  <a:lnTo>
                    <a:pt x="96" y="384"/>
                  </a:lnTo>
                  <a:lnTo>
                    <a:pt x="120" y="420"/>
                  </a:lnTo>
                  <a:lnTo>
                    <a:pt x="132" y="456"/>
                  </a:lnTo>
                  <a:lnTo>
                    <a:pt x="144" y="492"/>
                  </a:lnTo>
                  <a:lnTo>
                    <a:pt x="144" y="528"/>
                  </a:lnTo>
                  <a:lnTo>
                    <a:pt x="144" y="564"/>
                  </a:lnTo>
                  <a:lnTo>
                    <a:pt x="108" y="564"/>
                  </a:lnTo>
                  <a:lnTo>
                    <a:pt x="72" y="576"/>
                  </a:lnTo>
                  <a:lnTo>
                    <a:pt x="36" y="564"/>
                  </a:lnTo>
                  <a:lnTo>
                    <a:pt x="12" y="528"/>
                  </a:lnTo>
                  <a:lnTo>
                    <a:pt x="12" y="492"/>
                  </a:lnTo>
                  <a:lnTo>
                    <a:pt x="12" y="456"/>
                  </a:lnTo>
                  <a:lnTo>
                    <a:pt x="12" y="420"/>
                  </a:lnTo>
                  <a:lnTo>
                    <a:pt x="12" y="384"/>
                  </a:lnTo>
                  <a:lnTo>
                    <a:pt x="24" y="348"/>
                  </a:lnTo>
                  <a:lnTo>
                    <a:pt x="36" y="312"/>
                  </a:lnTo>
                  <a:lnTo>
                    <a:pt x="36" y="276"/>
                  </a:lnTo>
                  <a:lnTo>
                    <a:pt x="48" y="264"/>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17437" name="Oval 31"/>
            <p:cNvSpPr>
              <a:spLocks noChangeArrowheads="1"/>
            </p:cNvSpPr>
            <p:nvPr/>
          </p:nvSpPr>
          <p:spPr bwMode="auto">
            <a:xfrm>
              <a:off x="536" y="2168"/>
              <a:ext cx="176" cy="224"/>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17438" name="Line 32"/>
            <p:cNvSpPr>
              <a:spLocks noChangeShapeType="1"/>
            </p:cNvSpPr>
            <p:nvPr/>
          </p:nvSpPr>
          <p:spPr bwMode="auto">
            <a:xfrm>
              <a:off x="2128" y="3264"/>
              <a:ext cx="256"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39" name="Line 33"/>
            <p:cNvSpPr>
              <a:spLocks noChangeShapeType="1"/>
            </p:cNvSpPr>
            <p:nvPr/>
          </p:nvSpPr>
          <p:spPr bwMode="auto">
            <a:xfrm>
              <a:off x="3136" y="3264"/>
              <a:ext cx="304"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0" name="Rectangle 34"/>
            <p:cNvSpPr>
              <a:spLocks noChangeArrowheads="1"/>
            </p:cNvSpPr>
            <p:nvPr/>
          </p:nvSpPr>
          <p:spPr bwMode="auto">
            <a:xfrm>
              <a:off x="903" y="3140"/>
              <a:ext cx="850"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2000" b="1"/>
                <a:t>hair color</a:t>
              </a:r>
            </a:p>
            <a:p>
              <a:r>
                <a:rPr lang="en-US" altLang="en-US" sz="2000" b="1"/>
                <a:t>    locus</a:t>
              </a:r>
            </a:p>
          </p:txBody>
        </p:sp>
        <p:sp>
          <p:nvSpPr>
            <p:cNvPr id="17441" name="Line 35"/>
            <p:cNvSpPr>
              <a:spLocks noChangeShapeType="1"/>
            </p:cNvSpPr>
            <p:nvPr/>
          </p:nvSpPr>
          <p:spPr bwMode="auto">
            <a:xfrm>
              <a:off x="1736" y="3264"/>
              <a:ext cx="27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42" name="Rectangle 36"/>
            <p:cNvSpPr>
              <a:spLocks noChangeArrowheads="1"/>
            </p:cNvSpPr>
            <p:nvPr/>
          </p:nvSpPr>
          <p:spPr bwMode="auto">
            <a:xfrm>
              <a:off x="3831" y="3164"/>
              <a:ext cx="850"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2000" b="1"/>
                <a:t>hair color</a:t>
              </a:r>
            </a:p>
            <a:p>
              <a:r>
                <a:rPr lang="en-US" altLang="en-US" sz="2000" b="1"/>
                <a:t>   locus</a:t>
              </a:r>
            </a:p>
          </p:txBody>
        </p:sp>
        <p:sp>
          <p:nvSpPr>
            <p:cNvPr id="17443" name="Line 37"/>
            <p:cNvSpPr>
              <a:spLocks noChangeShapeType="1"/>
            </p:cNvSpPr>
            <p:nvPr/>
          </p:nvSpPr>
          <p:spPr bwMode="auto">
            <a:xfrm>
              <a:off x="3560" y="3264"/>
              <a:ext cx="272"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5239552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wipe(left)">
                                      <p:cBhvr>
                                        <p:cTn id="7" dur="500"/>
                                        <p:tgtEl>
                                          <p:spTgt spid="102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en-US" dirty="0" smtClean="0"/>
              <a:t>Prokaryotes</a:t>
            </a:r>
          </a:p>
        </p:txBody>
      </p:sp>
      <p:sp>
        <p:nvSpPr>
          <p:cNvPr id="22531" name="Rectangle 3"/>
          <p:cNvSpPr>
            <a:spLocks noGrp="1" noChangeArrowheads="1"/>
          </p:cNvSpPr>
          <p:nvPr>
            <p:ph type="body" idx="1"/>
          </p:nvPr>
        </p:nvSpPr>
        <p:spPr>
          <a:xfrm>
            <a:off x="552450" y="787400"/>
            <a:ext cx="8229600" cy="4525963"/>
          </a:xfrm>
        </p:spPr>
        <p:txBody>
          <a:bodyPr rtlCol="0">
            <a:normAutofit/>
          </a:bodyPr>
          <a:lstStyle/>
          <a:p>
            <a:pPr eaLnBrk="1" fontAlgn="auto" hangingPunct="1">
              <a:spcAft>
                <a:spcPts val="0"/>
              </a:spcAft>
              <a:buFont typeface="Wingdings" pitchFamily="48" charset="2"/>
              <a:buChar char="Ø"/>
              <a:defRPr/>
            </a:pPr>
            <a:endParaRPr lang="en-US" altLang="en-US" b="1" i="1" dirty="0" smtClean="0">
              <a:solidFill>
                <a:schemeClr val="tx2"/>
              </a:solidFill>
              <a:latin typeface="Arial Rounded MT Bold" pitchFamily="34"/>
            </a:endParaRPr>
          </a:p>
          <a:p>
            <a:pPr eaLnBrk="1" fontAlgn="auto" hangingPunct="1">
              <a:spcAft>
                <a:spcPts val="0"/>
              </a:spcAft>
              <a:buFont typeface="Wingdings" pitchFamily="48" charset="2"/>
              <a:buChar char="Ø"/>
              <a:defRPr/>
            </a:pPr>
            <a:r>
              <a:rPr lang="en-US" altLang="en-US" sz="3600" b="1" i="1" dirty="0" smtClean="0">
                <a:solidFill>
                  <a:schemeClr val="tx2"/>
                </a:solidFill>
                <a:latin typeface="+mj-lt"/>
              </a:rPr>
              <a:t>Lack a nucleus </a:t>
            </a:r>
          </a:p>
          <a:p>
            <a:pPr eaLnBrk="1" fontAlgn="auto" hangingPunct="1">
              <a:spcAft>
                <a:spcPts val="0"/>
              </a:spcAft>
              <a:buFont typeface="Wingdings" pitchFamily="48" charset="2"/>
              <a:buChar char="Ø"/>
              <a:defRPr/>
            </a:pPr>
            <a:r>
              <a:rPr lang="en-US" altLang="en-US" sz="3600" b="1" i="1" dirty="0" smtClean="0">
                <a:solidFill>
                  <a:schemeClr val="tx2"/>
                </a:solidFill>
                <a:latin typeface="+mj-lt"/>
              </a:rPr>
              <a:t>Have a single chromosome</a:t>
            </a:r>
          </a:p>
          <a:p>
            <a:pPr eaLnBrk="1" fontAlgn="auto" hangingPunct="1">
              <a:spcAft>
                <a:spcPts val="0"/>
              </a:spcAft>
              <a:buFont typeface="Wingdings" pitchFamily="48" charset="2"/>
              <a:buChar char="Ø"/>
              <a:defRPr/>
            </a:pPr>
            <a:r>
              <a:rPr lang="en-US" altLang="en-US" sz="3600" b="1" i="1" dirty="0" smtClean="0">
                <a:solidFill>
                  <a:schemeClr val="tx2"/>
                </a:solidFill>
                <a:latin typeface="+mj-lt"/>
              </a:rPr>
              <a:t>Reproduce by </a:t>
            </a:r>
            <a:r>
              <a:rPr lang="en-US" altLang="en-US" sz="3600" b="1" i="1" dirty="0" smtClean="0">
                <a:solidFill>
                  <a:srgbClr val="FFFF00"/>
                </a:solidFill>
                <a:latin typeface="+mj-lt"/>
              </a:rPr>
              <a:t>binary fission</a:t>
            </a:r>
          </a:p>
          <a:p>
            <a:pPr eaLnBrk="1" fontAlgn="auto" hangingPunct="1">
              <a:spcAft>
                <a:spcPts val="0"/>
              </a:spcAft>
              <a:buFont typeface="Wingdings" pitchFamily="48" charset="2"/>
              <a:buChar char="Ø"/>
              <a:defRPr/>
            </a:pPr>
            <a:r>
              <a:rPr lang="en-US" altLang="en-US" sz="3600" b="1" i="1" dirty="0" smtClean="0">
                <a:solidFill>
                  <a:schemeClr val="tx2"/>
                </a:solidFill>
                <a:latin typeface="+mj-lt"/>
              </a:rPr>
              <a:t>Include bacteria</a:t>
            </a:r>
          </a:p>
        </p:txBody>
      </p:sp>
      <p:pic>
        <p:nvPicPr>
          <p:cNvPr id="10035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088" y="3595688"/>
            <a:ext cx="413067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4782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 calcmode="lin" valueType="num">
                                      <p:cBhvr additive="base">
                                        <p:cTn id="7"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anim calcmode="lin" valueType="num">
                                      <p:cBhvr additive="base">
                                        <p:cTn id="19"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9144000" cy="639762"/>
          </a:xfrm>
        </p:spPr>
        <p:txBody>
          <a:bodyPr rtlCol="0">
            <a:normAutofit fontScale="90000"/>
          </a:bodyPr>
          <a:lstStyle/>
          <a:p>
            <a:pPr eaLnBrk="1" fontAlgn="auto" hangingPunct="1">
              <a:spcAft>
                <a:spcPts val="0"/>
              </a:spcAft>
              <a:defRPr/>
            </a:pPr>
            <a:r>
              <a:rPr lang="en-US" sz="2600" b="1" dirty="0" smtClean="0">
                <a:solidFill>
                  <a:srgbClr val="FF3300"/>
                </a:solidFill>
              </a:rPr>
              <a:t>Humans have 23 Sets of Homologous Chromosomes</a:t>
            </a:r>
            <a:br>
              <a:rPr lang="en-US" sz="2600" b="1" dirty="0" smtClean="0">
                <a:solidFill>
                  <a:srgbClr val="FF3300"/>
                </a:solidFill>
              </a:rPr>
            </a:br>
            <a:r>
              <a:rPr lang="en-US" sz="2600" b="1" dirty="0" smtClean="0">
                <a:solidFill>
                  <a:srgbClr val="0000CC"/>
                </a:solidFill>
              </a:rPr>
              <a:t>Each Homologous set is made up of 2 Homologues.</a:t>
            </a:r>
          </a:p>
        </p:txBody>
      </p:sp>
      <p:pic>
        <p:nvPicPr>
          <p:cNvPr id="18435" name="Picture 3"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371600"/>
            <a:ext cx="5410200" cy="5410200"/>
          </a:xfrm>
        </p:spPr>
      </p:pic>
      <p:sp>
        <p:nvSpPr>
          <p:cNvPr id="18436" name="Rectangle 4"/>
          <p:cNvSpPr>
            <a:spLocks noChangeArrowheads="1"/>
          </p:cNvSpPr>
          <p:nvPr/>
        </p:nvSpPr>
        <p:spPr bwMode="auto">
          <a:xfrm>
            <a:off x="1724025" y="1262063"/>
            <a:ext cx="800100" cy="1709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18437" name="Text Box 5"/>
          <p:cNvSpPr txBox="1">
            <a:spLocks noChangeArrowheads="1"/>
          </p:cNvSpPr>
          <p:nvPr/>
        </p:nvSpPr>
        <p:spPr bwMode="auto">
          <a:xfrm>
            <a:off x="228600" y="25146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pPr>
            <a:r>
              <a:rPr lang="en-US" altLang="en-US" sz="1400" b="1">
                <a:solidFill>
                  <a:srgbClr val="000000"/>
                </a:solidFill>
              </a:rPr>
              <a:t>Homologue</a:t>
            </a:r>
          </a:p>
        </p:txBody>
      </p:sp>
      <p:sp>
        <p:nvSpPr>
          <p:cNvPr id="18438" name="Text Box 6"/>
          <p:cNvSpPr txBox="1">
            <a:spLocks noChangeArrowheads="1"/>
          </p:cNvSpPr>
          <p:nvPr/>
        </p:nvSpPr>
        <p:spPr bwMode="auto">
          <a:xfrm>
            <a:off x="228600" y="1143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pPr>
            <a:r>
              <a:rPr lang="en-US" altLang="en-US" sz="1400" b="1">
                <a:solidFill>
                  <a:srgbClr val="000000"/>
                </a:solidFill>
              </a:rPr>
              <a:t>Homologue</a:t>
            </a:r>
          </a:p>
        </p:txBody>
      </p:sp>
      <p:sp>
        <p:nvSpPr>
          <p:cNvPr id="18439" name="Line 7"/>
          <p:cNvSpPr>
            <a:spLocks noChangeShapeType="1"/>
          </p:cNvSpPr>
          <p:nvPr/>
        </p:nvSpPr>
        <p:spPr bwMode="auto">
          <a:xfrm flipV="1">
            <a:off x="1371600" y="2514600"/>
            <a:ext cx="533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Line 8"/>
          <p:cNvSpPr>
            <a:spLocks noChangeShapeType="1"/>
          </p:cNvSpPr>
          <p:nvPr/>
        </p:nvSpPr>
        <p:spPr bwMode="auto">
          <a:xfrm>
            <a:off x="1371600" y="1295400"/>
            <a:ext cx="762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48220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868362"/>
          </a:xfrm>
        </p:spPr>
        <p:txBody>
          <a:bodyPr lIns="90488" tIns="44450" rIns="90488" bIns="44450" rtlCol="0">
            <a:normAutofit fontScale="90000"/>
          </a:bodyPr>
          <a:lstStyle/>
          <a:p>
            <a:pPr eaLnBrk="1" fontAlgn="auto" hangingPunct="1">
              <a:spcAft>
                <a:spcPts val="0"/>
              </a:spcAft>
              <a:defRPr/>
            </a:pPr>
            <a:r>
              <a:rPr lang="en-US" b="1" dirty="0" smtClean="0">
                <a:solidFill>
                  <a:srgbClr val="7B00E4"/>
                </a:solidFill>
                <a:effectLst>
                  <a:outerShdw blurRad="38100" dist="38100" dir="2700000" algn="tl">
                    <a:srgbClr val="C0C0C0"/>
                  </a:outerShdw>
                </a:effectLst>
              </a:rPr>
              <a:t>Autosomes</a:t>
            </a:r>
            <a:br>
              <a:rPr lang="en-US" b="1" dirty="0" smtClean="0">
                <a:solidFill>
                  <a:srgbClr val="7B00E4"/>
                </a:solidFill>
                <a:effectLst>
                  <a:outerShdw blurRad="38100" dist="38100" dir="2700000" algn="tl">
                    <a:srgbClr val="C0C0C0"/>
                  </a:outerShdw>
                </a:effectLst>
              </a:rPr>
            </a:br>
            <a:r>
              <a:rPr lang="en-US" sz="2000" b="1" dirty="0" smtClean="0">
                <a:solidFill>
                  <a:srgbClr val="7B00E4"/>
                </a:solidFill>
                <a:effectLst>
                  <a:outerShdw blurRad="38100" dist="38100" dir="2700000" algn="tl">
                    <a:srgbClr val="C0C0C0"/>
                  </a:outerShdw>
                </a:effectLst>
              </a:rPr>
              <a:t>(The Autosomes code for most of the offspring’s traits)</a:t>
            </a:r>
          </a:p>
        </p:txBody>
      </p:sp>
      <p:pic>
        <p:nvPicPr>
          <p:cNvPr id="19459" name="Picture 5"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76600" y="1219200"/>
            <a:ext cx="5105400" cy="5105400"/>
          </a:xfrm>
        </p:spPr>
      </p:pic>
      <p:sp>
        <p:nvSpPr>
          <p:cNvPr id="12291" name="Rectangle 3"/>
          <p:cNvSpPr>
            <a:spLocks noChangeArrowheads="1"/>
          </p:cNvSpPr>
          <p:nvPr/>
        </p:nvSpPr>
        <p:spPr bwMode="auto">
          <a:xfrm>
            <a:off x="4938713" y="5776913"/>
            <a:ext cx="1809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b="1">
              <a:solidFill>
                <a:srgbClr val="000000"/>
              </a:solidFill>
            </a:endParaRPr>
          </a:p>
          <a:p>
            <a:endParaRPr lang="en-US" altLang="en-US" b="1">
              <a:solidFill>
                <a:srgbClr val="000000"/>
              </a:solidFill>
            </a:endParaRPr>
          </a:p>
        </p:txBody>
      </p:sp>
      <p:sp>
        <p:nvSpPr>
          <p:cNvPr id="19461" name="Text Box 4"/>
          <p:cNvSpPr txBox="1">
            <a:spLocks noChangeArrowheads="1"/>
          </p:cNvSpPr>
          <p:nvPr/>
        </p:nvSpPr>
        <p:spPr bwMode="auto">
          <a:xfrm>
            <a:off x="152400" y="2057400"/>
            <a:ext cx="2667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spcBef>
                <a:spcPct val="50000"/>
              </a:spcBef>
            </a:pPr>
            <a:r>
              <a:rPr lang="en-US" altLang="en-US" sz="2800" b="1">
                <a:solidFill>
                  <a:srgbClr val="0000CC"/>
                </a:solidFill>
              </a:rPr>
              <a:t>In Humans the “Autosomes” are sets 1 - 22</a:t>
            </a:r>
          </a:p>
        </p:txBody>
      </p:sp>
      <p:sp>
        <p:nvSpPr>
          <p:cNvPr id="19462" name="Rectangle 6"/>
          <p:cNvSpPr>
            <a:spLocks noChangeArrowheads="1"/>
          </p:cNvSpPr>
          <p:nvPr/>
        </p:nvSpPr>
        <p:spPr bwMode="auto">
          <a:xfrm>
            <a:off x="7467600" y="5334000"/>
            <a:ext cx="10668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Tree>
    <p:extLst>
      <p:ext uri="{BB962C8B-B14F-4D97-AF65-F5344CB8AC3E}">
        <p14:creationId xmlns:p14="http://schemas.microsoft.com/office/powerpoint/2010/main" val="13631573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ipe(left)">
                                      <p:cBhvr>
                                        <p:cTn id="7" dur="5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12291"/>
                                        </p:tgtEl>
                                        <p:attrNameLst>
                                          <p:attrName>style.visibility</p:attrName>
                                        </p:attrNameLst>
                                      </p:cBhvr>
                                      <p:to>
                                        <p:strVal val="visible"/>
                                      </p:to>
                                    </p:set>
                                    <p:anim calcmode="lin" valueType="num">
                                      <p:cBhvr additive="base">
                                        <p:cTn id="12" dur="500" fill="hold"/>
                                        <p:tgtEl>
                                          <p:spTgt spid="12291"/>
                                        </p:tgtEl>
                                        <p:attrNameLst>
                                          <p:attrName>ppt_x</p:attrName>
                                        </p:attrNameLst>
                                      </p:cBhvr>
                                      <p:tavLst>
                                        <p:tav tm="0">
                                          <p:val>
                                            <p:strVal val="#ppt_x"/>
                                          </p:val>
                                        </p:tav>
                                        <p:tav tm="100000">
                                          <p:val>
                                            <p:strVal val="#ppt_x"/>
                                          </p:val>
                                        </p:tav>
                                      </p:tavLst>
                                    </p:anim>
                                    <p:anim calcmode="lin" valueType="num">
                                      <p:cBhvr additive="base">
                                        <p:cTn id="13"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P spid="1229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152400"/>
            <a:ext cx="8458200" cy="1600200"/>
          </a:xfrm>
        </p:spPr>
        <p:txBody>
          <a:bodyPr lIns="90488" tIns="44450" rIns="90488" bIns="44450" rtlCol="0">
            <a:normAutofit fontScale="90000"/>
          </a:bodyPr>
          <a:lstStyle/>
          <a:p>
            <a:pPr eaLnBrk="1" fontAlgn="auto" hangingPunct="1">
              <a:spcAft>
                <a:spcPts val="0"/>
              </a:spcAft>
              <a:defRPr/>
            </a:pPr>
            <a:r>
              <a:rPr lang="en-US" b="1" dirty="0" smtClean="0">
                <a:solidFill>
                  <a:srgbClr val="7B00E4"/>
                </a:solidFill>
                <a:effectLst>
                  <a:outerShdw blurRad="38100" dist="38100" dir="2700000" algn="tl">
                    <a:srgbClr val="C0C0C0"/>
                  </a:outerShdw>
                </a:effectLst>
              </a:rPr>
              <a:t>Sex Chromosomes</a:t>
            </a:r>
            <a:br>
              <a:rPr lang="en-US" b="1" dirty="0" smtClean="0">
                <a:solidFill>
                  <a:srgbClr val="7B00E4"/>
                </a:solidFill>
                <a:effectLst>
                  <a:outerShdw blurRad="38100" dist="38100" dir="2700000" algn="tl">
                    <a:srgbClr val="C0C0C0"/>
                  </a:outerShdw>
                </a:effectLst>
              </a:rPr>
            </a:br>
            <a:r>
              <a:rPr lang="en-US" sz="2000" b="1" dirty="0" smtClean="0">
                <a:effectLst>
                  <a:outerShdw blurRad="38100" dist="38100" dir="2700000" algn="tl">
                    <a:srgbClr val="C0C0C0"/>
                  </a:outerShdw>
                </a:effectLst>
              </a:rPr>
              <a:t>The Sex Chromosomes code for the sex of the offspring.</a:t>
            </a:r>
            <a:br>
              <a:rPr lang="en-US" sz="2000" b="1" dirty="0" smtClean="0">
                <a:effectLst>
                  <a:outerShdw blurRad="38100" dist="38100" dir="2700000" algn="tl">
                    <a:srgbClr val="C0C0C0"/>
                  </a:outerShdw>
                </a:effectLst>
              </a:rPr>
            </a:br>
            <a:r>
              <a:rPr lang="en-US" sz="2000" b="1" dirty="0" smtClean="0">
                <a:effectLst>
                  <a:outerShdw blurRad="38100" dist="38100" dir="2700000" algn="tl">
                    <a:srgbClr val="C0C0C0"/>
                  </a:outerShdw>
                </a:effectLst>
              </a:rPr>
              <a:t>** If the offspring has two “X” chromosomes it will be a </a:t>
            </a:r>
            <a:r>
              <a:rPr lang="en-US" sz="2000" b="1" dirty="0" smtClean="0">
                <a:solidFill>
                  <a:srgbClr val="FFFF00"/>
                </a:solidFill>
                <a:effectLst>
                  <a:outerShdw blurRad="38100" dist="38100" dir="2700000" algn="tl">
                    <a:srgbClr val="C0C0C0"/>
                  </a:outerShdw>
                </a:effectLst>
              </a:rPr>
              <a:t>female</a:t>
            </a:r>
            <a:r>
              <a:rPr lang="en-US" sz="2000" b="1" dirty="0" smtClean="0">
                <a:effectLst>
                  <a:outerShdw blurRad="38100" dist="38100" dir="2700000" algn="tl">
                    <a:srgbClr val="C0C0C0"/>
                  </a:outerShdw>
                </a:effectLst>
              </a:rPr>
              <a:t>.</a:t>
            </a:r>
            <a:br>
              <a:rPr lang="en-US" sz="2000" b="1" dirty="0" smtClean="0">
                <a:effectLst>
                  <a:outerShdw blurRad="38100" dist="38100" dir="2700000" algn="tl">
                    <a:srgbClr val="C0C0C0"/>
                  </a:outerShdw>
                </a:effectLst>
              </a:rPr>
            </a:br>
            <a:r>
              <a:rPr lang="en-US" sz="2000" b="1" dirty="0" smtClean="0">
                <a:effectLst>
                  <a:outerShdw blurRad="38100" dist="38100" dir="2700000" algn="tl">
                    <a:srgbClr val="C0C0C0"/>
                  </a:outerShdw>
                </a:effectLst>
              </a:rPr>
              <a:t> ** If the offspring has one “X” chromosome and one “Y” chromosome  it will be a </a:t>
            </a:r>
            <a:r>
              <a:rPr lang="en-US" sz="2000" b="1" dirty="0" smtClean="0">
                <a:solidFill>
                  <a:srgbClr val="FFFF00"/>
                </a:solidFill>
                <a:effectLst>
                  <a:outerShdw blurRad="38100" dist="38100" dir="2700000" algn="tl">
                    <a:srgbClr val="C0C0C0"/>
                  </a:outerShdw>
                </a:effectLst>
              </a:rPr>
              <a:t>male.</a:t>
            </a:r>
          </a:p>
        </p:txBody>
      </p:sp>
      <p:grpSp>
        <p:nvGrpSpPr>
          <p:cNvPr id="2" name="Group 3"/>
          <p:cNvGrpSpPr>
            <a:grpSpLocks/>
          </p:cNvGrpSpPr>
          <p:nvPr/>
        </p:nvGrpSpPr>
        <p:grpSpPr bwMode="auto">
          <a:xfrm>
            <a:off x="838200" y="2362200"/>
            <a:ext cx="2163763" cy="3663950"/>
            <a:chOff x="517" y="1256"/>
            <a:chExt cx="1363" cy="2308"/>
          </a:xfrm>
        </p:grpSpPr>
        <p:sp>
          <p:nvSpPr>
            <p:cNvPr id="20494" name="Freeform 4"/>
            <p:cNvSpPr>
              <a:spLocks/>
            </p:cNvSpPr>
            <p:nvPr/>
          </p:nvSpPr>
          <p:spPr bwMode="auto">
            <a:xfrm>
              <a:off x="829" y="1256"/>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20495" name="Freeform 5"/>
            <p:cNvSpPr>
              <a:spLocks/>
            </p:cNvSpPr>
            <p:nvPr/>
          </p:nvSpPr>
          <p:spPr bwMode="auto">
            <a:xfrm>
              <a:off x="517" y="1292"/>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20496" name="Oval 6"/>
            <p:cNvSpPr>
              <a:spLocks noChangeArrowheads="1"/>
            </p:cNvSpPr>
            <p:nvPr/>
          </p:nvSpPr>
          <p:spPr bwMode="auto">
            <a:xfrm rot="60000">
              <a:off x="728" y="2263"/>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0497" name="Freeform 7"/>
            <p:cNvSpPr>
              <a:spLocks/>
            </p:cNvSpPr>
            <p:nvPr/>
          </p:nvSpPr>
          <p:spPr bwMode="auto">
            <a:xfrm>
              <a:off x="1501" y="1256"/>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20498" name="Freeform 8"/>
            <p:cNvSpPr>
              <a:spLocks/>
            </p:cNvSpPr>
            <p:nvPr/>
          </p:nvSpPr>
          <p:spPr bwMode="auto">
            <a:xfrm>
              <a:off x="1189" y="1292"/>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20499" name="Oval 9"/>
            <p:cNvSpPr>
              <a:spLocks noChangeArrowheads="1"/>
            </p:cNvSpPr>
            <p:nvPr/>
          </p:nvSpPr>
          <p:spPr bwMode="auto">
            <a:xfrm rot="60000">
              <a:off x="1400" y="2263"/>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grpSp>
      <p:grpSp>
        <p:nvGrpSpPr>
          <p:cNvPr id="3" name="Group 10"/>
          <p:cNvGrpSpPr>
            <a:grpSpLocks/>
          </p:cNvGrpSpPr>
          <p:nvPr/>
        </p:nvGrpSpPr>
        <p:grpSpPr bwMode="auto">
          <a:xfrm>
            <a:off x="5943600" y="2362200"/>
            <a:ext cx="1847850" cy="3663950"/>
            <a:chOff x="3733" y="1304"/>
            <a:chExt cx="1164" cy="2308"/>
          </a:xfrm>
        </p:grpSpPr>
        <p:sp>
          <p:nvSpPr>
            <p:cNvPr id="20488" name="Freeform 11"/>
            <p:cNvSpPr>
              <a:spLocks/>
            </p:cNvSpPr>
            <p:nvPr/>
          </p:nvSpPr>
          <p:spPr bwMode="auto">
            <a:xfrm>
              <a:off x="4045" y="1304"/>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20489" name="Freeform 12"/>
            <p:cNvSpPr>
              <a:spLocks/>
            </p:cNvSpPr>
            <p:nvPr/>
          </p:nvSpPr>
          <p:spPr bwMode="auto">
            <a:xfrm>
              <a:off x="3733" y="1340"/>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20490" name="Oval 13"/>
            <p:cNvSpPr>
              <a:spLocks noChangeArrowheads="1"/>
            </p:cNvSpPr>
            <p:nvPr/>
          </p:nvSpPr>
          <p:spPr bwMode="auto">
            <a:xfrm rot="60000">
              <a:off x="3944" y="2311"/>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0491" name="Freeform 14"/>
            <p:cNvSpPr>
              <a:spLocks/>
            </p:cNvSpPr>
            <p:nvPr/>
          </p:nvSpPr>
          <p:spPr bwMode="auto">
            <a:xfrm>
              <a:off x="4434" y="2126"/>
              <a:ext cx="202" cy="1427"/>
            </a:xfrm>
            <a:custGeom>
              <a:avLst/>
              <a:gdLst>
                <a:gd name="T0" fmla="*/ 58 w 202"/>
                <a:gd name="T1" fmla="*/ 667 h 1427"/>
                <a:gd name="T2" fmla="*/ 40 w 202"/>
                <a:gd name="T3" fmla="*/ 593 h 1427"/>
                <a:gd name="T4" fmla="*/ 34 w 202"/>
                <a:gd name="T5" fmla="*/ 521 h 1427"/>
                <a:gd name="T6" fmla="*/ 28 w 202"/>
                <a:gd name="T7" fmla="*/ 448 h 1427"/>
                <a:gd name="T8" fmla="*/ 25 w 202"/>
                <a:gd name="T9" fmla="*/ 351 h 1427"/>
                <a:gd name="T10" fmla="*/ 8 w 202"/>
                <a:gd name="T11" fmla="*/ 266 h 1427"/>
                <a:gd name="T12" fmla="*/ 15 w 202"/>
                <a:gd name="T13" fmla="*/ 182 h 1427"/>
                <a:gd name="T14" fmla="*/ 23 w 202"/>
                <a:gd name="T15" fmla="*/ 98 h 1427"/>
                <a:gd name="T16" fmla="*/ 53 w 202"/>
                <a:gd name="T17" fmla="*/ 29 h 1427"/>
                <a:gd name="T18" fmla="*/ 140 w 202"/>
                <a:gd name="T19" fmla="*/ 0 h 1427"/>
                <a:gd name="T20" fmla="*/ 183 w 202"/>
                <a:gd name="T21" fmla="*/ 63 h 1427"/>
                <a:gd name="T22" fmla="*/ 201 w 202"/>
                <a:gd name="T23" fmla="*/ 137 h 1427"/>
                <a:gd name="T24" fmla="*/ 194 w 202"/>
                <a:gd name="T25" fmla="*/ 209 h 1427"/>
                <a:gd name="T26" fmla="*/ 187 w 202"/>
                <a:gd name="T27" fmla="*/ 293 h 1427"/>
                <a:gd name="T28" fmla="*/ 179 w 202"/>
                <a:gd name="T29" fmla="*/ 388 h 1427"/>
                <a:gd name="T30" fmla="*/ 172 w 202"/>
                <a:gd name="T31" fmla="*/ 460 h 1427"/>
                <a:gd name="T32" fmla="*/ 166 w 202"/>
                <a:gd name="T33" fmla="*/ 532 h 1427"/>
                <a:gd name="T34" fmla="*/ 160 w 202"/>
                <a:gd name="T35" fmla="*/ 603 h 1427"/>
                <a:gd name="T36" fmla="*/ 154 w 202"/>
                <a:gd name="T37" fmla="*/ 675 h 1427"/>
                <a:gd name="T38" fmla="*/ 147 w 202"/>
                <a:gd name="T39" fmla="*/ 747 h 1427"/>
                <a:gd name="T40" fmla="*/ 141 w 202"/>
                <a:gd name="T41" fmla="*/ 819 h 1427"/>
                <a:gd name="T42" fmla="*/ 135 w 202"/>
                <a:gd name="T43" fmla="*/ 890 h 1427"/>
                <a:gd name="T44" fmla="*/ 141 w 202"/>
                <a:gd name="T45" fmla="*/ 963 h 1427"/>
                <a:gd name="T46" fmla="*/ 158 w 202"/>
                <a:gd name="T47" fmla="*/ 1037 h 1427"/>
                <a:gd name="T48" fmla="*/ 164 w 202"/>
                <a:gd name="T49" fmla="*/ 1110 h 1427"/>
                <a:gd name="T50" fmla="*/ 170 w 202"/>
                <a:gd name="T51" fmla="*/ 1182 h 1427"/>
                <a:gd name="T52" fmla="*/ 163 w 202"/>
                <a:gd name="T53" fmla="*/ 1254 h 1427"/>
                <a:gd name="T54" fmla="*/ 133 w 202"/>
                <a:gd name="T55" fmla="*/ 1324 h 1427"/>
                <a:gd name="T56" fmla="*/ 91 w 202"/>
                <a:gd name="T57" fmla="*/ 1392 h 1427"/>
                <a:gd name="T58" fmla="*/ 29 w 202"/>
                <a:gd name="T59" fmla="*/ 1411 h 1427"/>
                <a:gd name="T60" fmla="*/ 11 w 202"/>
                <a:gd name="T61" fmla="*/ 1338 h 1427"/>
                <a:gd name="T62" fmla="*/ 17 w 202"/>
                <a:gd name="T63" fmla="*/ 1266 h 1427"/>
                <a:gd name="T64" fmla="*/ 0 w 202"/>
                <a:gd name="T65" fmla="*/ 1192 h 1427"/>
                <a:gd name="T66" fmla="*/ 6 w 202"/>
                <a:gd name="T67" fmla="*/ 1120 h 1427"/>
                <a:gd name="T68" fmla="*/ 13 w 202"/>
                <a:gd name="T69" fmla="*/ 1037 h 1427"/>
                <a:gd name="T70" fmla="*/ 20 w 202"/>
                <a:gd name="T71" fmla="*/ 965 h 1427"/>
                <a:gd name="T72" fmla="*/ 50 w 202"/>
                <a:gd name="T73" fmla="*/ 895 h 1427"/>
                <a:gd name="T74" fmla="*/ 80 w 202"/>
                <a:gd name="T75" fmla="*/ 826 h 1427"/>
                <a:gd name="T76" fmla="*/ 98 w 202"/>
                <a:gd name="T77" fmla="*/ 755 h 1427"/>
                <a:gd name="T78" fmla="*/ 79 w 202"/>
                <a:gd name="T79" fmla="*/ 705 h 14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2"/>
                <a:gd name="T121" fmla="*/ 0 h 1427"/>
                <a:gd name="T122" fmla="*/ 202 w 202"/>
                <a:gd name="T123" fmla="*/ 1427 h 14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2" h="1427">
                  <a:moveTo>
                    <a:pt x="79" y="705"/>
                  </a:moveTo>
                  <a:lnTo>
                    <a:pt x="58" y="667"/>
                  </a:lnTo>
                  <a:lnTo>
                    <a:pt x="49" y="630"/>
                  </a:lnTo>
                  <a:lnTo>
                    <a:pt x="40" y="593"/>
                  </a:lnTo>
                  <a:lnTo>
                    <a:pt x="31" y="557"/>
                  </a:lnTo>
                  <a:lnTo>
                    <a:pt x="34" y="521"/>
                  </a:lnTo>
                  <a:lnTo>
                    <a:pt x="25" y="484"/>
                  </a:lnTo>
                  <a:lnTo>
                    <a:pt x="28" y="448"/>
                  </a:lnTo>
                  <a:lnTo>
                    <a:pt x="21" y="399"/>
                  </a:lnTo>
                  <a:lnTo>
                    <a:pt x="25" y="351"/>
                  </a:lnTo>
                  <a:lnTo>
                    <a:pt x="17" y="303"/>
                  </a:lnTo>
                  <a:lnTo>
                    <a:pt x="8" y="266"/>
                  </a:lnTo>
                  <a:lnTo>
                    <a:pt x="11" y="230"/>
                  </a:lnTo>
                  <a:lnTo>
                    <a:pt x="15" y="182"/>
                  </a:lnTo>
                  <a:lnTo>
                    <a:pt x="20" y="134"/>
                  </a:lnTo>
                  <a:lnTo>
                    <a:pt x="23" y="98"/>
                  </a:lnTo>
                  <a:lnTo>
                    <a:pt x="38" y="63"/>
                  </a:lnTo>
                  <a:lnTo>
                    <a:pt x="53" y="29"/>
                  </a:lnTo>
                  <a:lnTo>
                    <a:pt x="103" y="9"/>
                  </a:lnTo>
                  <a:lnTo>
                    <a:pt x="140" y="0"/>
                  </a:lnTo>
                  <a:lnTo>
                    <a:pt x="174" y="27"/>
                  </a:lnTo>
                  <a:lnTo>
                    <a:pt x="183" y="63"/>
                  </a:lnTo>
                  <a:lnTo>
                    <a:pt x="192" y="100"/>
                  </a:lnTo>
                  <a:lnTo>
                    <a:pt x="201" y="137"/>
                  </a:lnTo>
                  <a:lnTo>
                    <a:pt x="198" y="173"/>
                  </a:lnTo>
                  <a:lnTo>
                    <a:pt x="194" y="209"/>
                  </a:lnTo>
                  <a:lnTo>
                    <a:pt x="191" y="245"/>
                  </a:lnTo>
                  <a:lnTo>
                    <a:pt x="187" y="293"/>
                  </a:lnTo>
                  <a:lnTo>
                    <a:pt x="183" y="340"/>
                  </a:lnTo>
                  <a:lnTo>
                    <a:pt x="179" y="388"/>
                  </a:lnTo>
                  <a:lnTo>
                    <a:pt x="176" y="424"/>
                  </a:lnTo>
                  <a:lnTo>
                    <a:pt x="172" y="460"/>
                  </a:lnTo>
                  <a:lnTo>
                    <a:pt x="169" y="496"/>
                  </a:lnTo>
                  <a:lnTo>
                    <a:pt x="166" y="532"/>
                  </a:lnTo>
                  <a:lnTo>
                    <a:pt x="163" y="568"/>
                  </a:lnTo>
                  <a:lnTo>
                    <a:pt x="160" y="603"/>
                  </a:lnTo>
                  <a:lnTo>
                    <a:pt x="157" y="639"/>
                  </a:lnTo>
                  <a:lnTo>
                    <a:pt x="154" y="675"/>
                  </a:lnTo>
                  <a:lnTo>
                    <a:pt x="151" y="711"/>
                  </a:lnTo>
                  <a:lnTo>
                    <a:pt x="147" y="747"/>
                  </a:lnTo>
                  <a:lnTo>
                    <a:pt x="144" y="783"/>
                  </a:lnTo>
                  <a:lnTo>
                    <a:pt x="141" y="819"/>
                  </a:lnTo>
                  <a:lnTo>
                    <a:pt x="138" y="854"/>
                  </a:lnTo>
                  <a:lnTo>
                    <a:pt x="135" y="890"/>
                  </a:lnTo>
                  <a:lnTo>
                    <a:pt x="144" y="927"/>
                  </a:lnTo>
                  <a:lnTo>
                    <a:pt x="141" y="963"/>
                  </a:lnTo>
                  <a:lnTo>
                    <a:pt x="149" y="1000"/>
                  </a:lnTo>
                  <a:lnTo>
                    <a:pt x="158" y="1037"/>
                  </a:lnTo>
                  <a:lnTo>
                    <a:pt x="167" y="1074"/>
                  </a:lnTo>
                  <a:lnTo>
                    <a:pt x="164" y="1110"/>
                  </a:lnTo>
                  <a:lnTo>
                    <a:pt x="161" y="1145"/>
                  </a:lnTo>
                  <a:lnTo>
                    <a:pt x="170" y="1182"/>
                  </a:lnTo>
                  <a:lnTo>
                    <a:pt x="167" y="1218"/>
                  </a:lnTo>
                  <a:lnTo>
                    <a:pt x="163" y="1254"/>
                  </a:lnTo>
                  <a:lnTo>
                    <a:pt x="160" y="1290"/>
                  </a:lnTo>
                  <a:lnTo>
                    <a:pt x="133" y="1324"/>
                  </a:lnTo>
                  <a:lnTo>
                    <a:pt x="118" y="1359"/>
                  </a:lnTo>
                  <a:lnTo>
                    <a:pt x="91" y="1392"/>
                  </a:lnTo>
                  <a:lnTo>
                    <a:pt x="64" y="1426"/>
                  </a:lnTo>
                  <a:lnTo>
                    <a:pt x="29" y="1411"/>
                  </a:lnTo>
                  <a:lnTo>
                    <a:pt x="8" y="1373"/>
                  </a:lnTo>
                  <a:lnTo>
                    <a:pt x="11" y="1338"/>
                  </a:lnTo>
                  <a:lnTo>
                    <a:pt x="14" y="1302"/>
                  </a:lnTo>
                  <a:lnTo>
                    <a:pt x="17" y="1266"/>
                  </a:lnTo>
                  <a:lnTo>
                    <a:pt x="9" y="1229"/>
                  </a:lnTo>
                  <a:lnTo>
                    <a:pt x="0" y="1192"/>
                  </a:lnTo>
                  <a:lnTo>
                    <a:pt x="3" y="1156"/>
                  </a:lnTo>
                  <a:lnTo>
                    <a:pt x="6" y="1120"/>
                  </a:lnTo>
                  <a:lnTo>
                    <a:pt x="9" y="1085"/>
                  </a:lnTo>
                  <a:lnTo>
                    <a:pt x="13" y="1037"/>
                  </a:lnTo>
                  <a:lnTo>
                    <a:pt x="16" y="1001"/>
                  </a:lnTo>
                  <a:lnTo>
                    <a:pt x="20" y="965"/>
                  </a:lnTo>
                  <a:lnTo>
                    <a:pt x="35" y="930"/>
                  </a:lnTo>
                  <a:lnTo>
                    <a:pt x="50" y="895"/>
                  </a:lnTo>
                  <a:lnTo>
                    <a:pt x="65" y="860"/>
                  </a:lnTo>
                  <a:lnTo>
                    <a:pt x="80" y="826"/>
                  </a:lnTo>
                  <a:lnTo>
                    <a:pt x="95" y="791"/>
                  </a:lnTo>
                  <a:lnTo>
                    <a:pt x="98" y="755"/>
                  </a:lnTo>
                  <a:lnTo>
                    <a:pt x="101" y="719"/>
                  </a:lnTo>
                  <a:lnTo>
                    <a:pt x="79" y="705"/>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20492" name="Freeform 15"/>
            <p:cNvSpPr>
              <a:spLocks/>
            </p:cNvSpPr>
            <p:nvPr/>
          </p:nvSpPr>
          <p:spPr bwMode="auto">
            <a:xfrm>
              <a:off x="4610" y="2112"/>
              <a:ext cx="287" cy="1387"/>
            </a:xfrm>
            <a:custGeom>
              <a:avLst/>
              <a:gdLst>
                <a:gd name="T0" fmla="*/ 18 w 287"/>
                <a:gd name="T1" fmla="*/ 720 h 1387"/>
                <a:gd name="T2" fmla="*/ 26 w 287"/>
                <a:gd name="T3" fmla="*/ 648 h 1387"/>
                <a:gd name="T4" fmla="*/ 22 w 287"/>
                <a:gd name="T5" fmla="*/ 576 h 1387"/>
                <a:gd name="T6" fmla="*/ 17 w 287"/>
                <a:gd name="T7" fmla="*/ 503 h 1387"/>
                <a:gd name="T8" fmla="*/ 24 w 287"/>
                <a:gd name="T9" fmla="*/ 431 h 1387"/>
                <a:gd name="T10" fmla="*/ 44 w 287"/>
                <a:gd name="T11" fmla="*/ 361 h 1387"/>
                <a:gd name="T12" fmla="*/ 52 w 287"/>
                <a:gd name="T13" fmla="*/ 291 h 1387"/>
                <a:gd name="T14" fmla="*/ 47 w 287"/>
                <a:gd name="T15" fmla="*/ 217 h 1387"/>
                <a:gd name="T16" fmla="*/ 54 w 287"/>
                <a:gd name="T17" fmla="*/ 146 h 1387"/>
                <a:gd name="T18" fmla="*/ 74 w 287"/>
                <a:gd name="T19" fmla="*/ 75 h 1387"/>
                <a:gd name="T20" fmla="*/ 130 w 287"/>
                <a:gd name="T21" fmla="*/ 8 h 1387"/>
                <a:gd name="T22" fmla="*/ 202 w 287"/>
                <a:gd name="T23" fmla="*/ 4 h 1387"/>
                <a:gd name="T24" fmla="*/ 258 w 287"/>
                <a:gd name="T25" fmla="*/ 58 h 1387"/>
                <a:gd name="T26" fmla="*/ 286 w 287"/>
                <a:gd name="T27" fmla="*/ 134 h 1387"/>
                <a:gd name="T28" fmla="*/ 278 w 287"/>
                <a:gd name="T29" fmla="*/ 205 h 1387"/>
                <a:gd name="T30" fmla="*/ 259 w 287"/>
                <a:gd name="T31" fmla="*/ 276 h 1387"/>
                <a:gd name="T32" fmla="*/ 238 w 287"/>
                <a:gd name="T33" fmla="*/ 357 h 1387"/>
                <a:gd name="T34" fmla="*/ 218 w 287"/>
                <a:gd name="T35" fmla="*/ 427 h 1387"/>
                <a:gd name="T36" fmla="*/ 187 w 287"/>
                <a:gd name="T37" fmla="*/ 496 h 1387"/>
                <a:gd name="T38" fmla="*/ 168 w 287"/>
                <a:gd name="T39" fmla="*/ 567 h 1387"/>
                <a:gd name="T40" fmla="*/ 148 w 287"/>
                <a:gd name="T41" fmla="*/ 638 h 1387"/>
                <a:gd name="T42" fmla="*/ 140 w 287"/>
                <a:gd name="T43" fmla="*/ 710 h 1387"/>
                <a:gd name="T44" fmla="*/ 133 w 287"/>
                <a:gd name="T45" fmla="*/ 781 h 1387"/>
                <a:gd name="T46" fmla="*/ 174 w 287"/>
                <a:gd name="T47" fmla="*/ 858 h 1387"/>
                <a:gd name="T48" fmla="*/ 202 w 287"/>
                <a:gd name="T49" fmla="*/ 933 h 1387"/>
                <a:gd name="T50" fmla="*/ 218 w 287"/>
                <a:gd name="T51" fmla="*/ 1007 h 1387"/>
                <a:gd name="T52" fmla="*/ 223 w 287"/>
                <a:gd name="T53" fmla="*/ 1079 h 1387"/>
                <a:gd name="T54" fmla="*/ 215 w 287"/>
                <a:gd name="T55" fmla="*/ 1151 h 1387"/>
                <a:gd name="T56" fmla="*/ 208 w 287"/>
                <a:gd name="T57" fmla="*/ 1222 h 1387"/>
                <a:gd name="T58" fmla="*/ 176 w 287"/>
                <a:gd name="T59" fmla="*/ 1292 h 1387"/>
                <a:gd name="T60" fmla="*/ 120 w 287"/>
                <a:gd name="T61" fmla="*/ 1358 h 1387"/>
                <a:gd name="T62" fmla="*/ 46 w 287"/>
                <a:gd name="T63" fmla="*/ 1386 h 1387"/>
                <a:gd name="T64" fmla="*/ 16 w 287"/>
                <a:gd name="T65" fmla="*/ 1311 h 1387"/>
                <a:gd name="T66" fmla="*/ 0 w 287"/>
                <a:gd name="T67" fmla="*/ 1237 h 1387"/>
                <a:gd name="T68" fmla="*/ 8 w 287"/>
                <a:gd name="T69" fmla="*/ 1165 h 1387"/>
                <a:gd name="T70" fmla="*/ 16 w 287"/>
                <a:gd name="T71" fmla="*/ 1093 h 1387"/>
                <a:gd name="T72" fmla="*/ 23 w 287"/>
                <a:gd name="T73" fmla="*/ 1023 h 1387"/>
                <a:gd name="T74" fmla="*/ 30 w 287"/>
                <a:gd name="T75" fmla="*/ 951 h 1387"/>
                <a:gd name="T76" fmla="*/ 38 w 287"/>
                <a:gd name="T77" fmla="*/ 880 h 1387"/>
                <a:gd name="T78" fmla="*/ 46 w 287"/>
                <a:gd name="T79" fmla="*/ 808 h 1387"/>
                <a:gd name="T80" fmla="*/ 38 w 287"/>
                <a:gd name="T81" fmla="*/ 759 h 13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7"/>
                <a:gd name="T124" fmla="*/ 0 h 1387"/>
                <a:gd name="T125" fmla="*/ 287 w 287"/>
                <a:gd name="T126" fmla="*/ 1387 h 13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7" h="1387">
                  <a:moveTo>
                    <a:pt x="38" y="759"/>
                  </a:moveTo>
                  <a:lnTo>
                    <a:pt x="18" y="720"/>
                  </a:lnTo>
                  <a:lnTo>
                    <a:pt x="22" y="684"/>
                  </a:lnTo>
                  <a:lnTo>
                    <a:pt x="26" y="648"/>
                  </a:lnTo>
                  <a:lnTo>
                    <a:pt x="30" y="613"/>
                  </a:lnTo>
                  <a:lnTo>
                    <a:pt x="22" y="576"/>
                  </a:lnTo>
                  <a:lnTo>
                    <a:pt x="14" y="538"/>
                  </a:lnTo>
                  <a:lnTo>
                    <a:pt x="17" y="503"/>
                  </a:lnTo>
                  <a:lnTo>
                    <a:pt x="21" y="467"/>
                  </a:lnTo>
                  <a:lnTo>
                    <a:pt x="24" y="431"/>
                  </a:lnTo>
                  <a:lnTo>
                    <a:pt x="40" y="396"/>
                  </a:lnTo>
                  <a:lnTo>
                    <a:pt x="44" y="361"/>
                  </a:lnTo>
                  <a:lnTo>
                    <a:pt x="48" y="325"/>
                  </a:lnTo>
                  <a:lnTo>
                    <a:pt x="52" y="291"/>
                  </a:lnTo>
                  <a:lnTo>
                    <a:pt x="56" y="255"/>
                  </a:lnTo>
                  <a:lnTo>
                    <a:pt x="47" y="217"/>
                  </a:lnTo>
                  <a:lnTo>
                    <a:pt x="51" y="181"/>
                  </a:lnTo>
                  <a:lnTo>
                    <a:pt x="54" y="146"/>
                  </a:lnTo>
                  <a:lnTo>
                    <a:pt x="70" y="111"/>
                  </a:lnTo>
                  <a:lnTo>
                    <a:pt x="74" y="75"/>
                  </a:lnTo>
                  <a:lnTo>
                    <a:pt x="90" y="40"/>
                  </a:lnTo>
                  <a:lnTo>
                    <a:pt x="130" y="8"/>
                  </a:lnTo>
                  <a:lnTo>
                    <a:pt x="166" y="0"/>
                  </a:lnTo>
                  <a:lnTo>
                    <a:pt x="202" y="4"/>
                  </a:lnTo>
                  <a:lnTo>
                    <a:pt x="238" y="20"/>
                  </a:lnTo>
                  <a:lnTo>
                    <a:pt x="258" y="58"/>
                  </a:lnTo>
                  <a:lnTo>
                    <a:pt x="278" y="96"/>
                  </a:lnTo>
                  <a:lnTo>
                    <a:pt x="286" y="134"/>
                  </a:lnTo>
                  <a:lnTo>
                    <a:pt x="282" y="169"/>
                  </a:lnTo>
                  <a:lnTo>
                    <a:pt x="278" y="205"/>
                  </a:lnTo>
                  <a:lnTo>
                    <a:pt x="274" y="241"/>
                  </a:lnTo>
                  <a:lnTo>
                    <a:pt x="259" y="276"/>
                  </a:lnTo>
                  <a:lnTo>
                    <a:pt x="242" y="323"/>
                  </a:lnTo>
                  <a:lnTo>
                    <a:pt x="238" y="357"/>
                  </a:lnTo>
                  <a:lnTo>
                    <a:pt x="222" y="391"/>
                  </a:lnTo>
                  <a:lnTo>
                    <a:pt x="218" y="427"/>
                  </a:lnTo>
                  <a:lnTo>
                    <a:pt x="203" y="462"/>
                  </a:lnTo>
                  <a:lnTo>
                    <a:pt x="187" y="496"/>
                  </a:lnTo>
                  <a:lnTo>
                    <a:pt x="184" y="532"/>
                  </a:lnTo>
                  <a:lnTo>
                    <a:pt x="168" y="567"/>
                  </a:lnTo>
                  <a:lnTo>
                    <a:pt x="152" y="602"/>
                  </a:lnTo>
                  <a:lnTo>
                    <a:pt x="148" y="638"/>
                  </a:lnTo>
                  <a:lnTo>
                    <a:pt x="144" y="674"/>
                  </a:lnTo>
                  <a:lnTo>
                    <a:pt x="140" y="710"/>
                  </a:lnTo>
                  <a:lnTo>
                    <a:pt x="136" y="745"/>
                  </a:lnTo>
                  <a:lnTo>
                    <a:pt x="133" y="781"/>
                  </a:lnTo>
                  <a:lnTo>
                    <a:pt x="154" y="820"/>
                  </a:lnTo>
                  <a:lnTo>
                    <a:pt x="174" y="858"/>
                  </a:lnTo>
                  <a:lnTo>
                    <a:pt x="194" y="896"/>
                  </a:lnTo>
                  <a:lnTo>
                    <a:pt x="202" y="933"/>
                  </a:lnTo>
                  <a:lnTo>
                    <a:pt x="210" y="971"/>
                  </a:lnTo>
                  <a:lnTo>
                    <a:pt x="218" y="1007"/>
                  </a:lnTo>
                  <a:lnTo>
                    <a:pt x="226" y="1045"/>
                  </a:lnTo>
                  <a:lnTo>
                    <a:pt x="223" y="1079"/>
                  </a:lnTo>
                  <a:lnTo>
                    <a:pt x="219" y="1115"/>
                  </a:lnTo>
                  <a:lnTo>
                    <a:pt x="215" y="1151"/>
                  </a:lnTo>
                  <a:lnTo>
                    <a:pt x="211" y="1187"/>
                  </a:lnTo>
                  <a:lnTo>
                    <a:pt x="208" y="1222"/>
                  </a:lnTo>
                  <a:lnTo>
                    <a:pt x="180" y="1256"/>
                  </a:lnTo>
                  <a:lnTo>
                    <a:pt x="176" y="1292"/>
                  </a:lnTo>
                  <a:lnTo>
                    <a:pt x="148" y="1325"/>
                  </a:lnTo>
                  <a:lnTo>
                    <a:pt x="120" y="1358"/>
                  </a:lnTo>
                  <a:lnTo>
                    <a:pt x="82" y="1378"/>
                  </a:lnTo>
                  <a:lnTo>
                    <a:pt x="46" y="1386"/>
                  </a:lnTo>
                  <a:lnTo>
                    <a:pt x="36" y="1350"/>
                  </a:lnTo>
                  <a:lnTo>
                    <a:pt x="16" y="1311"/>
                  </a:lnTo>
                  <a:lnTo>
                    <a:pt x="8" y="1274"/>
                  </a:lnTo>
                  <a:lnTo>
                    <a:pt x="0" y="1237"/>
                  </a:lnTo>
                  <a:lnTo>
                    <a:pt x="4" y="1201"/>
                  </a:lnTo>
                  <a:lnTo>
                    <a:pt x="8" y="1165"/>
                  </a:lnTo>
                  <a:lnTo>
                    <a:pt x="12" y="1129"/>
                  </a:lnTo>
                  <a:lnTo>
                    <a:pt x="16" y="1093"/>
                  </a:lnTo>
                  <a:lnTo>
                    <a:pt x="20" y="1057"/>
                  </a:lnTo>
                  <a:lnTo>
                    <a:pt x="23" y="1023"/>
                  </a:lnTo>
                  <a:lnTo>
                    <a:pt x="26" y="987"/>
                  </a:lnTo>
                  <a:lnTo>
                    <a:pt x="30" y="951"/>
                  </a:lnTo>
                  <a:lnTo>
                    <a:pt x="34" y="916"/>
                  </a:lnTo>
                  <a:lnTo>
                    <a:pt x="38" y="880"/>
                  </a:lnTo>
                  <a:lnTo>
                    <a:pt x="42" y="844"/>
                  </a:lnTo>
                  <a:lnTo>
                    <a:pt x="46" y="808"/>
                  </a:lnTo>
                  <a:lnTo>
                    <a:pt x="50" y="772"/>
                  </a:lnTo>
                  <a:lnTo>
                    <a:pt x="38" y="759"/>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20493" name="Oval 16"/>
            <p:cNvSpPr>
              <a:spLocks noChangeArrowheads="1"/>
            </p:cNvSpPr>
            <p:nvPr/>
          </p:nvSpPr>
          <p:spPr bwMode="auto">
            <a:xfrm>
              <a:off x="4472" y="2696"/>
              <a:ext cx="272" cy="32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grpSp>
      <p:sp>
        <p:nvSpPr>
          <p:cNvPr id="13329" name="Rectangle 17"/>
          <p:cNvSpPr>
            <a:spLocks noChangeArrowheads="1"/>
          </p:cNvSpPr>
          <p:nvPr/>
        </p:nvSpPr>
        <p:spPr bwMode="auto">
          <a:xfrm>
            <a:off x="0" y="6096000"/>
            <a:ext cx="3822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XX chromosome - female</a:t>
            </a:r>
          </a:p>
        </p:txBody>
      </p:sp>
      <p:sp>
        <p:nvSpPr>
          <p:cNvPr id="13330" name="Rectangle 18"/>
          <p:cNvSpPr>
            <a:spLocks noChangeArrowheads="1"/>
          </p:cNvSpPr>
          <p:nvPr/>
        </p:nvSpPr>
        <p:spPr bwMode="auto">
          <a:xfrm>
            <a:off x="4953000" y="6096000"/>
            <a:ext cx="35512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XY chromosome - male</a:t>
            </a:r>
          </a:p>
        </p:txBody>
      </p:sp>
      <p:sp>
        <p:nvSpPr>
          <p:cNvPr id="20487" name="Text Box 19"/>
          <p:cNvSpPr txBox="1">
            <a:spLocks noChangeArrowheads="1"/>
          </p:cNvSpPr>
          <p:nvPr/>
        </p:nvSpPr>
        <p:spPr bwMode="auto">
          <a:xfrm>
            <a:off x="3124200" y="3352800"/>
            <a:ext cx="2667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spcBef>
                <a:spcPct val="50000"/>
              </a:spcBef>
            </a:pPr>
            <a:r>
              <a:rPr lang="en-US" altLang="en-US" sz="1800" b="1">
                <a:solidFill>
                  <a:srgbClr val="0000CC"/>
                </a:solidFill>
              </a:rPr>
              <a:t>In Humans the “Sex Chromosomes” are the 23</a:t>
            </a:r>
            <a:r>
              <a:rPr lang="en-US" altLang="en-US" sz="1800" b="1" baseline="30000">
                <a:solidFill>
                  <a:srgbClr val="0000CC"/>
                </a:solidFill>
              </a:rPr>
              <a:t>rd</a:t>
            </a:r>
            <a:r>
              <a:rPr lang="en-US" altLang="en-US" sz="1800" b="1">
                <a:solidFill>
                  <a:srgbClr val="0000CC"/>
                </a:solidFill>
              </a:rPr>
              <a:t> set</a:t>
            </a:r>
          </a:p>
        </p:txBody>
      </p:sp>
    </p:spTree>
    <p:extLst>
      <p:ext uri="{BB962C8B-B14F-4D97-AF65-F5344CB8AC3E}">
        <p14:creationId xmlns:p14="http://schemas.microsoft.com/office/powerpoint/2010/main" val="31124318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left)">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329"/>
                                        </p:tgtEl>
                                        <p:attrNameLst>
                                          <p:attrName>style.visibility</p:attrName>
                                        </p:attrNameLst>
                                      </p:cBhvr>
                                      <p:to>
                                        <p:strVal val="visible"/>
                                      </p:to>
                                    </p:set>
                                    <p:anim calcmode="lin" valueType="num">
                                      <p:cBhvr additive="base">
                                        <p:cTn id="22" dur="500" fill="hold"/>
                                        <p:tgtEl>
                                          <p:spTgt spid="13329"/>
                                        </p:tgtEl>
                                        <p:attrNameLst>
                                          <p:attrName>ppt_x</p:attrName>
                                        </p:attrNameLst>
                                      </p:cBhvr>
                                      <p:tavLst>
                                        <p:tav tm="0">
                                          <p:val>
                                            <p:strVal val="#ppt_x"/>
                                          </p:val>
                                        </p:tav>
                                        <p:tav tm="100000">
                                          <p:val>
                                            <p:strVal val="#ppt_x"/>
                                          </p:val>
                                        </p:tav>
                                      </p:tavLst>
                                    </p:anim>
                                    <p:anim calcmode="lin" valueType="num">
                                      <p:cBhvr additive="base">
                                        <p:cTn id="23" dur="500" fill="hold"/>
                                        <p:tgtEl>
                                          <p:spTgt spid="13329"/>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330"/>
                                        </p:tgtEl>
                                        <p:attrNameLst>
                                          <p:attrName>style.visibility</p:attrName>
                                        </p:attrNameLst>
                                      </p:cBhvr>
                                      <p:to>
                                        <p:strVal val="visible"/>
                                      </p:to>
                                    </p:set>
                                    <p:anim calcmode="lin" valueType="num">
                                      <p:cBhvr additive="base">
                                        <p:cTn id="28" dur="500" fill="hold"/>
                                        <p:tgtEl>
                                          <p:spTgt spid="13330"/>
                                        </p:tgtEl>
                                        <p:attrNameLst>
                                          <p:attrName>ppt_x</p:attrName>
                                        </p:attrNameLst>
                                      </p:cBhvr>
                                      <p:tavLst>
                                        <p:tav tm="0">
                                          <p:val>
                                            <p:strVal val="#ppt_x"/>
                                          </p:val>
                                        </p:tav>
                                        <p:tav tm="100000">
                                          <p:val>
                                            <p:strVal val="#ppt_x"/>
                                          </p:val>
                                        </p:tav>
                                      </p:tavLst>
                                    </p:anim>
                                    <p:anim calcmode="lin" valueType="num">
                                      <p:cBhvr additive="base">
                                        <p:cTn id="29" dur="500" fill="hold"/>
                                        <p:tgtEl>
                                          <p:spTgt spid="13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29" grpId="0" autoUpdateAnimBg="0"/>
      <p:bldP spid="1333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dirty="0" smtClean="0">
                <a:solidFill>
                  <a:srgbClr val="7B00E4"/>
                </a:solidFill>
                <a:effectLst>
                  <a:outerShdw blurRad="38100" dist="38100" dir="2700000" algn="tl">
                    <a:srgbClr val="C0C0C0"/>
                  </a:outerShdw>
                </a:effectLst>
              </a:rPr>
              <a:t>Sex Chromosomes</a:t>
            </a:r>
            <a:br>
              <a:rPr lang="en-US" b="1" dirty="0" smtClean="0">
                <a:solidFill>
                  <a:srgbClr val="7B00E4"/>
                </a:solidFill>
                <a:effectLst>
                  <a:outerShdw blurRad="38100" dist="38100" dir="2700000" algn="tl">
                    <a:srgbClr val="C0C0C0"/>
                  </a:outerShdw>
                </a:effectLst>
              </a:rPr>
            </a:br>
            <a:endParaRPr lang="en-US" b="1" dirty="0" smtClean="0">
              <a:solidFill>
                <a:srgbClr val="7B00E4"/>
              </a:solidFill>
              <a:effectLst>
                <a:outerShdw blurRad="38100" dist="38100" dir="2700000" algn="tl">
                  <a:srgbClr val="C0C0C0"/>
                </a:outerShdw>
              </a:effectLst>
            </a:endParaRPr>
          </a:p>
        </p:txBody>
      </p:sp>
      <p:sp>
        <p:nvSpPr>
          <p:cNvPr id="14339" name="Rectangle 3"/>
          <p:cNvSpPr>
            <a:spLocks noGrp="1" noChangeArrowheads="1"/>
          </p:cNvSpPr>
          <p:nvPr>
            <p:ph type="body" sz="half" idx="1"/>
          </p:nvPr>
        </p:nvSpPr>
        <p:spPr/>
        <p:txBody>
          <a:bodyPr rtlCol="0">
            <a:normAutofit/>
          </a:bodyPr>
          <a:lstStyle/>
          <a:p>
            <a:pPr indent="-274320" eaLnBrk="1" fontAlgn="auto" hangingPunct="1">
              <a:spcAft>
                <a:spcPts val="0"/>
              </a:spcAft>
              <a:buFontTx/>
              <a:buNone/>
              <a:defRPr/>
            </a:pPr>
            <a:r>
              <a:rPr lang="en-US" sz="2800" b="1" dirty="0" smtClean="0">
                <a:solidFill>
                  <a:srgbClr val="7B00E4"/>
                </a:solidFill>
                <a:effectLst>
                  <a:outerShdw blurRad="38100" dist="38100" dir="2700000" algn="tl">
                    <a:srgbClr val="C0C0C0"/>
                  </a:outerShdw>
                </a:effectLst>
              </a:rPr>
              <a:t/>
            </a:r>
            <a:br>
              <a:rPr lang="en-US" sz="2800" b="1" dirty="0" smtClean="0">
                <a:solidFill>
                  <a:srgbClr val="7B00E4"/>
                </a:solidFill>
                <a:effectLst>
                  <a:outerShdw blurRad="38100" dist="38100" dir="2700000" algn="tl">
                    <a:srgbClr val="C0C0C0"/>
                  </a:outerShdw>
                </a:effectLst>
              </a:rPr>
            </a:br>
            <a:endParaRPr lang="en-US" sz="2800" b="1" dirty="0" smtClean="0">
              <a:solidFill>
                <a:srgbClr val="7B00E4"/>
              </a:solidFill>
              <a:effectLst>
                <a:outerShdw blurRad="38100" dist="38100" dir="2700000" algn="tl">
                  <a:srgbClr val="C0C0C0"/>
                </a:outerShdw>
              </a:effectLst>
            </a:endParaRPr>
          </a:p>
        </p:txBody>
      </p:sp>
      <p:pic>
        <p:nvPicPr>
          <p:cNvPr id="21508" name="Picture 4" descr="untitle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14400" y="1143000"/>
            <a:ext cx="5486400" cy="5486400"/>
          </a:xfrm>
        </p:spPr>
      </p:pic>
      <p:sp>
        <p:nvSpPr>
          <p:cNvPr id="21509" name="Text Box 5"/>
          <p:cNvSpPr txBox="1">
            <a:spLocks noChangeArrowheads="1"/>
          </p:cNvSpPr>
          <p:nvPr/>
        </p:nvSpPr>
        <p:spPr bwMode="auto">
          <a:xfrm>
            <a:off x="6324600" y="44196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spcBef>
                <a:spcPct val="50000"/>
              </a:spcBef>
            </a:pPr>
            <a:r>
              <a:rPr lang="en-US" altLang="en-US" sz="1800" b="1">
                <a:solidFill>
                  <a:srgbClr val="0000CC"/>
                </a:solidFill>
              </a:rPr>
              <a:t>“Sex Chromosomes” …….the 23</a:t>
            </a:r>
            <a:r>
              <a:rPr lang="en-US" altLang="en-US" sz="1800" b="1" baseline="30000">
                <a:solidFill>
                  <a:srgbClr val="0000CC"/>
                </a:solidFill>
              </a:rPr>
              <a:t>rd</a:t>
            </a:r>
            <a:r>
              <a:rPr lang="en-US" altLang="en-US" sz="1800" b="1">
                <a:solidFill>
                  <a:srgbClr val="0000CC"/>
                </a:solidFill>
              </a:rPr>
              <a:t> set</a:t>
            </a:r>
          </a:p>
        </p:txBody>
      </p:sp>
      <p:sp>
        <p:nvSpPr>
          <p:cNvPr id="21510" name="Line 6"/>
          <p:cNvSpPr>
            <a:spLocks noChangeShapeType="1"/>
          </p:cNvSpPr>
          <p:nvPr/>
        </p:nvSpPr>
        <p:spPr bwMode="auto">
          <a:xfrm flipH="1">
            <a:off x="6172200" y="5257800"/>
            <a:ext cx="762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1" name="Text Box 7"/>
          <p:cNvSpPr txBox="1">
            <a:spLocks noChangeArrowheads="1"/>
          </p:cNvSpPr>
          <p:nvPr/>
        </p:nvSpPr>
        <p:spPr bwMode="auto">
          <a:xfrm>
            <a:off x="56007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pPr>
            <a:r>
              <a:rPr lang="en-US" altLang="en-US" b="1">
                <a:solidFill>
                  <a:srgbClr val="FF3300"/>
                </a:solidFill>
              </a:rPr>
              <a:t>23</a:t>
            </a:r>
          </a:p>
        </p:txBody>
      </p:sp>
      <p:sp>
        <p:nvSpPr>
          <p:cNvPr id="21512" name="Text Box 8"/>
          <p:cNvSpPr txBox="1">
            <a:spLocks noChangeArrowheads="1"/>
          </p:cNvSpPr>
          <p:nvPr/>
        </p:nvSpPr>
        <p:spPr bwMode="auto">
          <a:xfrm>
            <a:off x="6705600" y="5257800"/>
            <a:ext cx="2286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spcBef>
                <a:spcPct val="50000"/>
              </a:spcBef>
            </a:pPr>
            <a:r>
              <a:rPr lang="en-US" altLang="en-US" sz="1600" b="1">
                <a:solidFill>
                  <a:srgbClr val="000000"/>
                </a:solidFill>
              </a:rPr>
              <a:t>This person has 2 “X” chromosomes… and is a female.</a:t>
            </a:r>
          </a:p>
        </p:txBody>
      </p:sp>
    </p:spTree>
    <p:extLst>
      <p:ext uri="{BB962C8B-B14F-4D97-AF65-F5344CB8AC3E}">
        <p14:creationId xmlns:p14="http://schemas.microsoft.com/office/powerpoint/2010/main" val="3909999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609600"/>
            <a:ext cx="8610600" cy="1447800"/>
          </a:xfrm>
        </p:spPr>
        <p:txBody>
          <a:bodyPr lIns="90488" tIns="44450" rIns="90488" bIns="44450" rtlCol="0">
            <a:normAutofit fontScale="90000"/>
          </a:bodyPr>
          <a:lstStyle/>
          <a:p>
            <a:pPr eaLnBrk="1" fontAlgn="auto" hangingPunct="1">
              <a:spcAft>
                <a:spcPts val="0"/>
              </a:spcAft>
              <a:defRPr/>
            </a:pPr>
            <a:r>
              <a:rPr lang="en-US" b="1" dirty="0" smtClean="0">
                <a:effectLst>
                  <a:outerShdw blurRad="38100" dist="38100" dir="2700000" algn="tl">
                    <a:srgbClr val="C0C0C0"/>
                  </a:outerShdw>
                </a:effectLst>
                <a:hlinkClick r:id="rId2"/>
              </a:rPr>
              <a:t>Meiosis</a:t>
            </a:r>
            <a:r>
              <a:rPr lang="en-US" b="1" dirty="0" smtClean="0">
                <a:effectLst>
                  <a:outerShdw blurRad="38100" dist="38100" dir="2700000" algn="tl">
                    <a:srgbClr val="C0C0C0"/>
                  </a:outerShdw>
                </a:effectLst>
              </a:rPr>
              <a:t> </a:t>
            </a:r>
            <a:br>
              <a:rPr lang="en-US" b="1" dirty="0" smtClean="0">
                <a:effectLst>
                  <a:outerShdw blurRad="38100" dist="38100" dir="2700000" algn="tl">
                    <a:srgbClr val="C0C0C0"/>
                  </a:outerShdw>
                </a:effectLst>
              </a:rPr>
            </a:br>
            <a:r>
              <a:rPr lang="en-US" sz="2400" b="1" dirty="0" smtClean="0">
                <a:effectLst>
                  <a:outerShdw blurRad="38100" dist="38100" dir="2700000" algn="tl">
                    <a:srgbClr val="C0C0C0"/>
                  </a:outerShdw>
                </a:effectLst>
              </a:rPr>
              <a:t>is the process by which </a:t>
            </a:r>
            <a:r>
              <a:rPr lang="en-US" sz="2400" b="1" dirty="0" smtClean="0">
                <a:solidFill>
                  <a:schemeClr val="accent2"/>
                </a:solidFill>
                <a:effectLst>
                  <a:outerShdw blurRad="38100" dist="38100" dir="2700000" algn="tl">
                    <a:srgbClr val="C0C0C0"/>
                  </a:outerShdw>
                </a:effectLst>
              </a:rPr>
              <a:t>”gametes” (sex cells) , </a:t>
            </a:r>
            <a:r>
              <a:rPr lang="en-US" sz="2400" b="1" dirty="0" smtClean="0"/>
              <a:t>with</a:t>
            </a:r>
            <a:r>
              <a:rPr lang="en-US" sz="2400" dirty="0" smtClean="0"/>
              <a:t> </a:t>
            </a:r>
            <a:r>
              <a:rPr lang="en-US" sz="2400" b="1" dirty="0" smtClean="0">
                <a:solidFill>
                  <a:srgbClr val="0000CC"/>
                </a:solidFill>
                <a:effectLst>
                  <a:outerShdw blurRad="38100" dist="38100" dir="2700000" algn="tl">
                    <a:srgbClr val="C0C0C0"/>
                  </a:outerShdw>
                </a:effectLst>
              </a:rPr>
              <a:t>half</a:t>
            </a:r>
            <a:r>
              <a:rPr lang="en-US" sz="2400" dirty="0" smtClean="0"/>
              <a:t> </a:t>
            </a:r>
            <a:r>
              <a:rPr lang="en-US" sz="2400" b="1" dirty="0" smtClean="0"/>
              <a:t>the number of</a:t>
            </a:r>
            <a:r>
              <a:rPr lang="en-US" sz="2400" dirty="0" smtClean="0"/>
              <a:t> </a:t>
            </a:r>
            <a:r>
              <a:rPr lang="en-US" sz="2400" b="1" dirty="0" smtClean="0">
                <a:solidFill>
                  <a:srgbClr val="0000CC"/>
                </a:solidFill>
                <a:effectLst>
                  <a:outerShdw blurRad="38100" dist="38100" dir="2700000" algn="tl">
                    <a:srgbClr val="C0C0C0"/>
                  </a:outerShdw>
                </a:effectLst>
              </a:rPr>
              <a:t>chromosomes,</a:t>
            </a:r>
            <a:r>
              <a:rPr lang="en-US" sz="2400" b="1" dirty="0" smtClean="0">
                <a:solidFill>
                  <a:schemeClr val="accent2"/>
                </a:solidFill>
                <a:effectLst>
                  <a:outerShdw blurRad="38100" dist="38100" dir="2700000" algn="tl">
                    <a:srgbClr val="C0C0C0"/>
                  </a:outerShdw>
                </a:effectLst>
              </a:rPr>
              <a:t> </a:t>
            </a:r>
            <a:r>
              <a:rPr lang="en-US" sz="2400" b="1" dirty="0" smtClean="0"/>
              <a:t>are produced.</a:t>
            </a:r>
            <a:r>
              <a:rPr lang="en-US" sz="2800" b="1" dirty="0" smtClean="0">
                <a:effectLst>
                  <a:outerShdw blurRad="38100" dist="38100" dir="2700000" algn="tl">
                    <a:srgbClr val="C0C0C0"/>
                  </a:outerShdw>
                </a:effectLst>
              </a:rPr>
              <a:t> </a:t>
            </a:r>
            <a:br>
              <a:rPr lang="en-US" sz="2800" b="1" dirty="0" smtClean="0">
                <a:effectLst>
                  <a:outerShdw blurRad="38100" dist="38100" dir="2700000" algn="tl">
                    <a:srgbClr val="C0C0C0"/>
                  </a:outerShdw>
                </a:effectLst>
              </a:rPr>
            </a:br>
            <a:endParaRPr lang="en-US" sz="2800" b="1" dirty="0" smtClean="0">
              <a:effectLst>
                <a:outerShdw blurRad="38100" dist="38100" dir="2700000" algn="tl">
                  <a:srgbClr val="C0C0C0"/>
                </a:outerShdw>
              </a:effectLst>
            </a:endParaRPr>
          </a:p>
        </p:txBody>
      </p:sp>
      <p:sp>
        <p:nvSpPr>
          <p:cNvPr id="15363" name="Rectangle 3"/>
          <p:cNvSpPr>
            <a:spLocks noGrp="1" noChangeArrowheads="1"/>
          </p:cNvSpPr>
          <p:nvPr>
            <p:ph idx="1"/>
          </p:nvPr>
        </p:nvSpPr>
        <p:spPr>
          <a:xfrm>
            <a:off x="0" y="2438400"/>
            <a:ext cx="9144000" cy="3687763"/>
          </a:xfrm>
        </p:spPr>
        <p:txBody>
          <a:bodyPr lIns="90488" tIns="44450" rIns="90488" bIns="44450" rtlCol="0">
            <a:normAutofit/>
          </a:bodyPr>
          <a:lstStyle/>
          <a:p>
            <a:pPr indent="-274320" algn="ctr" eaLnBrk="1" fontAlgn="auto" hangingPunct="1">
              <a:spcAft>
                <a:spcPts val="0"/>
              </a:spcAft>
              <a:buFontTx/>
              <a:buNone/>
              <a:defRPr/>
            </a:pPr>
            <a:r>
              <a:rPr lang="en-US" sz="2800" dirty="0" smtClean="0"/>
              <a:t>During Meiosis diploid cells are reduced to haploid cells</a:t>
            </a:r>
          </a:p>
          <a:p>
            <a:pPr indent="-274320" eaLnBrk="1" fontAlgn="auto" hangingPunct="1">
              <a:spcAft>
                <a:spcPts val="0"/>
              </a:spcAft>
              <a:buFontTx/>
              <a:buNone/>
              <a:defRPr/>
            </a:pPr>
            <a:endParaRPr lang="en-US" sz="1600" dirty="0" smtClean="0"/>
          </a:p>
          <a:p>
            <a:pPr indent="-274320" algn="ctr" eaLnBrk="1" fontAlgn="auto" hangingPunct="1">
              <a:spcAft>
                <a:spcPts val="0"/>
              </a:spcAft>
              <a:buFontTx/>
              <a:buNone/>
              <a:defRPr/>
            </a:pPr>
            <a:r>
              <a:rPr lang="en-US" b="1" dirty="0" smtClean="0">
                <a:solidFill>
                  <a:srgbClr val="0000CC"/>
                </a:solidFill>
                <a:effectLst>
                  <a:outerShdw blurRad="38100" dist="38100" dir="2700000" algn="tl">
                    <a:srgbClr val="C0C0C0"/>
                  </a:outerShdw>
                </a:effectLst>
              </a:rPr>
              <a:t>     Diploid (2n)     </a:t>
            </a:r>
            <a:r>
              <a:rPr lang="en-US" b="1" dirty="0" smtClean="0">
                <a:solidFill>
                  <a:srgbClr val="0000CC"/>
                </a:solidFill>
                <a:effectLst>
                  <a:outerShdw blurRad="38100" dist="38100" dir="2700000" algn="tl">
                    <a:srgbClr val="C0C0C0"/>
                  </a:outerShdw>
                </a:effectLst>
                <a:sym typeface="Symbol" pitchFamily="18" charset="2"/>
              </a:rPr>
              <a:t>	Haploid (n)</a:t>
            </a:r>
          </a:p>
          <a:p>
            <a:pPr indent="-274320" algn="ctr" eaLnBrk="1" fontAlgn="auto" hangingPunct="1">
              <a:spcAft>
                <a:spcPts val="0"/>
              </a:spcAft>
              <a:buFontTx/>
              <a:buNone/>
              <a:defRPr/>
            </a:pPr>
            <a:endParaRPr lang="en-US" b="1" dirty="0" smtClean="0">
              <a:solidFill>
                <a:srgbClr val="0000CC"/>
              </a:solidFill>
              <a:effectLst>
                <a:outerShdw blurRad="38100" dist="38100" dir="2700000" algn="tl">
                  <a:srgbClr val="C0C0C0"/>
                </a:outerShdw>
              </a:effectLst>
              <a:sym typeface="Symbol" pitchFamily="18" charset="2"/>
            </a:endParaRPr>
          </a:p>
          <a:p>
            <a:pPr indent="-274320" algn="ctr" eaLnBrk="1" fontAlgn="auto" hangingPunct="1">
              <a:spcAft>
                <a:spcPts val="0"/>
              </a:spcAft>
              <a:buFontTx/>
              <a:buNone/>
              <a:defRPr/>
            </a:pPr>
            <a:r>
              <a:rPr lang="en-US" b="1" dirty="0" smtClean="0">
                <a:solidFill>
                  <a:srgbClr val="0000CC"/>
                </a:solidFill>
                <a:effectLst>
                  <a:outerShdw blurRad="38100" dist="38100" dir="2700000" algn="tl">
                    <a:srgbClr val="C0C0C0"/>
                  </a:outerShdw>
                </a:effectLst>
                <a:sym typeface="Symbol" pitchFamily="18" charset="2"/>
              </a:rPr>
              <a:t>If Meiosis did not occur the chromosome number in each new generation would double…. The </a:t>
            </a:r>
            <a:r>
              <a:rPr lang="en-US" b="1" dirty="0" smtClean="0">
                <a:solidFill>
                  <a:srgbClr val="FFFF00"/>
                </a:solidFill>
                <a:effectLst>
                  <a:outerShdw blurRad="38100" dist="38100" dir="2700000" algn="tl">
                    <a:srgbClr val="C0C0C0"/>
                  </a:outerShdw>
                </a:effectLst>
                <a:sym typeface="Symbol" pitchFamily="18" charset="2"/>
              </a:rPr>
              <a:t>offspring would die</a:t>
            </a:r>
            <a:r>
              <a:rPr lang="en-US" b="1" dirty="0" smtClean="0">
                <a:solidFill>
                  <a:srgbClr val="0000CC"/>
                </a:solidFill>
                <a:effectLst>
                  <a:outerShdw blurRad="38100" dist="38100" dir="2700000" algn="tl">
                    <a:srgbClr val="C0C0C0"/>
                  </a:outerShdw>
                </a:effectLst>
                <a:sym typeface="Symbol" pitchFamily="18" charset="2"/>
              </a:rPr>
              <a:t>.</a:t>
            </a:r>
            <a:endParaRPr lang="en-US" b="1" dirty="0" smtClean="0">
              <a:solidFill>
                <a:srgbClr val="0000CC"/>
              </a:solidFill>
              <a:effectLst>
                <a:outerShdw blurRad="38100" dist="38100" dir="2700000" algn="tl">
                  <a:srgbClr val="C0C0C0"/>
                </a:outerShdw>
              </a:effectLst>
            </a:endParaRPr>
          </a:p>
          <a:p>
            <a:pPr indent="-274320" eaLnBrk="1" fontAlgn="auto" hangingPunct="1">
              <a:spcAft>
                <a:spcPts val="0"/>
              </a:spcAft>
              <a:buFontTx/>
              <a:buNone/>
              <a:defRPr/>
            </a:pPr>
            <a:endParaRPr lang="en-US" sz="2000" dirty="0" smtClean="0">
              <a:solidFill>
                <a:schemeClr val="hlink"/>
              </a:solidFill>
              <a:effectLst>
                <a:outerShdw blurRad="38100" dist="38100" dir="2700000" algn="tl">
                  <a:srgbClr val="C0C0C0"/>
                </a:outerShdw>
              </a:effectLst>
            </a:endParaRPr>
          </a:p>
          <a:p>
            <a:pPr indent="-274320" eaLnBrk="1" fontAlgn="auto" hangingPunct="1">
              <a:spcAft>
                <a:spcPts val="0"/>
              </a:spcAft>
              <a:buFontTx/>
              <a:buNone/>
              <a:defRPr/>
            </a:pPr>
            <a:endParaRPr lang="en-US" sz="2800" dirty="0" smtClean="0"/>
          </a:p>
        </p:txBody>
      </p:sp>
    </p:spTree>
    <p:extLst>
      <p:ext uri="{BB962C8B-B14F-4D97-AF65-F5344CB8AC3E}">
        <p14:creationId xmlns:p14="http://schemas.microsoft.com/office/powerpoint/2010/main" val="27837512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wipe(left)">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wipe(left)">
                                      <p:cBhvr>
                                        <p:cTn id="12" dur="5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left)">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wipe(left)">
                                      <p:cBhvr>
                                        <p:cTn id="22"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P spid="1536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685800"/>
            <a:ext cx="8229600" cy="1143000"/>
          </a:xfrm>
        </p:spPr>
        <p:txBody>
          <a:bodyPr rtlCol="0">
            <a:normAutofit fontScale="90000"/>
          </a:bodyPr>
          <a:lstStyle/>
          <a:p>
            <a:pPr eaLnBrk="1" fontAlgn="auto" hangingPunct="1">
              <a:spcAft>
                <a:spcPts val="0"/>
              </a:spcAft>
              <a:defRPr/>
            </a:pPr>
            <a:r>
              <a:rPr lang="en-US" sz="7200" b="1" dirty="0" smtClean="0">
                <a:solidFill>
                  <a:srgbClr val="0000CC"/>
                </a:solidFill>
              </a:rPr>
              <a:t>Meiosis</a:t>
            </a:r>
          </a:p>
        </p:txBody>
      </p:sp>
      <p:sp>
        <p:nvSpPr>
          <p:cNvPr id="16387" name="Rectangle 3"/>
          <p:cNvSpPr>
            <a:spLocks noGrp="1" noChangeArrowheads="1"/>
          </p:cNvSpPr>
          <p:nvPr>
            <p:ph idx="1"/>
          </p:nvPr>
        </p:nvSpPr>
        <p:spPr>
          <a:xfrm>
            <a:off x="228600" y="2362200"/>
            <a:ext cx="8686800" cy="3763963"/>
          </a:xfrm>
        </p:spPr>
        <p:txBody>
          <a:bodyPr rtlCol="0">
            <a:normAutofit/>
          </a:bodyPr>
          <a:lstStyle/>
          <a:p>
            <a:pPr indent="-274320" algn="ctr" eaLnBrk="1" fontAlgn="auto" hangingPunct="1">
              <a:spcAft>
                <a:spcPts val="0"/>
              </a:spcAft>
              <a:buFontTx/>
              <a:buNone/>
              <a:defRPr/>
            </a:pPr>
            <a:r>
              <a:rPr lang="en-US" b="1" dirty="0" smtClean="0">
                <a:solidFill>
                  <a:srgbClr val="9234DB"/>
                </a:solidFill>
                <a:effectLst>
                  <a:outerShdw blurRad="38100" dist="38100" dir="2700000" algn="tl">
                    <a:srgbClr val="C0C0C0"/>
                  </a:outerShdw>
                </a:effectLst>
              </a:rPr>
              <a:t>Meiosis is Two cell divisions</a:t>
            </a:r>
            <a:r>
              <a:rPr lang="en-US" dirty="0" smtClean="0"/>
              <a:t> </a:t>
            </a:r>
          </a:p>
          <a:p>
            <a:pPr indent="-274320" algn="ctr" eaLnBrk="1" fontAlgn="auto" hangingPunct="1">
              <a:spcAft>
                <a:spcPts val="0"/>
              </a:spcAft>
              <a:buFontTx/>
              <a:buNone/>
              <a:defRPr/>
            </a:pPr>
            <a:r>
              <a:rPr lang="en-US" sz="2000" b="1" dirty="0" smtClean="0"/>
              <a:t>(called </a:t>
            </a:r>
            <a:r>
              <a:rPr lang="en-US" sz="2000" b="1" dirty="0" smtClean="0">
                <a:effectLst>
                  <a:outerShdw blurRad="38100" dist="38100" dir="2700000" algn="tl">
                    <a:srgbClr val="C0C0C0"/>
                  </a:outerShdw>
                </a:effectLst>
              </a:rPr>
              <a:t>meiosis I</a:t>
            </a:r>
            <a:r>
              <a:rPr lang="en-US" sz="2000" b="1" dirty="0" smtClean="0">
                <a:solidFill>
                  <a:schemeClr val="accent1"/>
                </a:solidFill>
                <a:effectLst>
                  <a:outerShdw blurRad="38100" dist="38100" dir="2700000" algn="tl">
                    <a:srgbClr val="C0C0C0"/>
                  </a:outerShdw>
                </a:effectLst>
              </a:rPr>
              <a:t> </a:t>
            </a:r>
            <a:r>
              <a:rPr lang="en-US" sz="2000" b="1" dirty="0" smtClean="0"/>
              <a:t>and </a:t>
            </a:r>
            <a:r>
              <a:rPr lang="en-US" sz="2000" b="1" dirty="0" smtClean="0">
                <a:effectLst>
                  <a:outerShdw blurRad="38100" dist="38100" dir="2700000" algn="tl">
                    <a:srgbClr val="C0C0C0"/>
                  </a:outerShdw>
                </a:effectLst>
              </a:rPr>
              <a:t>meiosis II</a:t>
            </a:r>
            <a:r>
              <a:rPr lang="en-US" sz="2000" b="1" dirty="0" smtClean="0"/>
              <a:t>)</a:t>
            </a:r>
            <a:endParaRPr lang="en-US" sz="4000" dirty="0" smtClean="0"/>
          </a:p>
          <a:p>
            <a:pPr indent="-274320" algn="ctr" eaLnBrk="1" fontAlgn="auto" hangingPunct="1">
              <a:spcAft>
                <a:spcPts val="0"/>
              </a:spcAft>
              <a:buFontTx/>
              <a:buNone/>
              <a:defRPr/>
            </a:pPr>
            <a:r>
              <a:rPr lang="en-US" b="1" dirty="0" smtClean="0">
                <a:solidFill>
                  <a:srgbClr val="9234DB"/>
                </a:solidFill>
                <a:effectLst>
                  <a:outerShdw blurRad="38100" dist="38100" dir="2700000" algn="tl">
                    <a:srgbClr val="C0C0C0"/>
                  </a:outerShdw>
                </a:effectLst>
              </a:rPr>
              <a:t>with only one duplication of chromosomes.</a:t>
            </a:r>
            <a:r>
              <a:rPr lang="en-US" dirty="0" smtClean="0"/>
              <a:t> </a:t>
            </a:r>
          </a:p>
          <a:p>
            <a:pPr indent="-274320" eaLnBrk="1" fontAlgn="auto" hangingPunct="1">
              <a:spcAft>
                <a:spcPts val="0"/>
              </a:spcAft>
              <a:defRPr/>
            </a:pPr>
            <a:endParaRPr lang="en-US" dirty="0" smtClean="0"/>
          </a:p>
        </p:txBody>
      </p:sp>
    </p:spTree>
    <p:extLst>
      <p:ext uri="{BB962C8B-B14F-4D97-AF65-F5344CB8AC3E}">
        <p14:creationId xmlns:p14="http://schemas.microsoft.com/office/powerpoint/2010/main" val="20945191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altLang="en-US" smtClean="0"/>
          </a:p>
        </p:txBody>
      </p:sp>
      <p:sp>
        <p:nvSpPr>
          <p:cNvPr id="17411" name="Rectangle 3"/>
          <p:cNvSpPr>
            <a:spLocks noGrp="1" noChangeArrowheads="1"/>
          </p:cNvSpPr>
          <p:nvPr>
            <p:ph idx="1"/>
          </p:nvPr>
        </p:nvSpPr>
        <p:spPr>
          <a:xfrm>
            <a:off x="0" y="1600200"/>
            <a:ext cx="9144000" cy="4525963"/>
          </a:xfrm>
        </p:spPr>
        <p:txBody>
          <a:bodyPr rtlCol="0">
            <a:normAutofit/>
          </a:bodyPr>
          <a:lstStyle/>
          <a:p>
            <a:pPr indent="-274320" algn="ctr" eaLnBrk="1" fontAlgn="auto" hangingPunct="1">
              <a:spcAft>
                <a:spcPts val="0"/>
              </a:spcAft>
              <a:buFontTx/>
              <a:buNone/>
              <a:defRPr/>
            </a:pPr>
            <a:r>
              <a:rPr lang="en-US" sz="3600" b="1" dirty="0" smtClean="0">
                <a:effectLst>
                  <a:outerShdw blurRad="38100" dist="38100" dir="2700000" algn="tl">
                    <a:srgbClr val="C0C0C0"/>
                  </a:outerShdw>
                </a:effectLst>
              </a:rPr>
              <a:t> Meiosis in males is called </a:t>
            </a:r>
            <a:r>
              <a:rPr lang="en-US" sz="3600" b="1" dirty="0" smtClean="0">
                <a:solidFill>
                  <a:srgbClr val="FFFF00"/>
                </a:solidFill>
                <a:effectLst>
                  <a:outerShdw blurRad="38100" dist="38100" dir="2700000" algn="tl">
                    <a:srgbClr val="C0C0C0"/>
                  </a:outerShdw>
                </a:effectLst>
              </a:rPr>
              <a:t>spermatogenesis </a:t>
            </a:r>
            <a:r>
              <a:rPr lang="en-US" sz="3600" b="1" dirty="0" smtClean="0">
                <a:effectLst>
                  <a:outerShdw blurRad="38100" dist="38100" dir="2700000" algn="tl">
                    <a:srgbClr val="C0C0C0"/>
                  </a:outerShdw>
                </a:effectLst>
              </a:rPr>
              <a:t>and produces sperm.</a:t>
            </a:r>
          </a:p>
          <a:p>
            <a:pPr indent="-274320" algn="ctr" eaLnBrk="1" fontAlgn="auto" hangingPunct="1">
              <a:spcAft>
                <a:spcPts val="0"/>
              </a:spcAft>
              <a:buFontTx/>
              <a:buNone/>
              <a:defRPr/>
            </a:pPr>
            <a:endParaRPr lang="en-US" sz="4000" b="1" dirty="0" smtClean="0">
              <a:effectLst>
                <a:outerShdw blurRad="38100" dist="38100" dir="2700000" algn="tl">
                  <a:srgbClr val="C0C0C0"/>
                </a:outerShdw>
              </a:effectLst>
            </a:endParaRPr>
          </a:p>
          <a:p>
            <a:pPr indent="-274320" algn="ctr" eaLnBrk="1" fontAlgn="auto" hangingPunct="1">
              <a:spcBef>
                <a:spcPct val="0"/>
              </a:spcBef>
              <a:spcAft>
                <a:spcPts val="0"/>
              </a:spcAft>
              <a:buFontTx/>
              <a:buNone/>
              <a:defRPr/>
            </a:pPr>
            <a:r>
              <a:rPr lang="en-US" sz="3600" b="1" dirty="0" smtClean="0">
                <a:effectLst>
                  <a:outerShdw blurRad="38100" dist="38100" dir="2700000" algn="tl">
                    <a:srgbClr val="C0C0C0"/>
                  </a:outerShdw>
                </a:effectLst>
              </a:rPr>
              <a:t>    Meiosis in females is called </a:t>
            </a:r>
            <a:r>
              <a:rPr lang="en-US" sz="3600" b="1" dirty="0" smtClean="0">
                <a:solidFill>
                  <a:srgbClr val="FFFF00"/>
                </a:solidFill>
                <a:effectLst>
                  <a:outerShdw blurRad="38100" dist="38100" dir="2700000" algn="tl">
                    <a:srgbClr val="C0C0C0"/>
                  </a:outerShdw>
                </a:effectLst>
              </a:rPr>
              <a:t>oogenesis</a:t>
            </a:r>
            <a:r>
              <a:rPr lang="en-US" sz="3600" b="1" dirty="0" smtClean="0">
                <a:effectLst>
                  <a:outerShdw blurRad="38100" dist="38100" dir="2700000" algn="tl">
                    <a:srgbClr val="C0C0C0"/>
                  </a:outerShdw>
                </a:effectLst>
              </a:rPr>
              <a:t> and produces ova.</a:t>
            </a:r>
          </a:p>
          <a:p>
            <a:pPr indent="-274320" eaLnBrk="1" fontAlgn="auto" hangingPunct="1">
              <a:spcAft>
                <a:spcPts val="0"/>
              </a:spcAft>
              <a:defRPr/>
            </a:pPr>
            <a:endParaRPr lang="en-US" sz="4000" dirty="0" smtClean="0"/>
          </a:p>
        </p:txBody>
      </p:sp>
    </p:spTree>
    <p:extLst>
      <p:ext uri="{BB962C8B-B14F-4D97-AF65-F5344CB8AC3E}">
        <p14:creationId xmlns:p14="http://schemas.microsoft.com/office/powerpoint/2010/main" val="4102963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4953000" cy="914400"/>
          </a:xfrm>
        </p:spPr>
        <p:txBody>
          <a:bodyPr lIns="90488" tIns="44450" rIns="90488" bIns="44450" rtlCol="0">
            <a:normAutofit/>
          </a:bodyPr>
          <a:lstStyle/>
          <a:p>
            <a:pPr eaLnBrk="1" fontAlgn="auto" hangingPunct="1">
              <a:spcAft>
                <a:spcPts val="0"/>
              </a:spcAft>
              <a:defRPr/>
            </a:pPr>
            <a:r>
              <a:rPr lang="en-US" b="1" dirty="0" smtClean="0">
                <a:effectLst>
                  <a:outerShdw blurRad="38100" dist="38100" dir="2700000" algn="tl">
                    <a:srgbClr val="C0C0C0"/>
                  </a:outerShdw>
                </a:effectLst>
              </a:rPr>
              <a:t>Spermatogenesis</a:t>
            </a:r>
          </a:p>
        </p:txBody>
      </p:sp>
      <p:grpSp>
        <p:nvGrpSpPr>
          <p:cNvPr id="2" name="Group 3"/>
          <p:cNvGrpSpPr>
            <a:grpSpLocks/>
          </p:cNvGrpSpPr>
          <p:nvPr/>
        </p:nvGrpSpPr>
        <p:grpSpPr bwMode="auto">
          <a:xfrm>
            <a:off x="671513" y="1433513"/>
            <a:ext cx="1819275" cy="3425825"/>
            <a:chOff x="423" y="903"/>
            <a:chExt cx="1146" cy="2158"/>
          </a:xfrm>
        </p:grpSpPr>
        <p:sp>
          <p:nvSpPr>
            <p:cNvPr id="25644" name="Oval 4"/>
            <p:cNvSpPr>
              <a:spLocks noChangeArrowheads="1"/>
            </p:cNvSpPr>
            <p:nvPr/>
          </p:nvSpPr>
          <p:spPr bwMode="auto">
            <a:xfrm>
              <a:off x="440" y="1592"/>
              <a:ext cx="992" cy="1040"/>
            </a:xfrm>
            <a:prstGeom prst="ellipse">
              <a:avLst/>
            </a:prstGeom>
            <a:solidFill>
              <a:srgbClr val="E3BEFF"/>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5645" name="Rectangle 5"/>
            <p:cNvSpPr>
              <a:spLocks noChangeArrowheads="1"/>
            </p:cNvSpPr>
            <p:nvPr/>
          </p:nvSpPr>
          <p:spPr bwMode="auto">
            <a:xfrm>
              <a:off x="519" y="1930"/>
              <a:ext cx="757"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2800" b="1">
                  <a:solidFill>
                    <a:srgbClr val="000000"/>
                  </a:solidFill>
                </a:rPr>
                <a:t>2n=46</a:t>
              </a:r>
            </a:p>
          </p:txBody>
        </p:sp>
        <p:sp>
          <p:nvSpPr>
            <p:cNvPr id="25646" name="Rectangle 6"/>
            <p:cNvSpPr>
              <a:spLocks noChangeArrowheads="1"/>
            </p:cNvSpPr>
            <p:nvPr/>
          </p:nvSpPr>
          <p:spPr bwMode="auto">
            <a:xfrm>
              <a:off x="519" y="903"/>
              <a:ext cx="80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human</a:t>
              </a:r>
            </a:p>
            <a:p>
              <a:r>
                <a:rPr lang="en-US" altLang="en-US" b="1">
                  <a:solidFill>
                    <a:srgbClr val="000000"/>
                  </a:solidFill>
                </a:rPr>
                <a:t>sex cell</a:t>
              </a:r>
            </a:p>
          </p:txBody>
        </p:sp>
        <p:sp>
          <p:nvSpPr>
            <p:cNvPr id="25647" name="Rectangle 7"/>
            <p:cNvSpPr>
              <a:spLocks noChangeArrowheads="1"/>
            </p:cNvSpPr>
            <p:nvPr/>
          </p:nvSpPr>
          <p:spPr bwMode="auto">
            <a:xfrm>
              <a:off x="423" y="2775"/>
              <a:ext cx="114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diploid (2n)</a:t>
              </a:r>
            </a:p>
          </p:txBody>
        </p:sp>
      </p:grpSp>
      <p:grpSp>
        <p:nvGrpSpPr>
          <p:cNvPr id="3" name="Group 8"/>
          <p:cNvGrpSpPr>
            <a:grpSpLocks/>
          </p:cNvGrpSpPr>
          <p:nvPr/>
        </p:nvGrpSpPr>
        <p:grpSpPr bwMode="auto">
          <a:xfrm>
            <a:off x="1966913" y="1536700"/>
            <a:ext cx="2820987" cy="4922838"/>
            <a:chOff x="1239" y="968"/>
            <a:chExt cx="1777" cy="3101"/>
          </a:xfrm>
        </p:grpSpPr>
        <p:sp>
          <p:nvSpPr>
            <p:cNvPr id="25637" name="Oval 9"/>
            <p:cNvSpPr>
              <a:spLocks noChangeArrowheads="1"/>
            </p:cNvSpPr>
            <p:nvPr/>
          </p:nvSpPr>
          <p:spPr bwMode="auto">
            <a:xfrm>
              <a:off x="2024" y="2312"/>
              <a:ext cx="992" cy="1040"/>
            </a:xfrm>
            <a:prstGeom prst="ellipse">
              <a:avLst/>
            </a:prstGeom>
            <a:solidFill>
              <a:srgbClr val="E3BEFF"/>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5638" name="Oval 10"/>
            <p:cNvSpPr>
              <a:spLocks noChangeArrowheads="1"/>
            </p:cNvSpPr>
            <p:nvPr/>
          </p:nvSpPr>
          <p:spPr bwMode="auto">
            <a:xfrm>
              <a:off x="1976" y="968"/>
              <a:ext cx="992" cy="1040"/>
            </a:xfrm>
            <a:prstGeom prst="ellipse">
              <a:avLst/>
            </a:prstGeom>
            <a:solidFill>
              <a:srgbClr val="E3BEFF"/>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5639" name="Line 11"/>
            <p:cNvSpPr>
              <a:spLocks noChangeShapeType="1"/>
            </p:cNvSpPr>
            <p:nvPr/>
          </p:nvSpPr>
          <p:spPr bwMode="auto">
            <a:xfrm flipV="1">
              <a:off x="1592" y="1768"/>
              <a:ext cx="224" cy="6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40" name="Line 12"/>
            <p:cNvSpPr>
              <a:spLocks noChangeShapeType="1"/>
            </p:cNvSpPr>
            <p:nvPr/>
          </p:nvSpPr>
          <p:spPr bwMode="auto">
            <a:xfrm>
              <a:off x="1544" y="2456"/>
              <a:ext cx="224" cy="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41" name="Rectangle 13"/>
            <p:cNvSpPr>
              <a:spLocks noChangeArrowheads="1"/>
            </p:cNvSpPr>
            <p:nvPr/>
          </p:nvSpPr>
          <p:spPr bwMode="auto">
            <a:xfrm>
              <a:off x="2151" y="1330"/>
              <a:ext cx="632"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2800" b="1">
                  <a:solidFill>
                    <a:srgbClr val="000000"/>
                  </a:solidFill>
                </a:rPr>
                <a:t>n=23</a:t>
              </a:r>
            </a:p>
          </p:txBody>
        </p:sp>
        <p:sp>
          <p:nvSpPr>
            <p:cNvPr id="25642" name="Rectangle 14"/>
            <p:cNvSpPr>
              <a:spLocks noChangeArrowheads="1"/>
            </p:cNvSpPr>
            <p:nvPr/>
          </p:nvSpPr>
          <p:spPr bwMode="auto">
            <a:xfrm>
              <a:off x="2199" y="2674"/>
              <a:ext cx="632"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2800" b="1">
                  <a:solidFill>
                    <a:srgbClr val="000000"/>
                  </a:solidFill>
                </a:rPr>
                <a:t>n=23</a:t>
              </a:r>
            </a:p>
          </p:txBody>
        </p:sp>
        <p:sp>
          <p:nvSpPr>
            <p:cNvPr id="25643" name="Rectangle 15"/>
            <p:cNvSpPr>
              <a:spLocks noChangeArrowheads="1"/>
            </p:cNvSpPr>
            <p:nvPr/>
          </p:nvSpPr>
          <p:spPr bwMode="auto">
            <a:xfrm>
              <a:off x="1239" y="3783"/>
              <a:ext cx="93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meiosis I</a:t>
              </a:r>
            </a:p>
          </p:txBody>
        </p:sp>
      </p:grpSp>
      <p:grpSp>
        <p:nvGrpSpPr>
          <p:cNvPr id="4" name="Group 16"/>
          <p:cNvGrpSpPr>
            <a:grpSpLocks/>
          </p:cNvGrpSpPr>
          <p:nvPr/>
        </p:nvGrpSpPr>
        <p:grpSpPr bwMode="auto">
          <a:xfrm>
            <a:off x="4481513" y="698500"/>
            <a:ext cx="4630737" cy="5761038"/>
            <a:chOff x="2823" y="440"/>
            <a:chExt cx="2917" cy="3629"/>
          </a:xfrm>
        </p:grpSpPr>
        <p:sp>
          <p:nvSpPr>
            <p:cNvPr id="25614" name="Line 17"/>
            <p:cNvSpPr>
              <a:spLocks noChangeShapeType="1"/>
            </p:cNvSpPr>
            <p:nvPr/>
          </p:nvSpPr>
          <p:spPr bwMode="auto">
            <a:xfrm flipV="1">
              <a:off x="3224" y="1096"/>
              <a:ext cx="224" cy="6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5" name="Line 18"/>
            <p:cNvSpPr>
              <a:spLocks noChangeShapeType="1"/>
            </p:cNvSpPr>
            <p:nvPr/>
          </p:nvSpPr>
          <p:spPr bwMode="auto">
            <a:xfrm>
              <a:off x="3224" y="1592"/>
              <a:ext cx="224" cy="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6" name="Line 19"/>
            <p:cNvSpPr>
              <a:spLocks noChangeShapeType="1"/>
            </p:cNvSpPr>
            <p:nvPr/>
          </p:nvSpPr>
          <p:spPr bwMode="auto">
            <a:xfrm flipV="1">
              <a:off x="3224" y="2584"/>
              <a:ext cx="224" cy="6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7" name="Line 20"/>
            <p:cNvSpPr>
              <a:spLocks noChangeShapeType="1"/>
            </p:cNvSpPr>
            <p:nvPr/>
          </p:nvSpPr>
          <p:spPr bwMode="auto">
            <a:xfrm>
              <a:off x="3224" y="3128"/>
              <a:ext cx="224" cy="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8" name="Oval 21"/>
            <p:cNvSpPr>
              <a:spLocks noChangeArrowheads="1"/>
            </p:cNvSpPr>
            <p:nvPr/>
          </p:nvSpPr>
          <p:spPr bwMode="auto">
            <a:xfrm>
              <a:off x="3800" y="440"/>
              <a:ext cx="656" cy="704"/>
            </a:xfrm>
            <a:prstGeom prst="ellipse">
              <a:avLst/>
            </a:prstGeom>
            <a:solidFill>
              <a:srgbClr val="E3BEFF"/>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5619" name="Rectangle 22"/>
            <p:cNvSpPr>
              <a:spLocks noChangeArrowheads="1"/>
            </p:cNvSpPr>
            <p:nvPr/>
          </p:nvSpPr>
          <p:spPr bwMode="auto">
            <a:xfrm>
              <a:off x="3831" y="610"/>
              <a:ext cx="632"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2800" b="1">
                  <a:solidFill>
                    <a:srgbClr val="000000"/>
                  </a:solidFill>
                </a:rPr>
                <a:t>n=23</a:t>
              </a:r>
            </a:p>
          </p:txBody>
        </p:sp>
        <p:sp>
          <p:nvSpPr>
            <p:cNvPr id="25620" name="Oval 23"/>
            <p:cNvSpPr>
              <a:spLocks noChangeArrowheads="1"/>
            </p:cNvSpPr>
            <p:nvPr/>
          </p:nvSpPr>
          <p:spPr bwMode="auto">
            <a:xfrm>
              <a:off x="3800" y="1304"/>
              <a:ext cx="656" cy="704"/>
            </a:xfrm>
            <a:prstGeom prst="ellipse">
              <a:avLst/>
            </a:prstGeom>
            <a:solidFill>
              <a:srgbClr val="E3BEFF"/>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5621" name="Rectangle 24"/>
            <p:cNvSpPr>
              <a:spLocks noChangeArrowheads="1"/>
            </p:cNvSpPr>
            <p:nvPr/>
          </p:nvSpPr>
          <p:spPr bwMode="auto">
            <a:xfrm>
              <a:off x="3831" y="1474"/>
              <a:ext cx="632"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2800" b="1">
                  <a:solidFill>
                    <a:srgbClr val="000000"/>
                  </a:solidFill>
                </a:rPr>
                <a:t>n=23</a:t>
              </a:r>
            </a:p>
          </p:txBody>
        </p:sp>
        <p:sp>
          <p:nvSpPr>
            <p:cNvPr id="25622" name="Oval 25"/>
            <p:cNvSpPr>
              <a:spLocks noChangeArrowheads="1"/>
            </p:cNvSpPr>
            <p:nvPr/>
          </p:nvSpPr>
          <p:spPr bwMode="auto">
            <a:xfrm>
              <a:off x="3752" y="2216"/>
              <a:ext cx="656" cy="704"/>
            </a:xfrm>
            <a:prstGeom prst="ellipse">
              <a:avLst/>
            </a:prstGeom>
            <a:solidFill>
              <a:srgbClr val="E3BEFF"/>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5623" name="Rectangle 26"/>
            <p:cNvSpPr>
              <a:spLocks noChangeArrowheads="1"/>
            </p:cNvSpPr>
            <p:nvPr/>
          </p:nvSpPr>
          <p:spPr bwMode="auto">
            <a:xfrm>
              <a:off x="3783" y="2434"/>
              <a:ext cx="632"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2800" b="1">
                  <a:solidFill>
                    <a:srgbClr val="000000"/>
                  </a:solidFill>
                </a:rPr>
                <a:t>n=23</a:t>
              </a:r>
            </a:p>
          </p:txBody>
        </p:sp>
        <p:sp>
          <p:nvSpPr>
            <p:cNvPr id="25624" name="Oval 27"/>
            <p:cNvSpPr>
              <a:spLocks noChangeArrowheads="1"/>
            </p:cNvSpPr>
            <p:nvPr/>
          </p:nvSpPr>
          <p:spPr bwMode="auto">
            <a:xfrm>
              <a:off x="3752" y="3080"/>
              <a:ext cx="656" cy="704"/>
            </a:xfrm>
            <a:prstGeom prst="ellipse">
              <a:avLst/>
            </a:prstGeom>
            <a:solidFill>
              <a:srgbClr val="E3BEFF"/>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5625" name="Rectangle 28"/>
            <p:cNvSpPr>
              <a:spLocks noChangeArrowheads="1"/>
            </p:cNvSpPr>
            <p:nvPr/>
          </p:nvSpPr>
          <p:spPr bwMode="auto">
            <a:xfrm>
              <a:off x="3783" y="3250"/>
              <a:ext cx="632"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2800" b="1">
                  <a:solidFill>
                    <a:srgbClr val="000000"/>
                  </a:solidFill>
                </a:rPr>
                <a:t>n=23</a:t>
              </a:r>
            </a:p>
          </p:txBody>
        </p:sp>
        <p:sp>
          <p:nvSpPr>
            <p:cNvPr id="25626" name="Freeform 29"/>
            <p:cNvSpPr>
              <a:spLocks/>
            </p:cNvSpPr>
            <p:nvPr/>
          </p:nvSpPr>
          <p:spPr bwMode="auto">
            <a:xfrm>
              <a:off x="4416" y="684"/>
              <a:ext cx="277" cy="265"/>
            </a:xfrm>
            <a:custGeom>
              <a:avLst/>
              <a:gdLst>
                <a:gd name="T0" fmla="*/ 0 w 277"/>
                <a:gd name="T1" fmla="*/ 228 h 265"/>
                <a:gd name="T2" fmla="*/ 36 w 277"/>
                <a:gd name="T3" fmla="*/ 228 h 265"/>
                <a:gd name="T4" fmla="*/ 36 w 277"/>
                <a:gd name="T5" fmla="*/ 192 h 265"/>
                <a:gd name="T6" fmla="*/ 36 w 277"/>
                <a:gd name="T7" fmla="*/ 156 h 265"/>
                <a:gd name="T8" fmla="*/ 24 w 277"/>
                <a:gd name="T9" fmla="*/ 120 h 265"/>
                <a:gd name="T10" fmla="*/ 48 w 277"/>
                <a:gd name="T11" fmla="*/ 84 h 265"/>
                <a:gd name="T12" fmla="*/ 48 w 277"/>
                <a:gd name="T13" fmla="*/ 48 h 265"/>
                <a:gd name="T14" fmla="*/ 48 w 277"/>
                <a:gd name="T15" fmla="*/ 12 h 265"/>
                <a:gd name="T16" fmla="*/ 84 w 277"/>
                <a:gd name="T17" fmla="*/ 0 h 265"/>
                <a:gd name="T18" fmla="*/ 120 w 277"/>
                <a:gd name="T19" fmla="*/ 0 h 265"/>
                <a:gd name="T20" fmla="*/ 156 w 277"/>
                <a:gd name="T21" fmla="*/ 12 h 265"/>
                <a:gd name="T22" fmla="*/ 192 w 277"/>
                <a:gd name="T23" fmla="*/ 36 h 265"/>
                <a:gd name="T24" fmla="*/ 216 w 277"/>
                <a:gd name="T25" fmla="*/ 72 h 265"/>
                <a:gd name="T26" fmla="*/ 252 w 277"/>
                <a:gd name="T27" fmla="*/ 96 h 265"/>
                <a:gd name="T28" fmla="*/ 264 w 277"/>
                <a:gd name="T29" fmla="*/ 132 h 265"/>
                <a:gd name="T30" fmla="*/ 276 w 277"/>
                <a:gd name="T31" fmla="*/ 168 h 265"/>
                <a:gd name="T32" fmla="*/ 276 w 277"/>
                <a:gd name="T33" fmla="*/ 204 h 265"/>
                <a:gd name="T34" fmla="*/ 240 w 277"/>
                <a:gd name="T35" fmla="*/ 228 h 265"/>
                <a:gd name="T36" fmla="*/ 204 w 277"/>
                <a:gd name="T37" fmla="*/ 252 h 265"/>
                <a:gd name="T38" fmla="*/ 168 w 277"/>
                <a:gd name="T39" fmla="*/ 252 h 265"/>
                <a:gd name="T40" fmla="*/ 132 w 277"/>
                <a:gd name="T41" fmla="*/ 264 h 265"/>
                <a:gd name="T42" fmla="*/ 96 w 277"/>
                <a:gd name="T43" fmla="*/ 264 h 265"/>
                <a:gd name="T44" fmla="*/ 60 w 277"/>
                <a:gd name="T45" fmla="*/ 264 h 265"/>
                <a:gd name="T46" fmla="*/ 24 w 277"/>
                <a:gd name="T47" fmla="*/ 264 h 265"/>
                <a:gd name="T48" fmla="*/ 24 w 277"/>
                <a:gd name="T49" fmla="*/ 228 h 265"/>
                <a:gd name="T50" fmla="*/ 0 w 277"/>
                <a:gd name="T51" fmla="*/ 228 h 2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7"/>
                <a:gd name="T79" fmla="*/ 0 h 265"/>
                <a:gd name="T80" fmla="*/ 277 w 277"/>
                <a:gd name="T81" fmla="*/ 265 h 2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7" h="265">
                  <a:moveTo>
                    <a:pt x="0" y="228"/>
                  </a:moveTo>
                  <a:lnTo>
                    <a:pt x="36" y="228"/>
                  </a:lnTo>
                  <a:lnTo>
                    <a:pt x="36" y="192"/>
                  </a:lnTo>
                  <a:lnTo>
                    <a:pt x="36" y="156"/>
                  </a:lnTo>
                  <a:lnTo>
                    <a:pt x="24" y="120"/>
                  </a:lnTo>
                  <a:lnTo>
                    <a:pt x="48" y="84"/>
                  </a:lnTo>
                  <a:lnTo>
                    <a:pt x="48" y="48"/>
                  </a:lnTo>
                  <a:lnTo>
                    <a:pt x="48" y="12"/>
                  </a:lnTo>
                  <a:lnTo>
                    <a:pt x="84" y="0"/>
                  </a:lnTo>
                  <a:lnTo>
                    <a:pt x="120" y="0"/>
                  </a:lnTo>
                  <a:lnTo>
                    <a:pt x="156" y="12"/>
                  </a:lnTo>
                  <a:lnTo>
                    <a:pt x="192" y="36"/>
                  </a:lnTo>
                  <a:lnTo>
                    <a:pt x="216" y="72"/>
                  </a:lnTo>
                  <a:lnTo>
                    <a:pt x="252" y="96"/>
                  </a:lnTo>
                  <a:lnTo>
                    <a:pt x="264" y="132"/>
                  </a:lnTo>
                  <a:lnTo>
                    <a:pt x="276" y="168"/>
                  </a:lnTo>
                  <a:lnTo>
                    <a:pt x="276" y="204"/>
                  </a:lnTo>
                  <a:lnTo>
                    <a:pt x="240" y="228"/>
                  </a:lnTo>
                  <a:lnTo>
                    <a:pt x="204" y="252"/>
                  </a:lnTo>
                  <a:lnTo>
                    <a:pt x="168" y="252"/>
                  </a:lnTo>
                  <a:lnTo>
                    <a:pt x="132" y="264"/>
                  </a:lnTo>
                  <a:lnTo>
                    <a:pt x="96" y="264"/>
                  </a:lnTo>
                  <a:lnTo>
                    <a:pt x="60" y="264"/>
                  </a:lnTo>
                  <a:lnTo>
                    <a:pt x="24" y="264"/>
                  </a:lnTo>
                  <a:lnTo>
                    <a:pt x="24" y="228"/>
                  </a:lnTo>
                  <a:lnTo>
                    <a:pt x="0" y="228"/>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25627" name="Freeform 30"/>
            <p:cNvSpPr>
              <a:spLocks/>
            </p:cNvSpPr>
            <p:nvPr/>
          </p:nvSpPr>
          <p:spPr bwMode="auto">
            <a:xfrm>
              <a:off x="4368" y="3324"/>
              <a:ext cx="277" cy="265"/>
            </a:xfrm>
            <a:custGeom>
              <a:avLst/>
              <a:gdLst>
                <a:gd name="T0" fmla="*/ 0 w 277"/>
                <a:gd name="T1" fmla="*/ 228 h 265"/>
                <a:gd name="T2" fmla="*/ 36 w 277"/>
                <a:gd name="T3" fmla="*/ 228 h 265"/>
                <a:gd name="T4" fmla="*/ 36 w 277"/>
                <a:gd name="T5" fmla="*/ 192 h 265"/>
                <a:gd name="T6" fmla="*/ 36 w 277"/>
                <a:gd name="T7" fmla="*/ 156 h 265"/>
                <a:gd name="T8" fmla="*/ 24 w 277"/>
                <a:gd name="T9" fmla="*/ 120 h 265"/>
                <a:gd name="T10" fmla="*/ 48 w 277"/>
                <a:gd name="T11" fmla="*/ 84 h 265"/>
                <a:gd name="T12" fmla="*/ 48 w 277"/>
                <a:gd name="T13" fmla="*/ 48 h 265"/>
                <a:gd name="T14" fmla="*/ 48 w 277"/>
                <a:gd name="T15" fmla="*/ 12 h 265"/>
                <a:gd name="T16" fmla="*/ 84 w 277"/>
                <a:gd name="T17" fmla="*/ 0 h 265"/>
                <a:gd name="T18" fmla="*/ 120 w 277"/>
                <a:gd name="T19" fmla="*/ 0 h 265"/>
                <a:gd name="T20" fmla="*/ 156 w 277"/>
                <a:gd name="T21" fmla="*/ 12 h 265"/>
                <a:gd name="T22" fmla="*/ 192 w 277"/>
                <a:gd name="T23" fmla="*/ 36 h 265"/>
                <a:gd name="T24" fmla="*/ 216 w 277"/>
                <a:gd name="T25" fmla="*/ 72 h 265"/>
                <a:gd name="T26" fmla="*/ 252 w 277"/>
                <a:gd name="T27" fmla="*/ 96 h 265"/>
                <a:gd name="T28" fmla="*/ 264 w 277"/>
                <a:gd name="T29" fmla="*/ 132 h 265"/>
                <a:gd name="T30" fmla="*/ 276 w 277"/>
                <a:gd name="T31" fmla="*/ 168 h 265"/>
                <a:gd name="T32" fmla="*/ 276 w 277"/>
                <a:gd name="T33" fmla="*/ 204 h 265"/>
                <a:gd name="T34" fmla="*/ 240 w 277"/>
                <a:gd name="T35" fmla="*/ 228 h 265"/>
                <a:gd name="T36" fmla="*/ 204 w 277"/>
                <a:gd name="T37" fmla="*/ 252 h 265"/>
                <a:gd name="T38" fmla="*/ 168 w 277"/>
                <a:gd name="T39" fmla="*/ 252 h 265"/>
                <a:gd name="T40" fmla="*/ 132 w 277"/>
                <a:gd name="T41" fmla="*/ 264 h 265"/>
                <a:gd name="T42" fmla="*/ 96 w 277"/>
                <a:gd name="T43" fmla="*/ 264 h 265"/>
                <a:gd name="T44" fmla="*/ 60 w 277"/>
                <a:gd name="T45" fmla="*/ 264 h 265"/>
                <a:gd name="T46" fmla="*/ 24 w 277"/>
                <a:gd name="T47" fmla="*/ 264 h 265"/>
                <a:gd name="T48" fmla="*/ 24 w 277"/>
                <a:gd name="T49" fmla="*/ 228 h 265"/>
                <a:gd name="T50" fmla="*/ 0 w 277"/>
                <a:gd name="T51" fmla="*/ 228 h 2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7"/>
                <a:gd name="T79" fmla="*/ 0 h 265"/>
                <a:gd name="T80" fmla="*/ 277 w 277"/>
                <a:gd name="T81" fmla="*/ 265 h 2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7" h="265">
                  <a:moveTo>
                    <a:pt x="0" y="228"/>
                  </a:moveTo>
                  <a:lnTo>
                    <a:pt x="36" y="228"/>
                  </a:lnTo>
                  <a:lnTo>
                    <a:pt x="36" y="192"/>
                  </a:lnTo>
                  <a:lnTo>
                    <a:pt x="36" y="156"/>
                  </a:lnTo>
                  <a:lnTo>
                    <a:pt x="24" y="120"/>
                  </a:lnTo>
                  <a:lnTo>
                    <a:pt x="48" y="84"/>
                  </a:lnTo>
                  <a:lnTo>
                    <a:pt x="48" y="48"/>
                  </a:lnTo>
                  <a:lnTo>
                    <a:pt x="48" y="12"/>
                  </a:lnTo>
                  <a:lnTo>
                    <a:pt x="84" y="0"/>
                  </a:lnTo>
                  <a:lnTo>
                    <a:pt x="120" y="0"/>
                  </a:lnTo>
                  <a:lnTo>
                    <a:pt x="156" y="12"/>
                  </a:lnTo>
                  <a:lnTo>
                    <a:pt x="192" y="36"/>
                  </a:lnTo>
                  <a:lnTo>
                    <a:pt x="216" y="72"/>
                  </a:lnTo>
                  <a:lnTo>
                    <a:pt x="252" y="96"/>
                  </a:lnTo>
                  <a:lnTo>
                    <a:pt x="264" y="132"/>
                  </a:lnTo>
                  <a:lnTo>
                    <a:pt x="276" y="168"/>
                  </a:lnTo>
                  <a:lnTo>
                    <a:pt x="276" y="204"/>
                  </a:lnTo>
                  <a:lnTo>
                    <a:pt x="240" y="228"/>
                  </a:lnTo>
                  <a:lnTo>
                    <a:pt x="204" y="252"/>
                  </a:lnTo>
                  <a:lnTo>
                    <a:pt x="168" y="252"/>
                  </a:lnTo>
                  <a:lnTo>
                    <a:pt x="132" y="264"/>
                  </a:lnTo>
                  <a:lnTo>
                    <a:pt x="96" y="264"/>
                  </a:lnTo>
                  <a:lnTo>
                    <a:pt x="60" y="264"/>
                  </a:lnTo>
                  <a:lnTo>
                    <a:pt x="24" y="264"/>
                  </a:lnTo>
                  <a:lnTo>
                    <a:pt x="24" y="228"/>
                  </a:lnTo>
                  <a:lnTo>
                    <a:pt x="0" y="228"/>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25628" name="Freeform 31"/>
            <p:cNvSpPr>
              <a:spLocks/>
            </p:cNvSpPr>
            <p:nvPr/>
          </p:nvSpPr>
          <p:spPr bwMode="auto">
            <a:xfrm>
              <a:off x="4368" y="2460"/>
              <a:ext cx="277" cy="265"/>
            </a:xfrm>
            <a:custGeom>
              <a:avLst/>
              <a:gdLst>
                <a:gd name="T0" fmla="*/ 0 w 277"/>
                <a:gd name="T1" fmla="*/ 228 h 265"/>
                <a:gd name="T2" fmla="*/ 36 w 277"/>
                <a:gd name="T3" fmla="*/ 228 h 265"/>
                <a:gd name="T4" fmla="*/ 36 w 277"/>
                <a:gd name="T5" fmla="*/ 192 h 265"/>
                <a:gd name="T6" fmla="*/ 36 w 277"/>
                <a:gd name="T7" fmla="*/ 156 h 265"/>
                <a:gd name="T8" fmla="*/ 24 w 277"/>
                <a:gd name="T9" fmla="*/ 120 h 265"/>
                <a:gd name="T10" fmla="*/ 48 w 277"/>
                <a:gd name="T11" fmla="*/ 84 h 265"/>
                <a:gd name="T12" fmla="*/ 48 w 277"/>
                <a:gd name="T13" fmla="*/ 48 h 265"/>
                <a:gd name="T14" fmla="*/ 48 w 277"/>
                <a:gd name="T15" fmla="*/ 12 h 265"/>
                <a:gd name="T16" fmla="*/ 84 w 277"/>
                <a:gd name="T17" fmla="*/ 0 h 265"/>
                <a:gd name="T18" fmla="*/ 120 w 277"/>
                <a:gd name="T19" fmla="*/ 0 h 265"/>
                <a:gd name="T20" fmla="*/ 156 w 277"/>
                <a:gd name="T21" fmla="*/ 12 h 265"/>
                <a:gd name="T22" fmla="*/ 192 w 277"/>
                <a:gd name="T23" fmla="*/ 36 h 265"/>
                <a:gd name="T24" fmla="*/ 216 w 277"/>
                <a:gd name="T25" fmla="*/ 72 h 265"/>
                <a:gd name="T26" fmla="*/ 252 w 277"/>
                <a:gd name="T27" fmla="*/ 96 h 265"/>
                <a:gd name="T28" fmla="*/ 264 w 277"/>
                <a:gd name="T29" fmla="*/ 132 h 265"/>
                <a:gd name="T30" fmla="*/ 276 w 277"/>
                <a:gd name="T31" fmla="*/ 168 h 265"/>
                <a:gd name="T32" fmla="*/ 276 w 277"/>
                <a:gd name="T33" fmla="*/ 204 h 265"/>
                <a:gd name="T34" fmla="*/ 240 w 277"/>
                <a:gd name="T35" fmla="*/ 228 h 265"/>
                <a:gd name="T36" fmla="*/ 204 w 277"/>
                <a:gd name="T37" fmla="*/ 252 h 265"/>
                <a:gd name="T38" fmla="*/ 168 w 277"/>
                <a:gd name="T39" fmla="*/ 252 h 265"/>
                <a:gd name="T40" fmla="*/ 132 w 277"/>
                <a:gd name="T41" fmla="*/ 264 h 265"/>
                <a:gd name="T42" fmla="*/ 96 w 277"/>
                <a:gd name="T43" fmla="*/ 264 h 265"/>
                <a:gd name="T44" fmla="*/ 60 w 277"/>
                <a:gd name="T45" fmla="*/ 264 h 265"/>
                <a:gd name="T46" fmla="*/ 24 w 277"/>
                <a:gd name="T47" fmla="*/ 264 h 265"/>
                <a:gd name="T48" fmla="*/ 24 w 277"/>
                <a:gd name="T49" fmla="*/ 228 h 265"/>
                <a:gd name="T50" fmla="*/ 0 w 277"/>
                <a:gd name="T51" fmla="*/ 228 h 2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7"/>
                <a:gd name="T79" fmla="*/ 0 h 265"/>
                <a:gd name="T80" fmla="*/ 277 w 277"/>
                <a:gd name="T81" fmla="*/ 265 h 2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7" h="265">
                  <a:moveTo>
                    <a:pt x="0" y="228"/>
                  </a:moveTo>
                  <a:lnTo>
                    <a:pt x="36" y="228"/>
                  </a:lnTo>
                  <a:lnTo>
                    <a:pt x="36" y="192"/>
                  </a:lnTo>
                  <a:lnTo>
                    <a:pt x="36" y="156"/>
                  </a:lnTo>
                  <a:lnTo>
                    <a:pt x="24" y="120"/>
                  </a:lnTo>
                  <a:lnTo>
                    <a:pt x="48" y="84"/>
                  </a:lnTo>
                  <a:lnTo>
                    <a:pt x="48" y="48"/>
                  </a:lnTo>
                  <a:lnTo>
                    <a:pt x="48" y="12"/>
                  </a:lnTo>
                  <a:lnTo>
                    <a:pt x="84" y="0"/>
                  </a:lnTo>
                  <a:lnTo>
                    <a:pt x="120" y="0"/>
                  </a:lnTo>
                  <a:lnTo>
                    <a:pt x="156" y="12"/>
                  </a:lnTo>
                  <a:lnTo>
                    <a:pt x="192" y="36"/>
                  </a:lnTo>
                  <a:lnTo>
                    <a:pt x="216" y="72"/>
                  </a:lnTo>
                  <a:lnTo>
                    <a:pt x="252" y="96"/>
                  </a:lnTo>
                  <a:lnTo>
                    <a:pt x="264" y="132"/>
                  </a:lnTo>
                  <a:lnTo>
                    <a:pt x="276" y="168"/>
                  </a:lnTo>
                  <a:lnTo>
                    <a:pt x="276" y="204"/>
                  </a:lnTo>
                  <a:lnTo>
                    <a:pt x="240" y="228"/>
                  </a:lnTo>
                  <a:lnTo>
                    <a:pt x="204" y="252"/>
                  </a:lnTo>
                  <a:lnTo>
                    <a:pt x="168" y="252"/>
                  </a:lnTo>
                  <a:lnTo>
                    <a:pt x="132" y="264"/>
                  </a:lnTo>
                  <a:lnTo>
                    <a:pt x="96" y="264"/>
                  </a:lnTo>
                  <a:lnTo>
                    <a:pt x="60" y="264"/>
                  </a:lnTo>
                  <a:lnTo>
                    <a:pt x="24" y="264"/>
                  </a:lnTo>
                  <a:lnTo>
                    <a:pt x="24" y="228"/>
                  </a:lnTo>
                  <a:lnTo>
                    <a:pt x="0" y="228"/>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25629" name="Freeform 32"/>
            <p:cNvSpPr>
              <a:spLocks/>
            </p:cNvSpPr>
            <p:nvPr/>
          </p:nvSpPr>
          <p:spPr bwMode="auto">
            <a:xfrm>
              <a:off x="4416" y="1548"/>
              <a:ext cx="277" cy="265"/>
            </a:xfrm>
            <a:custGeom>
              <a:avLst/>
              <a:gdLst>
                <a:gd name="T0" fmla="*/ 0 w 277"/>
                <a:gd name="T1" fmla="*/ 228 h 265"/>
                <a:gd name="T2" fmla="*/ 36 w 277"/>
                <a:gd name="T3" fmla="*/ 228 h 265"/>
                <a:gd name="T4" fmla="*/ 36 w 277"/>
                <a:gd name="T5" fmla="*/ 192 h 265"/>
                <a:gd name="T6" fmla="*/ 36 w 277"/>
                <a:gd name="T7" fmla="*/ 156 h 265"/>
                <a:gd name="T8" fmla="*/ 24 w 277"/>
                <a:gd name="T9" fmla="*/ 120 h 265"/>
                <a:gd name="T10" fmla="*/ 48 w 277"/>
                <a:gd name="T11" fmla="*/ 84 h 265"/>
                <a:gd name="T12" fmla="*/ 48 w 277"/>
                <a:gd name="T13" fmla="*/ 48 h 265"/>
                <a:gd name="T14" fmla="*/ 48 w 277"/>
                <a:gd name="T15" fmla="*/ 12 h 265"/>
                <a:gd name="T16" fmla="*/ 84 w 277"/>
                <a:gd name="T17" fmla="*/ 0 h 265"/>
                <a:gd name="T18" fmla="*/ 120 w 277"/>
                <a:gd name="T19" fmla="*/ 0 h 265"/>
                <a:gd name="T20" fmla="*/ 156 w 277"/>
                <a:gd name="T21" fmla="*/ 12 h 265"/>
                <a:gd name="T22" fmla="*/ 192 w 277"/>
                <a:gd name="T23" fmla="*/ 36 h 265"/>
                <a:gd name="T24" fmla="*/ 216 w 277"/>
                <a:gd name="T25" fmla="*/ 72 h 265"/>
                <a:gd name="T26" fmla="*/ 252 w 277"/>
                <a:gd name="T27" fmla="*/ 96 h 265"/>
                <a:gd name="T28" fmla="*/ 264 w 277"/>
                <a:gd name="T29" fmla="*/ 132 h 265"/>
                <a:gd name="T30" fmla="*/ 276 w 277"/>
                <a:gd name="T31" fmla="*/ 168 h 265"/>
                <a:gd name="T32" fmla="*/ 276 w 277"/>
                <a:gd name="T33" fmla="*/ 204 h 265"/>
                <a:gd name="T34" fmla="*/ 240 w 277"/>
                <a:gd name="T35" fmla="*/ 228 h 265"/>
                <a:gd name="T36" fmla="*/ 204 w 277"/>
                <a:gd name="T37" fmla="*/ 252 h 265"/>
                <a:gd name="T38" fmla="*/ 168 w 277"/>
                <a:gd name="T39" fmla="*/ 252 h 265"/>
                <a:gd name="T40" fmla="*/ 132 w 277"/>
                <a:gd name="T41" fmla="*/ 264 h 265"/>
                <a:gd name="T42" fmla="*/ 96 w 277"/>
                <a:gd name="T43" fmla="*/ 264 h 265"/>
                <a:gd name="T44" fmla="*/ 60 w 277"/>
                <a:gd name="T45" fmla="*/ 264 h 265"/>
                <a:gd name="T46" fmla="*/ 24 w 277"/>
                <a:gd name="T47" fmla="*/ 264 h 265"/>
                <a:gd name="T48" fmla="*/ 24 w 277"/>
                <a:gd name="T49" fmla="*/ 228 h 265"/>
                <a:gd name="T50" fmla="*/ 0 w 277"/>
                <a:gd name="T51" fmla="*/ 228 h 2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7"/>
                <a:gd name="T79" fmla="*/ 0 h 265"/>
                <a:gd name="T80" fmla="*/ 277 w 277"/>
                <a:gd name="T81" fmla="*/ 265 h 2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7" h="265">
                  <a:moveTo>
                    <a:pt x="0" y="228"/>
                  </a:moveTo>
                  <a:lnTo>
                    <a:pt x="36" y="228"/>
                  </a:lnTo>
                  <a:lnTo>
                    <a:pt x="36" y="192"/>
                  </a:lnTo>
                  <a:lnTo>
                    <a:pt x="36" y="156"/>
                  </a:lnTo>
                  <a:lnTo>
                    <a:pt x="24" y="120"/>
                  </a:lnTo>
                  <a:lnTo>
                    <a:pt x="48" y="84"/>
                  </a:lnTo>
                  <a:lnTo>
                    <a:pt x="48" y="48"/>
                  </a:lnTo>
                  <a:lnTo>
                    <a:pt x="48" y="12"/>
                  </a:lnTo>
                  <a:lnTo>
                    <a:pt x="84" y="0"/>
                  </a:lnTo>
                  <a:lnTo>
                    <a:pt x="120" y="0"/>
                  </a:lnTo>
                  <a:lnTo>
                    <a:pt x="156" y="12"/>
                  </a:lnTo>
                  <a:lnTo>
                    <a:pt x="192" y="36"/>
                  </a:lnTo>
                  <a:lnTo>
                    <a:pt x="216" y="72"/>
                  </a:lnTo>
                  <a:lnTo>
                    <a:pt x="252" y="96"/>
                  </a:lnTo>
                  <a:lnTo>
                    <a:pt x="264" y="132"/>
                  </a:lnTo>
                  <a:lnTo>
                    <a:pt x="276" y="168"/>
                  </a:lnTo>
                  <a:lnTo>
                    <a:pt x="276" y="204"/>
                  </a:lnTo>
                  <a:lnTo>
                    <a:pt x="240" y="228"/>
                  </a:lnTo>
                  <a:lnTo>
                    <a:pt x="204" y="252"/>
                  </a:lnTo>
                  <a:lnTo>
                    <a:pt x="168" y="252"/>
                  </a:lnTo>
                  <a:lnTo>
                    <a:pt x="132" y="264"/>
                  </a:lnTo>
                  <a:lnTo>
                    <a:pt x="96" y="264"/>
                  </a:lnTo>
                  <a:lnTo>
                    <a:pt x="60" y="264"/>
                  </a:lnTo>
                  <a:lnTo>
                    <a:pt x="24" y="264"/>
                  </a:lnTo>
                  <a:lnTo>
                    <a:pt x="24" y="228"/>
                  </a:lnTo>
                  <a:lnTo>
                    <a:pt x="0" y="228"/>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25630" name="Freeform 33"/>
            <p:cNvSpPr>
              <a:spLocks/>
            </p:cNvSpPr>
            <p:nvPr/>
          </p:nvSpPr>
          <p:spPr bwMode="auto">
            <a:xfrm>
              <a:off x="4656" y="3504"/>
              <a:ext cx="841" cy="301"/>
            </a:xfrm>
            <a:custGeom>
              <a:avLst/>
              <a:gdLst>
                <a:gd name="T0" fmla="*/ 0 w 841"/>
                <a:gd name="T1" fmla="*/ 0 h 301"/>
                <a:gd name="T2" fmla="*/ 24 w 841"/>
                <a:gd name="T3" fmla="*/ 36 h 301"/>
                <a:gd name="T4" fmla="*/ 60 w 841"/>
                <a:gd name="T5" fmla="*/ 36 h 301"/>
                <a:gd name="T6" fmla="*/ 96 w 841"/>
                <a:gd name="T7" fmla="*/ 36 h 301"/>
                <a:gd name="T8" fmla="*/ 132 w 841"/>
                <a:gd name="T9" fmla="*/ 48 h 301"/>
                <a:gd name="T10" fmla="*/ 156 w 841"/>
                <a:gd name="T11" fmla="*/ 84 h 301"/>
                <a:gd name="T12" fmla="*/ 192 w 841"/>
                <a:gd name="T13" fmla="*/ 120 h 301"/>
                <a:gd name="T14" fmla="*/ 228 w 841"/>
                <a:gd name="T15" fmla="*/ 132 h 301"/>
                <a:gd name="T16" fmla="*/ 324 w 841"/>
                <a:gd name="T17" fmla="*/ 132 h 301"/>
                <a:gd name="T18" fmla="*/ 396 w 841"/>
                <a:gd name="T19" fmla="*/ 144 h 301"/>
                <a:gd name="T20" fmla="*/ 468 w 841"/>
                <a:gd name="T21" fmla="*/ 144 h 301"/>
                <a:gd name="T22" fmla="*/ 504 w 841"/>
                <a:gd name="T23" fmla="*/ 156 h 301"/>
                <a:gd name="T24" fmla="*/ 576 w 841"/>
                <a:gd name="T25" fmla="*/ 156 h 301"/>
                <a:gd name="T26" fmla="*/ 624 w 841"/>
                <a:gd name="T27" fmla="*/ 180 h 301"/>
                <a:gd name="T28" fmla="*/ 660 w 841"/>
                <a:gd name="T29" fmla="*/ 216 h 301"/>
                <a:gd name="T30" fmla="*/ 696 w 841"/>
                <a:gd name="T31" fmla="*/ 228 h 301"/>
                <a:gd name="T32" fmla="*/ 732 w 841"/>
                <a:gd name="T33" fmla="*/ 252 h 301"/>
                <a:gd name="T34" fmla="*/ 768 w 841"/>
                <a:gd name="T35" fmla="*/ 276 h 301"/>
                <a:gd name="T36" fmla="*/ 804 w 841"/>
                <a:gd name="T37" fmla="*/ 288 h 301"/>
                <a:gd name="T38" fmla="*/ 840 w 841"/>
                <a:gd name="T39" fmla="*/ 300 h 3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1"/>
                <a:gd name="T61" fmla="*/ 0 h 301"/>
                <a:gd name="T62" fmla="*/ 841 w 841"/>
                <a:gd name="T63" fmla="*/ 301 h 3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1" h="301">
                  <a:moveTo>
                    <a:pt x="0" y="0"/>
                  </a:moveTo>
                  <a:lnTo>
                    <a:pt x="24" y="36"/>
                  </a:lnTo>
                  <a:lnTo>
                    <a:pt x="60" y="36"/>
                  </a:lnTo>
                  <a:lnTo>
                    <a:pt x="96" y="36"/>
                  </a:lnTo>
                  <a:lnTo>
                    <a:pt x="132" y="48"/>
                  </a:lnTo>
                  <a:lnTo>
                    <a:pt x="156" y="84"/>
                  </a:lnTo>
                  <a:lnTo>
                    <a:pt x="192" y="120"/>
                  </a:lnTo>
                  <a:lnTo>
                    <a:pt x="228" y="132"/>
                  </a:lnTo>
                  <a:lnTo>
                    <a:pt x="324" y="132"/>
                  </a:lnTo>
                  <a:lnTo>
                    <a:pt x="396" y="144"/>
                  </a:lnTo>
                  <a:lnTo>
                    <a:pt x="468" y="144"/>
                  </a:lnTo>
                  <a:lnTo>
                    <a:pt x="504" y="156"/>
                  </a:lnTo>
                  <a:lnTo>
                    <a:pt x="576" y="156"/>
                  </a:lnTo>
                  <a:lnTo>
                    <a:pt x="624" y="180"/>
                  </a:lnTo>
                  <a:lnTo>
                    <a:pt x="660" y="216"/>
                  </a:lnTo>
                  <a:lnTo>
                    <a:pt x="696" y="228"/>
                  </a:lnTo>
                  <a:lnTo>
                    <a:pt x="732" y="252"/>
                  </a:lnTo>
                  <a:lnTo>
                    <a:pt x="768" y="276"/>
                  </a:lnTo>
                  <a:lnTo>
                    <a:pt x="804" y="288"/>
                  </a:lnTo>
                  <a:lnTo>
                    <a:pt x="840" y="30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1" name="Freeform 34"/>
            <p:cNvSpPr>
              <a:spLocks/>
            </p:cNvSpPr>
            <p:nvPr/>
          </p:nvSpPr>
          <p:spPr bwMode="auto">
            <a:xfrm>
              <a:off x="4656" y="2640"/>
              <a:ext cx="841" cy="301"/>
            </a:xfrm>
            <a:custGeom>
              <a:avLst/>
              <a:gdLst>
                <a:gd name="T0" fmla="*/ 0 w 841"/>
                <a:gd name="T1" fmla="*/ 0 h 301"/>
                <a:gd name="T2" fmla="*/ 24 w 841"/>
                <a:gd name="T3" fmla="*/ 36 h 301"/>
                <a:gd name="T4" fmla="*/ 60 w 841"/>
                <a:gd name="T5" fmla="*/ 36 h 301"/>
                <a:gd name="T6" fmla="*/ 96 w 841"/>
                <a:gd name="T7" fmla="*/ 36 h 301"/>
                <a:gd name="T8" fmla="*/ 132 w 841"/>
                <a:gd name="T9" fmla="*/ 48 h 301"/>
                <a:gd name="T10" fmla="*/ 156 w 841"/>
                <a:gd name="T11" fmla="*/ 84 h 301"/>
                <a:gd name="T12" fmla="*/ 192 w 841"/>
                <a:gd name="T13" fmla="*/ 120 h 301"/>
                <a:gd name="T14" fmla="*/ 228 w 841"/>
                <a:gd name="T15" fmla="*/ 132 h 301"/>
                <a:gd name="T16" fmla="*/ 324 w 841"/>
                <a:gd name="T17" fmla="*/ 132 h 301"/>
                <a:gd name="T18" fmla="*/ 396 w 841"/>
                <a:gd name="T19" fmla="*/ 144 h 301"/>
                <a:gd name="T20" fmla="*/ 468 w 841"/>
                <a:gd name="T21" fmla="*/ 144 h 301"/>
                <a:gd name="T22" fmla="*/ 504 w 841"/>
                <a:gd name="T23" fmla="*/ 156 h 301"/>
                <a:gd name="T24" fmla="*/ 576 w 841"/>
                <a:gd name="T25" fmla="*/ 156 h 301"/>
                <a:gd name="T26" fmla="*/ 624 w 841"/>
                <a:gd name="T27" fmla="*/ 180 h 301"/>
                <a:gd name="T28" fmla="*/ 660 w 841"/>
                <a:gd name="T29" fmla="*/ 216 h 301"/>
                <a:gd name="T30" fmla="*/ 696 w 841"/>
                <a:gd name="T31" fmla="*/ 228 h 301"/>
                <a:gd name="T32" fmla="*/ 732 w 841"/>
                <a:gd name="T33" fmla="*/ 252 h 301"/>
                <a:gd name="T34" fmla="*/ 768 w 841"/>
                <a:gd name="T35" fmla="*/ 276 h 301"/>
                <a:gd name="T36" fmla="*/ 804 w 841"/>
                <a:gd name="T37" fmla="*/ 288 h 301"/>
                <a:gd name="T38" fmla="*/ 840 w 841"/>
                <a:gd name="T39" fmla="*/ 300 h 3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1"/>
                <a:gd name="T61" fmla="*/ 0 h 301"/>
                <a:gd name="T62" fmla="*/ 841 w 841"/>
                <a:gd name="T63" fmla="*/ 301 h 3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1" h="301">
                  <a:moveTo>
                    <a:pt x="0" y="0"/>
                  </a:moveTo>
                  <a:lnTo>
                    <a:pt x="24" y="36"/>
                  </a:lnTo>
                  <a:lnTo>
                    <a:pt x="60" y="36"/>
                  </a:lnTo>
                  <a:lnTo>
                    <a:pt x="96" y="36"/>
                  </a:lnTo>
                  <a:lnTo>
                    <a:pt x="132" y="48"/>
                  </a:lnTo>
                  <a:lnTo>
                    <a:pt x="156" y="84"/>
                  </a:lnTo>
                  <a:lnTo>
                    <a:pt x="192" y="120"/>
                  </a:lnTo>
                  <a:lnTo>
                    <a:pt x="228" y="132"/>
                  </a:lnTo>
                  <a:lnTo>
                    <a:pt x="324" y="132"/>
                  </a:lnTo>
                  <a:lnTo>
                    <a:pt x="396" y="144"/>
                  </a:lnTo>
                  <a:lnTo>
                    <a:pt x="468" y="144"/>
                  </a:lnTo>
                  <a:lnTo>
                    <a:pt x="504" y="156"/>
                  </a:lnTo>
                  <a:lnTo>
                    <a:pt x="576" y="156"/>
                  </a:lnTo>
                  <a:lnTo>
                    <a:pt x="624" y="180"/>
                  </a:lnTo>
                  <a:lnTo>
                    <a:pt x="660" y="216"/>
                  </a:lnTo>
                  <a:lnTo>
                    <a:pt x="696" y="228"/>
                  </a:lnTo>
                  <a:lnTo>
                    <a:pt x="732" y="252"/>
                  </a:lnTo>
                  <a:lnTo>
                    <a:pt x="768" y="276"/>
                  </a:lnTo>
                  <a:lnTo>
                    <a:pt x="804" y="288"/>
                  </a:lnTo>
                  <a:lnTo>
                    <a:pt x="840" y="30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2" name="Freeform 35"/>
            <p:cNvSpPr>
              <a:spLocks/>
            </p:cNvSpPr>
            <p:nvPr/>
          </p:nvSpPr>
          <p:spPr bwMode="auto">
            <a:xfrm>
              <a:off x="4704" y="1728"/>
              <a:ext cx="841" cy="301"/>
            </a:xfrm>
            <a:custGeom>
              <a:avLst/>
              <a:gdLst>
                <a:gd name="T0" fmla="*/ 0 w 841"/>
                <a:gd name="T1" fmla="*/ 0 h 301"/>
                <a:gd name="T2" fmla="*/ 24 w 841"/>
                <a:gd name="T3" fmla="*/ 36 h 301"/>
                <a:gd name="T4" fmla="*/ 60 w 841"/>
                <a:gd name="T5" fmla="*/ 36 h 301"/>
                <a:gd name="T6" fmla="*/ 96 w 841"/>
                <a:gd name="T7" fmla="*/ 36 h 301"/>
                <a:gd name="T8" fmla="*/ 132 w 841"/>
                <a:gd name="T9" fmla="*/ 48 h 301"/>
                <a:gd name="T10" fmla="*/ 156 w 841"/>
                <a:gd name="T11" fmla="*/ 84 h 301"/>
                <a:gd name="T12" fmla="*/ 192 w 841"/>
                <a:gd name="T13" fmla="*/ 120 h 301"/>
                <a:gd name="T14" fmla="*/ 228 w 841"/>
                <a:gd name="T15" fmla="*/ 132 h 301"/>
                <a:gd name="T16" fmla="*/ 324 w 841"/>
                <a:gd name="T17" fmla="*/ 132 h 301"/>
                <a:gd name="T18" fmla="*/ 396 w 841"/>
                <a:gd name="T19" fmla="*/ 144 h 301"/>
                <a:gd name="T20" fmla="*/ 468 w 841"/>
                <a:gd name="T21" fmla="*/ 144 h 301"/>
                <a:gd name="T22" fmla="*/ 504 w 841"/>
                <a:gd name="T23" fmla="*/ 156 h 301"/>
                <a:gd name="T24" fmla="*/ 576 w 841"/>
                <a:gd name="T25" fmla="*/ 156 h 301"/>
                <a:gd name="T26" fmla="*/ 624 w 841"/>
                <a:gd name="T27" fmla="*/ 180 h 301"/>
                <a:gd name="T28" fmla="*/ 660 w 841"/>
                <a:gd name="T29" fmla="*/ 216 h 301"/>
                <a:gd name="T30" fmla="*/ 696 w 841"/>
                <a:gd name="T31" fmla="*/ 228 h 301"/>
                <a:gd name="T32" fmla="*/ 732 w 841"/>
                <a:gd name="T33" fmla="*/ 252 h 301"/>
                <a:gd name="T34" fmla="*/ 768 w 841"/>
                <a:gd name="T35" fmla="*/ 276 h 301"/>
                <a:gd name="T36" fmla="*/ 804 w 841"/>
                <a:gd name="T37" fmla="*/ 288 h 301"/>
                <a:gd name="T38" fmla="*/ 840 w 841"/>
                <a:gd name="T39" fmla="*/ 300 h 3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1"/>
                <a:gd name="T61" fmla="*/ 0 h 301"/>
                <a:gd name="T62" fmla="*/ 841 w 841"/>
                <a:gd name="T63" fmla="*/ 301 h 3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1" h="301">
                  <a:moveTo>
                    <a:pt x="0" y="0"/>
                  </a:moveTo>
                  <a:lnTo>
                    <a:pt x="24" y="36"/>
                  </a:lnTo>
                  <a:lnTo>
                    <a:pt x="60" y="36"/>
                  </a:lnTo>
                  <a:lnTo>
                    <a:pt x="96" y="36"/>
                  </a:lnTo>
                  <a:lnTo>
                    <a:pt x="132" y="48"/>
                  </a:lnTo>
                  <a:lnTo>
                    <a:pt x="156" y="84"/>
                  </a:lnTo>
                  <a:lnTo>
                    <a:pt x="192" y="120"/>
                  </a:lnTo>
                  <a:lnTo>
                    <a:pt x="228" y="132"/>
                  </a:lnTo>
                  <a:lnTo>
                    <a:pt x="324" y="132"/>
                  </a:lnTo>
                  <a:lnTo>
                    <a:pt x="396" y="144"/>
                  </a:lnTo>
                  <a:lnTo>
                    <a:pt x="468" y="144"/>
                  </a:lnTo>
                  <a:lnTo>
                    <a:pt x="504" y="156"/>
                  </a:lnTo>
                  <a:lnTo>
                    <a:pt x="576" y="156"/>
                  </a:lnTo>
                  <a:lnTo>
                    <a:pt x="624" y="180"/>
                  </a:lnTo>
                  <a:lnTo>
                    <a:pt x="660" y="216"/>
                  </a:lnTo>
                  <a:lnTo>
                    <a:pt x="696" y="228"/>
                  </a:lnTo>
                  <a:lnTo>
                    <a:pt x="732" y="252"/>
                  </a:lnTo>
                  <a:lnTo>
                    <a:pt x="768" y="276"/>
                  </a:lnTo>
                  <a:lnTo>
                    <a:pt x="804" y="288"/>
                  </a:lnTo>
                  <a:lnTo>
                    <a:pt x="840" y="30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3" name="Freeform 36"/>
            <p:cNvSpPr>
              <a:spLocks/>
            </p:cNvSpPr>
            <p:nvPr/>
          </p:nvSpPr>
          <p:spPr bwMode="auto">
            <a:xfrm>
              <a:off x="4704" y="864"/>
              <a:ext cx="841" cy="301"/>
            </a:xfrm>
            <a:custGeom>
              <a:avLst/>
              <a:gdLst>
                <a:gd name="T0" fmla="*/ 0 w 841"/>
                <a:gd name="T1" fmla="*/ 0 h 301"/>
                <a:gd name="T2" fmla="*/ 24 w 841"/>
                <a:gd name="T3" fmla="*/ 36 h 301"/>
                <a:gd name="T4" fmla="*/ 60 w 841"/>
                <a:gd name="T5" fmla="*/ 36 h 301"/>
                <a:gd name="T6" fmla="*/ 96 w 841"/>
                <a:gd name="T7" fmla="*/ 36 h 301"/>
                <a:gd name="T8" fmla="*/ 132 w 841"/>
                <a:gd name="T9" fmla="*/ 48 h 301"/>
                <a:gd name="T10" fmla="*/ 156 w 841"/>
                <a:gd name="T11" fmla="*/ 84 h 301"/>
                <a:gd name="T12" fmla="*/ 192 w 841"/>
                <a:gd name="T13" fmla="*/ 120 h 301"/>
                <a:gd name="T14" fmla="*/ 228 w 841"/>
                <a:gd name="T15" fmla="*/ 132 h 301"/>
                <a:gd name="T16" fmla="*/ 324 w 841"/>
                <a:gd name="T17" fmla="*/ 132 h 301"/>
                <a:gd name="T18" fmla="*/ 396 w 841"/>
                <a:gd name="T19" fmla="*/ 144 h 301"/>
                <a:gd name="T20" fmla="*/ 468 w 841"/>
                <a:gd name="T21" fmla="*/ 144 h 301"/>
                <a:gd name="T22" fmla="*/ 504 w 841"/>
                <a:gd name="T23" fmla="*/ 156 h 301"/>
                <a:gd name="T24" fmla="*/ 576 w 841"/>
                <a:gd name="T25" fmla="*/ 156 h 301"/>
                <a:gd name="T26" fmla="*/ 624 w 841"/>
                <a:gd name="T27" fmla="*/ 180 h 301"/>
                <a:gd name="T28" fmla="*/ 660 w 841"/>
                <a:gd name="T29" fmla="*/ 216 h 301"/>
                <a:gd name="T30" fmla="*/ 696 w 841"/>
                <a:gd name="T31" fmla="*/ 228 h 301"/>
                <a:gd name="T32" fmla="*/ 732 w 841"/>
                <a:gd name="T33" fmla="*/ 252 h 301"/>
                <a:gd name="T34" fmla="*/ 768 w 841"/>
                <a:gd name="T35" fmla="*/ 276 h 301"/>
                <a:gd name="T36" fmla="*/ 804 w 841"/>
                <a:gd name="T37" fmla="*/ 288 h 301"/>
                <a:gd name="T38" fmla="*/ 840 w 841"/>
                <a:gd name="T39" fmla="*/ 300 h 3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1"/>
                <a:gd name="T61" fmla="*/ 0 h 301"/>
                <a:gd name="T62" fmla="*/ 841 w 841"/>
                <a:gd name="T63" fmla="*/ 301 h 3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1" h="301">
                  <a:moveTo>
                    <a:pt x="0" y="0"/>
                  </a:moveTo>
                  <a:lnTo>
                    <a:pt x="24" y="36"/>
                  </a:lnTo>
                  <a:lnTo>
                    <a:pt x="60" y="36"/>
                  </a:lnTo>
                  <a:lnTo>
                    <a:pt x="96" y="36"/>
                  </a:lnTo>
                  <a:lnTo>
                    <a:pt x="132" y="48"/>
                  </a:lnTo>
                  <a:lnTo>
                    <a:pt x="156" y="84"/>
                  </a:lnTo>
                  <a:lnTo>
                    <a:pt x="192" y="120"/>
                  </a:lnTo>
                  <a:lnTo>
                    <a:pt x="228" y="132"/>
                  </a:lnTo>
                  <a:lnTo>
                    <a:pt x="324" y="132"/>
                  </a:lnTo>
                  <a:lnTo>
                    <a:pt x="396" y="144"/>
                  </a:lnTo>
                  <a:lnTo>
                    <a:pt x="468" y="144"/>
                  </a:lnTo>
                  <a:lnTo>
                    <a:pt x="504" y="156"/>
                  </a:lnTo>
                  <a:lnTo>
                    <a:pt x="576" y="156"/>
                  </a:lnTo>
                  <a:lnTo>
                    <a:pt x="624" y="180"/>
                  </a:lnTo>
                  <a:lnTo>
                    <a:pt x="660" y="216"/>
                  </a:lnTo>
                  <a:lnTo>
                    <a:pt x="696" y="228"/>
                  </a:lnTo>
                  <a:lnTo>
                    <a:pt x="732" y="252"/>
                  </a:lnTo>
                  <a:lnTo>
                    <a:pt x="768" y="276"/>
                  </a:lnTo>
                  <a:lnTo>
                    <a:pt x="804" y="288"/>
                  </a:lnTo>
                  <a:lnTo>
                    <a:pt x="840" y="30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4" name="Rectangle 37"/>
            <p:cNvSpPr>
              <a:spLocks noChangeArrowheads="1"/>
            </p:cNvSpPr>
            <p:nvPr/>
          </p:nvSpPr>
          <p:spPr bwMode="auto">
            <a:xfrm>
              <a:off x="4743" y="1239"/>
              <a:ext cx="69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sperm</a:t>
              </a:r>
            </a:p>
          </p:txBody>
        </p:sp>
        <p:sp>
          <p:nvSpPr>
            <p:cNvPr id="25635" name="Rectangle 38"/>
            <p:cNvSpPr>
              <a:spLocks noChangeArrowheads="1"/>
            </p:cNvSpPr>
            <p:nvPr/>
          </p:nvSpPr>
          <p:spPr bwMode="auto">
            <a:xfrm>
              <a:off x="4647" y="2199"/>
              <a:ext cx="109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haploid (n)</a:t>
              </a:r>
            </a:p>
          </p:txBody>
        </p:sp>
        <p:sp>
          <p:nvSpPr>
            <p:cNvPr id="25636" name="Rectangle 39"/>
            <p:cNvSpPr>
              <a:spLocks noChangeArrowheads="1"/>
            </p:cNvSpPr>
            <p:nvPr/>
          </p:nvSpPr>
          <p:spPr bwMode="auto">
            <a:xfrm>
              <a:off x="2823" y="3783"/>
              <a:ext cx="98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meiosis II</a:t>
              </a:r>
            </a:p>
          </p:txBody>
        </p:sp>
      </p:grpSp>
      <p:sp>
        <p:nvSpPr>
          <p:cNvPr id="25606" name="Text Box 40"/>
          <p:cNvSpPr txBox="1">
            <a:spLocks noChangeArrowheads="1"/>
          </p:cNvSpPr>
          <p:nvPr/>
        </p:nvSpPr>
        <p:spPr bwMode="auto">
          <a:xfrm>
            <a:off x="381000" y="5105400"/>
            <a:ext cx="3048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spcBef>
                <a:spcPct val="50000"/>
              </a:spcBef>
            </a:pPr>
            <a:r>
              <a:rPr lang="en-US" altLang="en-US" sz="1800" b="1">
                <a:solidFill>
                  <a:srgbClr val="FF3300"/>
                </a:solidFill>
              </a:rPr>
              <a:t>4 sperm cells are produced from each primary spermatocyte.</a:t>
            </a:r>
          </a:p>
        </p:txBody>
      </p:sp>
      <p:sp>
        <p:nvSpPr>
          <p:cNvPr id="25607" name="Rectangle 41"/>
          <p:cNvSpPr>
            <a:spLocks noChangeArrowheads="1"/>
          </p:cNvSpPr>
          <p:nvPr/>
        </p:nvSpPr>
        <p:spPr bwMode="auto">
          <a:xfrm>
            <a:off x="533400" y="5105400"/>
            <a:ext cx="27432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5608" name="Text Box 42"/>
          <p:cNvSpPr txBox="1">
            <a:spLocks noChangeArrowheads="1"/>
          </p:cNvSpPr>
          <p:nvPr/>
        </p:nvSpPr>
        <p:spPr bwMode="auto">
          <a:xfrm>
            <a:off x="457200" y="2214563"/>
            <a:ext cx="281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pPr>
            <a:r>
              <a:rPr lang="en-US" altLang="en-US" sz="1400" b="1">
                <a:solidFill>
                  <a:srgbClr val="0000CC"/>
                </a:solidFill>
              </a:rPr>
              <a:t>Primary Spermatocyte</a:t>
            </a:r>
          </a:p>
        </p:txBody>
      </p:sp>
      <p:sp>
        <p:nvSpPr>
          <p:cNvPr id="25609" name="Text Box 43"/>
          <p:cNvSpPr txBox="1">
            <a:spLocks noChangeArrowheads="1"/>
          </p:cNvSpPr>
          <p:nvPr/>
        </p:nvSpPr>
        <p:spPr bwMode="auto">
          <a:xfrm>
            <a:off x="2790825" y="1214438"/>
            <a:ext cx="281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pPr>
            <a:r>
              <a:rPr lang="en-US" altLang="en-US" sz="1400" b="1">
                <a:solidFill>
                  <a:srgbClr val="0000CC"/>
                </a:solidFill>
              </a:rPr>
              <a:t>Secondary Spermatocyte</a:t>
            </a:r>
          </a:p>
        </p:txBody>
      </p:sp>
      <p:sp>
        <p:nvSpPr>
          <p:cNvPr id="25610" name="Text Box 44"/>
          <p:cNvSpPr txBox="1">
            <a:spLocks noChangeArrowheads="1"/>
          </p:cNvSpPr>
          <p:nvPr/>
        </p:nvSpPr>
        <p:spPr bwMode="auto">
          <a:xfrm>
            <a:off x="2747963" y="3395663"/>
            <a:ext cx="281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50000"/>
              </a:spcBef>
            </a:pPr>
            <a:r>
              <a:rPr lang="en-US" altLang="en-US" sz="1400" b="1">
                <a:solidFill>
                  <a:srgbClr val="0000CC"/>
                </a:solidFill>
              </a:rPr>
              <a:t>Secondary Spermatocyte</a:t>
            </a:r>
          </a:p>
        </p:txBody>
      </p:sp>
      <p:sp>
        <p:nvSpPr>
          <p:cNvPr id="25611" name="Rectangle 45"/>
          <p:cNvSpPr>
            <a:spLocks noChangeArrowheads="1"/>
          </p:cNvSpPr>
          <p:nvPr/>
        </p:nvSpPr>
        <p:spPr bwMode="auto">
          <a:xfrm>
            <a:off x="609600" y="1295400"/>
            <a:ext cx="16764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5612" name="Rectangle 46"/>
          <p:cNvSpPr>
            <a:spLocks noChangeArrowheads="1"/>
          </p:cNvSpPr>
          <p:nvPr/>
        </p:nvSpPr>
        <p:spPr bwMode="auto">
          <a:xfrm>
            <a:off x="609600" y="4267200"/>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5613" name="Rectangle 47"/>
          <p:cNvSpPr>
            <a:spLocks noChangeArrowheads="1"/>
          </p:cNvSpPr>
          <p:nvPr/>
        </p:nvSpPr>
        <p:spPr bwMode="auto">
          <a:xfrm>
            <a:off x="533400" y="4267200"/>
            <a:ext cx="2286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Tree>
    <p:extLst>
      <p:ext uri="{BB962C8B-B14F-4D97-AF65-F5344CB8AC3E}">
        <p14:creationId xmlns:p14="http://schemas.microsoft.com/office/powerpoint/2010/main" val="26167354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92162"/>
          </a:xfrm>
        </p:spPr>
        <p:txBody>
          <a:bodyPr/>
          <a:lstStyle/>
          <a:p>
            <a:pPr eaLnBrk="1" hangingPunct="1"/>
            <a:r>
              <a:rPr lang="en-US" altLang="en-US" b="1" smtClean="0"/>
              <a:t>Oogenesis</a:t>
            </a:r>
          </a:p>
        </p:txBody>
      </p:sp>
      <p:pic>
        <p:nvPicPr>
          <p:cNvPr id="26627" name="Picture 3" descr="animal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371600"/>
            <a:ext cx="7848600" cy="4916488"/>
          </a:xfrm>
        </p:spPr>
      </p:pic>
      <p:sp>
        <p:nvSpPr>
          <p:cNvPr id="26628" name="Text Box 4"/>
          <p:cNvSpPr txBox="1">
            <a:spLocks noChangeArrowheads="1"/>
          </p:cNvSpPr>
          <p:nvPr/>
        </p:nvSpPr>
        <p:spPr bwMode="auto">
          <a:xfrm>
            <a:off x="3352800" y="5867400"/>
            <a:ext cx="5181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spcBef>
                <a:spcPct val="50000"/>
              </a:spcBef>
            </a:pPr>
            <a:r>
              <a:rPr lang="en-US" altLang="en-US" b="1">
                <a:solidFill>
                  <a:srgbClr val="FF3300"/>
                </a:solidFill>
              </a:rPr>
              <a:t>*** </a:t>
            </a:r>
            <a:r>
              <a:rPr lang="en-US" altLang="en-US" sz="1800" b="1">
                <a:solidFill>
                  <a:srgbClr val="FF3300"/>
                </a:solidFill>
              </a:rPr>
              <a:t>The polar bodies die… only one ovum (egg) is produced from each primary oocyte.</a:t>
            </a:r>
          </a:p>
        </p:txBody>
      </p:sp>
    </p:spTree>
    <p:extLst>
      <p:ext uri="{BB962C8B-B14F-4D97-AF65-F5344CB8AC3E}">
        <p14:creationId xmlns:p14="http://schemas.microsoft.com/office/powerpoint/2010/main" val="22101148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n-US" b="1" dirty="0" smtClean="0">
                <a:effectLst>
                  <a:outerShdw blurRad="38100" dist="38100" dir="2700000" algn="tl">
                    <a:srgbClr val="C0C0C0"/>
                  </a:outerShdw>
                </a:effectLst>
              </a:rPr>
              <a:t>Interphase I</a:t>
            </a:r>
          </a:p>
        </p:txBody>
      </p:sp>
      <p:sp>
        <p:nvSpPr>
          <p:cNvPr id="20483" name="Rectangle 3"/>
          <p:cNvSpPr>
            <a:spLocks noGrp="1" noChangeArrowheads="1"/>
          </p:cNvSpPr>
          <p:nvPr>
            <p:ph idx="1"/>
          </p:nvPr>
        </p:nvSpPr>
        <p:spPr/>
        <p:txBody>
          <a:bodyPr lIns="90488" tIns="44450" rIns="90488" bIns="44450" rtlCol="0">
            <a:normAutofit/>
          </a:bodyPr>
          <a:lstStyle/>
          <a:p>
            <a:pPr indent="-274320" eaLnBrk="1" fontAlgn="auto" hangingPunct="1">
              <a:spcAft>
                <a:spcPts val="0"/>
              </a:spcAft>
              <a:defRPr/>
            </a:pPr>
            <a:r>
              <a:rPr lang="en-US" sz="2800" dirty="0" smtClean="0"/>
              <a:t>Similar to </a:t>
            </a:r>
            <a:r>
              <a:rPr lang="en-US" sz="2800" b="1" dirty="0" smtClean="0">
                <a:solidFill>
                  <a:srgbClr val="9234DB"/>
                </a:solidFill>
                <a:effectLst>
                  <a:outerShdw blurRad="38100" dist="38100" dir="2700000" algn="tl">
                    <a:srgbClr val="C0C0C0"/>
                  </a:outerShdw>
                </a:effectLst>
              </a:rPr>
              <a:t>mitosis</a:t>
            </a:r>
            <a:r>
              <a:rPr lang="en-US" sz="2800" dirty="0" smtClean="0"/>
              <a:t> interphase.</a:t>
            </a:r>
          </a:p>
          <a:p>
            <a:pPr indent="-274320" eaLnBrk="1" fontAlgn="auto" hangingPunct="1">
              <a:spcAft>
                <a:spcPts val="0"/>
              </a:spcAft>
              <a:buFontTx/>
              <a:buNone/>
              <a:defRPr/>
            </a:pPr>
            <a:endParaRPr lang="en-US" sz="1800" dirty="0" smtClean="0"/>
          </a:p>
          <a:p>
            <a:pPr indent="-274320" eaLnBrk="1" fontAlgn="auto" hangingPunct="1">
              <a:spcAft>
                <a:spcPts val="0"/>
              </a:spcAft>
              <a:defRPr/>
            </a:pPr>
            <a:r>
              <a:rPr lang="en-US" sz="2800" b="1" dirty="0" smtClean="0">
                <a:solidFill>
                  <a:srgbClr val="FF3300"/>
                </a:solidFill>
                <a:effectLst>
                  <a:outerShdw blurRad="38100" dist="38100" dir="2700000" algn="tl">
                    <a:srgbClr val="C0C0C0"/>
                  </a:outerShdw>
                </a:effectLst>
              </a:rPr>
              <a:t>Chromosomes</a:t>
            </a:r>
            <a:r>
              <a:rPr lang="en-US" sz="2800" dirty="0" smtClean="0"/>
              <a:t> replicate </a:t>
            </a:r>
            <a:r>
              <a:rPr lang="en-US" sz="2800" b="1" dirty="0" smtClean="0">
                <a:solidFill>
                  <a:srgbClr val="0000CC"/>
                </a:solidFill>
                <a:effectLst>
                  <a:outerShdw blurRad="38100" dist="38100" dir="2700000" algn="tl">
                    <a:srgbClr val="C0C0C0"/>
                  </a:outerShdw>
                </a:effectLst>
              </a:rPr>
              <a:t>(S phase).</a:t>
            </a:r>
            <a:endParaRPr lang="en-US" sz="2800" dirty="0" smtClean="0"/>
          </a:p>
          <a:p>
            <a:pPr indent="-274320" eaLnBrk="1" fontAlgn="auto" hangingPunct="1">
              <a:spcAft>
                <a:spcPts val="0"/>
              </a:spcAft>
              <a:buFontTx/>
              <a:buNone/>
              <a:defRPr/>
            </a:pPr>
            <a:endParaRPr lang="en-US" sz="1800" dirty="0" smtClean="0"/>
          </a:p>
          <a:p>
            <a:pPr indent="-274320" eaLnBrk="1" fontAlgn="auto" hangingPunct="1">
              <a:spcAft>
                <a:spcPts val="0"/>
              </a:spcAft>
              <a:defRPr/>
            </a:pPr>
            <a:r>
              <a:rPr lang="en-US" sz="2800" dirty="0" smtClean="0"/>
              <a:t>Each duplicated </a:t>
            </a:r>
            <a:r>
              <a:rPr lang="en-US" sz="2800" b="1" dirty="0" smtClean="0">
                <a:solidFill>
                  <a:srgbClr val="FF3300"/>
                </a:solidFill>
                <a:effectLst>
                  <a:outerShdw blurRad="38100" dist="38100" dir="2700000" algn="tl">
                    <a:srgbClr val="C0C0C0"/>
                  </a:outerShdw>
                </a:effectLst>
              </a:rPr>
              <a:t>chromosome</a:t>
            </a:r>
            <a:r>
              <a:rPr lang="en-US" sz="2800" dirty="0" smtClean="0"/>
              <a:t> consist of two identical sister </a:t>
            </a:r>
            <a:r>
              <a:rPr lang="en-US" sz="2800" b="1" dirty="0" smtClean="0">
                <a:solidFill>
                  <a:srgbClr val="7B00E4"/>
                </a:solidFill>
                <a:effectLst>
                  <a:outerShdw blurRad="38100" dist="38100" dir="2700000" algn="tl">
                    <a:srgbClr val="C0C0C0"/>
                  </a:outerShdw>
                </a:effectLst>
              </a:rPr>
              <a:t>chromatids</a:t>
            </a:r>
            <a:r>
              <a:rPr lang="en-US" sz="2800" dirty="0" smtClean="0"/>
              <a:t> attached at their </a:t>
            </a:r>
            <a:r>
              <a:rPr lang="en-US" sz="2800" b="1" dirty="0" smtClean="0">
                <a:solidFill>
                  <a:srgbClr val="B50069"/>
                </a:solidFill>
                <a:effectLst>
                  <a:outerShdw blurRad="38100" dist="38100" dir="2700000" algn="tl">
                    <a:srgbClr val="C0C0C0"/>
                  </a:outerShdw>
                </a:effectLst>
              </a:rPr>
              <a:t>centromeres</a:t>
            </a:r>
            <a:r>
              <a:rPr lang="en-US" sz="2800" dirty="0" smtClean="0"/>
              <a:t>.</a:t>
            </a:r>
          </a:p>
          <a:p>
            <a:pPr indent="-274320" eaLnBrk="1" fontAlgn="auto" hangingPunct="1">
              <a:spcAft>
                <a:spcPts val="0"/>
              </a:spcAft>
              <a:buFontTx/>
              <a:buNone/>
              <a:defRPr/>
            </a:pPr>
            <a:endParaRPr lang="en-US" sz="1800" dirty="0" smtClean="0"/>
          </a:p>
          <a:p>
            <a:pPr indent="-274320" eaLnBrk="1" fontAlgn="auto" hangingPunct="1">
              <a:spcAft>
                <a:spcPts val="0"/>
              </a:spcAft>
              <a:defRPr/>
            </a:pPr>
            <a:r>
              <a:rPr lang="en-US" sz="2800" b="1" dirty="0" smtClean="0">
                <a:solidFill>
                  <a:schemeClr val="accent2"/>
                </a:solidFill>
                <a:effectLst>
                  <a:outerShdw blurRad="38100" dist="38100" dir="2700000" algn="tl">
                    <a:srgbClr val="C0C0C0"/>
                  </a:outerShdw>
                </a:effectLst>
              </a:rPr>
              <a:t>Centriole</a:t>
            </a:r>
            <a:r>
              <a:rPr lang="en-US" sz="2800" dirty="0" smtClean="0"/>
              <a:t> pairs also replicate.</a:t>
            </a:r>
          </a:p>
          <a:p>
            <a:pPr indent="-274320" eaLnBrk="1" fontAlgn="auto" hangingPunct="1">
              <a:spcAft>
                <a:spcPts val="0"/>
              </a:spcAft>
              <a:buFontTx/>
              <a:buNone/>
              <a:defRPr/>
            </a:pPr>
            <a:endParaRPr lang="en-US" sz="2800" dirty="0" smtClean="0"/>
          </a:p>
        </p:txBody>
      </p:sp>
    </p:spTree>
    <p:extLst>
      <p:ext uri="{BB962C8B-B14F-4D97-AF65-F5344CB8AC3E}">
        <p14:creationId xmlns:p14="http://schemas.microsoft.com/office/powerpoint/2010/main" val="29078773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wipe(left)">
                                      <p:cBhvr>
                                        <p:cTn id="7" dur="500"/>
                                        <p:tgtEl>
                                          <p:spTgt spid="204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wipe(left)">
                                      <p:cBhvr>
                                        <p:cTn id="22" dur="500"/>
                                        <p:tgtEl>
                                          <p:spTgt spid="204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wipe(left)">
                                      <p:cBhvr>
                                        <p:cTn id="27"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P spid="2048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dirty="0" smtClean="0"/>
              <a:t>Steps in Binary Fission</a:t>
            </a:r>
          </a:p>
        </p:txBody>
      </p:sp>
      <p:sp>
        <p:nvSpPr>
          <p:cNvPr id="25603" name="Rectangle 3"/>
          <p:cNvSpPr>
            <a:spLocks noGrp="1" noChangeArrowheads="1"/>
          </p:cNvSpPr>
          <p:nvPr>
            <p:ph type="body" sz="half" idx="1"/>
          </p:nvPr>
        </p:nvSpPr>
        <p:spPr>
          <a:xfrm>
            <a:off x="685800" y="1981200"/>
            <a:ext cx="4343400" cy="4114800"/>
          </a:xfrm>
        </p:spPr>
        <p:txBody>
          <a:bodyPr rtlCol="0">
            <a:normAutofit/>
          </a:bodyPr>
          <a:lstStyle/>
          <a:p>
            <a:pPr eaLnBrk="1" fontAlgn="auto" hangingPunct="1">
              <a:spcAft>
                <a:spcPts val="0"/>
              </a:spcAft>
              <a:buFont typeface="Wingdings" pitchFamily="48" charset="2"/>
              <a:buChar char="Ø"/>
              <a:defRPr/>
            </a:pPr>
            <a:r>
              <a:rPr lang="en-US" altLang="en-US" sz="2800" b="1" i="1" dirty="0" smtClean="0">
                <a:latin typeface="+mj-lt"/>
              </a:rPr>
              <a:t>Used by bacteria</a:t>
            </a:r>
          </a:p>
          <a:p>
            <a:pPr eaLnBrk="1" fontAlgn="auto" hangingPunct="1">
              <a:spcAft>
                <a:spcPts val="0"/>
              </a:spcAft>
              <a:buFont typeface="Wingdings" pitchFamily="48" charset="2"/>
              <a:buChar char="Ø"/>
              <a:defRPr/>
            </a:pPr>
            <a:r>
              <a:rPr lang="en-US" altLang="en-US" sz="2800" b="1" i="1" dirty="0" smtClean="0">
                <a:latin typeface="+mj-lt"/>
              </a:rPr>
              <a:t>Cells increase their cell mass slightly</a:t>
            </a:r>
          </a:p>
          <a:p>
            <a:pPr eaLnBrk="1" fontAlgn="auto" hangingPunct="1">
              <a:spcAft>
                <a:spcPts val="0"/>
              </a:spcAft>
              <a:buFont typeface="Wingdings" pitchFamily="48" charset="2"/>
              <a:buChar char="Ø"/>
              <a:defRPr/>
            </a:pPr>
            <a:r>
              <a:rPr lang="en-US" altLang="en-US" sz="2800" b="1" i="1" dirty="0" smtClean="0">
                <a:latin typeface="+mj-lt"/>
              </a:rPr>
              <a:t>DNA &amp; cell components are replicated</a:t>
            </a:r>
          </a:p>
          <a:p>
            <a:pPr eaLnBrk="1" fontAlgn="auto" hangingPunct="1">
              <a:spcAft>
                <a:spcPts val="0"/>
              </a:spcAft>
              <a:buFont typeface="Wingdings" pitchFamily="48" charset="2"/>
              <a:buChar char="Ø"/>
              <a:defRPr/>
            </a:pPr>
            <a:r>
              <a:rPr lang="en-US" altLang="en-US" sz="2800" b="1" i="1" dirty="0" smtClean="0">
                <a:latin typeface="+mj-lt"/>
              </a:rPr>
              <a:t>Each cell divides into </a:t>
            </a:r>
            <a:r>
              <a:rPr lang="en-US" altLang="en-US" sz="2800" b="1" i="1" dirty="0" smtClean="0">
                <a:solidFill>
                  <a:srgbClr val="FFFF00"/>
                </a:solidFill>
                <a:latin typeface="+mj-lt"/>
              </a:rPr>
              <a:t>2 daughter cells</a:t>
            </a:r>
          </a:p>
        </p:txBody>
      </p:sp>
      <p:pic>
        <p:nvPicPr>
          <p:cNvPr id="101380" name="Picture 8" descr="Binary Fission of rod-shaped bacterial cell"/>
          <p:cNvPicPr>
            <a:picLocks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4979988" y="1500188"/>
            <a:ext cx="3352800" cy="2514600"/>
          </a:xfrm>
          <a:noFill/>
        </p:spPr>
      </p:pic>
      <p:pic>
        <p:nvPicPr>
          <p:cNvPr id="101381" name="Picture 2" descr="http://i.imgur.com/afUX9RL.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10188" y="4252913"/>
            <a:ext cx="38100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0504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n-US" b="1" dirty="0" smtClean="0">
                <a:solidFill>
                  <a:srgbClr val="0000CC"/>
                </a:solidFill>
                <a:effectLst>
                  <a:outerShdw blurRad="38100" dist="38100" dir="2700000" algn="tl">
                    <a:srgbClr val="C0C0C0"/>
                  </a:outerShdw>
                </a:effectLst>
              </a:rPr>
              <a:t>Interphase I</a:t>
            </a:r>
          </a:p>
        </p:txBody>
      </p:sp>
      <p:sp>
        <p:nvSpPr>
          <p:cNvPr id="21507" name="Rectangle 3"/>
          <p:cNvSpPr>
            <a:spLocks noGrp="1" noChangeArrowheads="1"/>
          </p:cNvSpPr>
          <p:nvPr>
            <p:ph idx="1"/>
          </p:nvPr>
        </p:nvSpPr>
        <p:spPr/>
        <p:txBody>
          <a:bodyPr lIns="90488" tIns="44450" rIns="90488" bIns="44450" rtlCol="0">
            <a:normAutofit/>
          </a:bodyPr>
          <a:lstStyle/>
          <a:p>
            <a:pPr indent="-274320" eaLnBrk="1" fontAlgn="auto" hangingPunct="1">
              <a:spcAft>
                <a:spcPts val="0"/>
              </a:spcAft>
              <a:defRPr/>
            </a:pPr>
            <a:r>
              <a:rPr lang="en-US" sz="3000" b="1" dirty="0" smtClean="0">
                <a:solidFill>
                  <a:schemeClr val="bg2"/>
                </a:solidFill>
                <a:effectLst>
                  <a:outerShdw blurRad="38100" dist="38100" dir="2700000" algn="tl">
                    <a:srgbClr val="C0C0C0"/>
                  </a:outerShdw>
                </a:effectLst>
              </a:rPr>
              <a:t>Nucleus</a:t>
            </a:r>
            <a:r>
              <a:rPr lang="en-US" sz="3000" dirty="0" smtClean="0"/>
              <a:t> and </a:t>
            </a:r>
            <a:r>
              <a:rPr lang="en-US" sz="3000" b="1" dirty="0" smtClean="0">
                <a:effectLst>
                  <a:outerShdw blurRad="38100" dist="38100" dir="2700000" algn="tl">
                    <a:srgbClr val="C0C0C0"/>
                  </a:outerShdw>
                </a:effectLst>
              </a:rPr>
              <a:t>nucleolus</a:t>
            </a:r>
            <a:r>
              <a:rPr lang="en-US" sz="3000" dirty="0" smtClean="0"/>
              <a:t> visible.</a:t>
            </a:r>
          </a:p>
          <a:p>
            <a:pPr indent="-274320" eaLnBrk="1" fontAlgn="auto" hangingPunct="1">
              <a:spcAft>
                <a:spcPts val="0"/>
              </a:spcAft>
              <a:buFontTx/>
              <a:buNone/>
              <a:defRPr/>
            </a:pPr>
            <a:endParaRPr lang="en-US" sz="3000" dirty="0" smtClean="0"/>
          </a:p>
        </p:txBody>
      </p:sp>
      <p:sp>
        <p:nvSpPr>
          <p:cNvPr id="21508" name="Rectangle 4"/>
          <p:cNvSpPr>
            <a:spLocks noChangeArrowheads="1"/>
          </p:cNvSpPr>
          <p:nvPr/>
        </p:nvSpPr>
        <p:spPr bwMode="auto">
          <a:xfrm>
            <a:off x="7148513" y="3033713"/>
            <a:ext cx="19954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t>nuclear membrane</a:t>
            </a:r>
          </a:p>
        </p:txBody>
      </p:sp>
      <p:sp>
        <p:nvSpPr>
          <p:cNvPr id="21509" name="Rectangle 5"/>
          <p:cNvSpPr>
            <a:spLocks noChangeArrowheads="1"/>
          </p:cNvSpPr>
          <p:nvPr/>
        </p:nvSpPr>
        <p:spPr bwMode="auto">
          <a:xfrm>
            <a:off x="7148513" y="5776913"/>
            <a:ext cx="161766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t>nucleolus</a:t>
            </a:r>
          </a:p>
        </p:txBody>
      </p:sp>
      <p:sp>
        <p:nvSpPr>
          <p:cNvPr id="21510" name="Rectangle 6"/>
          <p:cNvSpPr>
            <a:spLocks noChangeArrowheads="1"/>
          </p:cNvSpPr>
          <p:nvPr/>
        </p:nvSpPr>
        <p:spPr bwMode="auto">
          <a:xfrm>
            <a:off x="214313" y="4862513"/>
            <a:ext cx="2338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t>cell membrane</a:t>
            </a:r>
          </a:p>
        </p:txBody>
      </p:sp>
      <p:sp>
        <p:nvSpPr>
          <p:cNvPr id="21511" name="Rectangle 7"/>
          <p:cNvSpPr>
            <a:spLocks noChangeArrowheads="1"/>
          </p:cNvSpPr>
          <p:nvPr/>
        </p:nvSpPr>
        <p:spPr bwMode="auto">
          <a:xfrm>
            <a:off x="1890713" y="2881313"/>
            <a:ext cx="16700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t>chromatin</a:t>
            </a:r>
          </a:p>
        </p:txBody>
      </p:sp>
      <p:grpSp>
        <p:nvGrpSpPr>
          <p:cNvPr id="2" name="Group 8"/>
          <p:cNvGrpSpPr>
            <a:grpSpLocks/>
          </p:cNvGrpSpPr>
          <p:nvPr/>
        </p:nvGrpSpPr>
        <p:grpSpPr bwMode="auto">
          <a:xfrm>
            <a:off x="2603500" y="2755900"/>
            <a:ext cx="4699000" cy="3784600"/>
            <a:chOff x="1640" y="1736"/>
            <a:chExt cx="2960" cy="2384"/>
          </a:xfrm>
        </p:grpSpPr>
        <p:sp>
          <p:nvSpPr>
            <p:cNvPr id="28681" name="Oval 9"/>
            <p:cNvSpPr>
              <a:spLocks noChangeArrowheads="1"/>
            </p:cNvSpPr>
            <p:nvPr/>
          </p:nvSpPr>
          <p:spPr bwMode="auto">
            <a:xfrm>
              <a:off x="2120" y="1736"/>
              <a:ext cx="2480" cy="2384"/>
            </a:xfrm>
            <a:prstGeom prst="ellipse">
              <a:avLst/>
            </a:prstGeom>
            <a:solidFill>
              <a:schemeClr val="bg1"/>
            </a:solidFill>
            <a:ln w="28575">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8682" name="Oval 10"/>
            <p:cNvSpPr>
              <a:spLocks noChangeArrowheads="1"/>
            </p:cNvSpPr>
            <p:nvPr/>
          </p:nvSpPr>
          <p:spPr bwMode="auto">
            <a:xfrm>
              <a:off x="2696" y="2360"/>
              <a:ext cx="896" cy="848"/>
            </a:xfrm>
            <a:prstGeom prst="ellipse">
              <a:avLst/>
            </a:prstGeom>
            <a:solidFill>
              <a:schemeClr val="bg2"/>
            </a:solidFill>
            <a:ln w="28575">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8683" name="Oval 11"/>
            <p:cNvSpPr>
              <a:spLocks noChangeArrowheads="1"/>
            </p:cNvSpPr>
            <p:nvPr/>
          </p:nvSpPr>
          <p:spPr bwMode="auto">
            <a:xfrm>
              <a:off x="3080" y="2792"/>
              <a:ext cx="176" cy="176"/>
            </a:xfrm>
            <a:prstGeom prst="ellipse">
              <a:avLst/>
            </a:prstGeom>
            <a:solidFill>
              <a:schemeClr val="tx1"/>
            </a:solidFill>
            <a:ln w="28575">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28684" name="Line 12"/>
            <p:cNvSpPr>
              <a:spLocks noChangeShapeType="1"/>
            </p:cNvSpPr>
            <p:nvPr/>
          </p:nvSpPr>
          <p:spPr bwMode="auto">
            <a:xfrm flipV="1">
              <a:off x="1640" y="3168"/>
              <a:ext cx="520" cy="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5" name="Line 13"/>
            <p:cNvSpPr>
              <a:spLocks noChangeShapeType="1"/>
            </p:cNvSpPr>
            <p:nvPr/>
          </p:nvSpPr>
          <p:spPr bwMode="auto">
            <a:xfrm flipV="1">
              <a:off x="3560" y="2152"/>
              <a:ext cx="896" cy="448"/>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6" name="Line 14"/>
            <p:cNvSpPr>
              <a:spLocks noChangeShapeType="1"/>
            </p:cNvSpPr>
            <p:nvPr/>
          </p:nvSpPr>
          <p:spPr bwMode="auto">
            <a:xfrm>
              <a:off x="3176" y="2888"/>
              <a:ext cx="1328" cy="8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7" name="Line 15"/>
            <p:cNvSpPr>
              <a:spLocks noChangeShapeType="1"/>
            </p:cNvSpPr>
            <p:nvPr/>
          </p:nvSpPr>
          <p:spPr bwMode="auto">
            <a:xfrm>
              <a:off x="2216" y="2024"/>
              <a:ext cx="896" cy="56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790365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left)">
                                      <p:cBhvr>
                                        <p:cTn id="7" dur="500"/>
                                        <p:tgtEl>
                                          <p:spTgt spid="2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wipe(left)">
                                      <p:cBhvr>
                                        <p:cTn id="12" dur="5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11">
                                            <p:txEl>
                                              <p:pRg st="0" end="0"/>
                                            </p:txEl>
                                          </p:spTgt>
                                        </p:tgtEl>
                                        <p:attrNameLst>
                                          <p:attrName>style.visibility</p:attrName>
                                        </p:attrNameLst>
                                      </p:cBhvr>
                                      <p:to>
                                        <p:strVal val="visible"/>
                                      </p:to>
                                    </p:set>
                                    <p:animEffect transition="in" filter="wipe(left)">
                                      <p:cBhvr>
                                        <p:cTn id="22" dur="500"/>
                                        <p:tgtEl>
                                          <p:spTgt spid="2151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10">
                                            <p:txEl>
                                              <p:pRg st="0" end="0"/>
                                            </p:txEl>
                                          </p:spTgt>
                                        </p:tgtEl>
                                        <p:attrNameLst>
                                          <p:attrName>style.visibility</p:attrName>
                                        </p:attrNameLst>
                                      </p:cBhvr>
                                      <p:to>
                                        <p:strVal val="visible"/>
                                      </p:to>
                                    </p:set>
                                    <p:animEffect transition="in" filter="wipe(left)">
                                      <p:cBhvr>
                                        <p:cTn id="27" dur="500"/>
                                        <p:tgtEl>
                                          <p:spTgt spid="2151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508">
                                            <p:txEl>
                                              <p:pRg st="0" end="0"/>
                                            </p:txEl>
                                          </p:spTgt>
                                        </p:tgtEl>
                                        <p:attrNameLst>
                                          <p:attrName>style.visibility</p:attrName>
                                        </p:attrNameLst>
                                      </p:cBhvr>
                                      <p:to>
                                        <p:strVal val="visible"/>
                                      </p:to>
                                    </p:set>
                                    <p:animEffect transition="in" filter="wipe(left)">
                                      <p:cBhvr>
                                        <p:cTn id="32" dur="500"/>
                                        <p:tgtEl>
                                          <p:spTgt spid="21508">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509">
                                            <p:txEl>
                                              <p:pRg st="0" end="0"/>
                                            </p:txEl>
                                          </p:spTgt>
                                        </p:tgtEl>
                                        <p:attrNameLst>
                                          <p:attrName>style.visibility</p:attrName>
                                        </p:attrNameLst>
                                      </p:cBhvr>
                                      <p:to>
                                        <p:strVal val="visible"/>
                                      </p:to>
                                    </p:set>
                                    <p:animEffect transition="in" filter="wipe(left)">
                                      <p:cBhvr>
                                        <p:cTn id="37" dur="500"/>
                                        <p:tgtEl>
                                          <p:spTgt spid="215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p:bldP spid="21507" grpId="0" build="p" autoUpdateAnimBg="0"/>
      <p:bldP spid="21508" grpId="0" build="p" autoUpdateAnimBg="0"/>
      <p:bldP spid="21509" grpId="0" build="p" autoUpdateAnimBg="0"/>
      <p:bldP spid="21510" grpId="0" build="p" autoUpdateAnimBg="0"/>
      <p:bldP spid="2151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n-US" b="1" dirty="0" smtClean="0">
                <a:solidFill>
                  <a:srgbClr val="0000CC"/>
                </a:solidFill>
                <a:effectLst>
                  <a:outerShdw blurRad="38100" dist="38100" dir="2700000" algn="tl">
                    <a:srgbClr val="C0C0C0"/>
                  </a:outerShdw>
                </a:effectLst>
              </a:rPr>
              <a:t>Meiosis I (four phases)</a:t>
            </a:r>
          </a:p>
        </p:txBody>
      </p:sp>
      <p:sp>
        <p:nvSpPr>
          <p:cNvPr id="22531" name="Rectangle 3"/>
          <p:cNvSpPr>
            <a:spLocks noGrp="1" noChangeArrowheads="1"/>
          </p:cNvSpPr>
          <p:nvPr>
            <p:ph idx="1"/>
          </p:nvPr>
        </p:nvSpPr>
        <p:spPr/>
        <p:txBody>
          <a:bodyPr lIns="90488" tIns="44450" rIns="90488" bIns="44450" rtlCol="0">
            <a:normAutofit/>
          </a:bodyPr>
          <a:lstStyle/>
          <a:p>
            <a:pPr indent="-274320" algn="ctr" eaLnBrk="1" fontAlgn="auto" hangingPunct="1">
              <a:spcAft>
                <a:spcPts val="0"/>
              </a:spcAft>
              <a:defRPr/>
            </a:pPr>
            <a:r>
              <a:rPr lang="en-US" sz="2800" b="1" dirty="0" smtClean="0">
                <a:solidFill>
                  <a:schemeClr val="hlink"/>
                </a:solidFill>
                <a:effectLst>
                  <a:outerShdw blurRad="38100" dist="38100" dir="2700000" algn="tl">
                    <a:srgbClr val="C0C0C0"/>
                  </a:outerShdw>
                </a:effectLst>
              </a:rPr>
              <a:t>Cell division </a:t>
            </a:r>
            <a:r>
              <a:rPr lang="en-US" sz="2800" dirty="0" smtClean="0"/>
              <a:t>that reduces the </a:t>
            </a:r>
            <a:r>
              <a:rPr lang="en-US" sz="2800" b="1" dirty="0" smtClean="0">
                <a:effectLst>
                  <a:outerShdw blurRad="38100" dist="38100" dir="2700000" algn="tl">
                    <a:srgbClr val="C0C0C0"/>
                  </a:outerShdw>
                </a:effectLst>
              </a:rPr>
              <a:t>chromosome</a:t>
            </a:r>
            <a:r>
              <a:rPr lang="en-US" sz="2800" dirty="0" smtClean="0"/>
              <a:t> number by </a:t>
            </a:r>
            <a:r>
              <a:rPr lang="en-US" sz="2800" b="1" dirty="0" smtClean="0">
                <a:solidFill>
                  <a:schemeClr val="accent2"/>
                </a:solidFill>
                <a:effectLst>
                  <a:outerShdw blurRad="38100" dist="38100" dir="2700000" algn="tl">
                    <a:srgbClr val="C0C0C0"/>
                  </a:outerShdw>
                </a:effectLst>
              </a:rPr>
              <a:t>one-half.</a:t>
            </a:r>
          </a:p>
          <a:p>
            <a:pPr indent="-274320" eaLnBrk="1" fontAlgn="auto" hangingPunct="1">
              <a:spcAft>
                <a:spcPts val="0"/>
              </a:spcAft>
              <a:buFontTx/>
              <a:buNone/>
              <a:defRPr/>
            </a:pPr>
            <a:endParaRPr lang="en-US" sz="1600" b="1" dirty="0" smtClean="0">
              <a:solidFill>
                <a:schemeClr val="accent2"/>
              </a:solidFill>
              <a:effectLst>
                <a:outerShdw blurRad="38100" dist="38100" dir="2700000" algn="tl">
                  <a:srgbClr val="C0C0C0"/>
                </a:outerShdw>
              </a:effectLst>
            </a:endParaRPr>
          </a:p>
          <a:p>
            <a:pPr indent="-274320" eaLnBrk="1" fontAlgn="auto" hangingPunct="1">
              <a:spcAft>
                <a:spcPts val="0"/>
              </a:spcAft>
              <a:defRPr/>
            </a:pPr>
            <a:r>
              <a:rPr lang="en-US" sz="2800" b="1" dirty="0" smtClean="0">
                <a:solidFill>
                  <a:srgbClr val="CC0066"/>
                </a:solidFill>
                <a:effectLst>
                  <a:outerShdw blurRad="38100" dist="38100" dir="2700000" algn="tl">
                    <a:srgbClr val="C0C0C0"/>
                  </a:outerShdw>
                </a:effectLst>
              </a:rPr>
              <a:t>four phases</a:t>
            </a:r>
            <a:r>
              <a:rPr lang="en-US" sz="2800" dirty="0" smtClean="0"/>
              <a:t>:</a:t>
            </a:r>
          </a:p>
          <a:p>
            <a:pPr indent="-274320" eaLnBrk="1" fontAlgn="auto" hangingPunct="1">
              <a:spcAft>
                <a:spcPts val="0"/>
              </a:spcAft>
              <a:buFontTx/>
              <a:buNone/>
              <a:defRPr/>
            </a:pPr>
            <a:r>
              <a:rPr lang="en-US" sz="2800" dirty="0" smtClean="0">
                <a:solidFill>
                  <a:srgbClr val="9234DB"/>
                </a:solidFill>
              </a:rPr>
              <a:t>	</a:t>
            </a:r>
            <a:r>
              <a:rPr lang="en-US" sz="2800" b="1" dirty="0" smtClean="0">
                <a:solidFill>
                  <a:srgbClr val="9234DB"/>
                </a:solidFill>
                <a:effectLst>
                  <a:outerShdw blurRad="38100" dist="38100" dir="2700000" algn="tl">
                    <a:srgbClr val="C0C0C0"/>
                  </a:outerShdw>
                </a:effectLst>
              </a:rPr>
              <a:t>a.	prophase I</a:t>
            </a:r>
          </a:p>
          <a:p>
            <a:pPr indent="-274320" eaLnBrk="1" fontAlgn="auto" hangingPunct="1">
              <a:spcAft>
                <a:spcPts val="0"/>
              </a:spcAft>
              <a:buFontTx/>
              <a:buNone/>
              <a:defRPr/>
            </a:pPr>
            <a:r>
              <a:rPr lang="en-US" sz="2800" b="1" dirty="0" smtClean="0">
                <a:solidFill>
                  <a:srgbClr val="9234DB"/>
                </a:solidFill>
                <a:effectLst>
                  <a:outerShdw blurRad="38100" dist="38100" dir="2700000" algn="tl">
                    <a:srgbClr val="C0C0C0"/>
                  </a:outerShdw>
                </a:effectLst>
              </a:rPr>
              <a:t>	b.	metaphase I</a:t>
            </a:r>
          </a:p>
          <a:p>
            <a:pPr indent="-274320" eaLnBrk="1" fontAlgn="auto" hangingPunct="1">
              <a:spcAft>
                <a:spcPts val="0"/>
              </a:spcAft>
              <a:buFontTx/>
              <a:buNone/>
              <a:defRPr/>
            </a:pPr>
            <a:r>
              <a:rPr lang="en-US" sz="2800" b="1" dirty="0" smtClean="0">
                <a:solidFill>
                  <a:srgbClr val="9234DB"/>
                </a:solidFill>
                <a:effectLst>
                  <a:outerShdw blurRad="38100" dist="38100" dir="2700000" algn="tl">
                    <a:srgbClr val="C0C0C0"/>
                  </a:outerShdw>
                </a:effectLst>
              </a:rPr>
              <a:t>	c.	anaphase I</a:t>
            </a:r>
          </a:p>
          <a:p>
            <a:pPr indent="-274320" eaLnBrk="1" fontAlgn="auto" hangingPunct="1">
              <a:spcAft>
                <a:spcPts val="0"/>
              </a:spcAft>
              <a:buFontTx/>
              <a:buNone/>
              <a:defRPr/>
            </a:pPr>
            <a:r>
              <a:rPr lang="en-US" sz="2800" b="1" dirty="0" smtClean="0">
                <a:solidFill>
                  <a:srgbClr val="9234DB"/>
                </a:solidFill>
                <a:effectLst>
                  <a:outerShdw blurRad="38100" dist="38100" dir="2700000" algn="tl">
                    <a:srgbClr val="C0C0C0"/>
                  </a:outerShdw>
                </a:effectLst>
              </a:rPr>
              <a:t>	d.	</a:t>
            </a:r>
            <a:r>
              <a:rPr lang="en-US" sz="2800" b="1" dirty="0" err="1" smtClean="0">
                <a:solidFill>
                  <a:srgbClr val="9234DB"/>
                </a:solidFill>
                <a:effectLst>
                  <a:outerShdw blurRad="38100" dist="38100" dir="2700000" algn="tl">
                    <a:srgbClr val="C0C0C0"/>
                  </a:outerShdw>
                </a:effectLst>
              </a:rPr>
              <a:t>telophase</a:t>
            </a:r>
            <a:r>
              <a:rPr lang="en-US" sz="2800" b="1" dirty="0" smtClean="0">
                <a:solidFill>
                  <a:srgbClr val="9234DB"/>
                </a:solidFill>
                <a:effectLst>
                  <a:outerShdw blurRad="38100" dist="38100" dir="2700000" algn="tl">
                    <a:srgbClr val="C0C0C0"/>
                  </a:outerShdw>
                </a:effectLst>
              </a:rPr>
              <a:t> I</a:t>
            </a:r>
            <a:endParaRPr lang="en-US" sz="2800" b="1" dirty="0" smtClean="0">
              <a:solidFill>
                <a:srgbClr val="7B00E4"/>
              </a:solidFill>
              <a:effectLst>
                <a:outerShdw blurRad="38100" dist="38100" dir="2700000" algn="tl">
                  <a:srgbClr val="C0C0C0"/>
                </a:outerShdw>
              </a:effectLst>
            </a:endParaRPr>
          </a:p>
        </p:txBody>
      </p:sp>
    </p:spTree>
    <p:extLst>
      <p:ext uri="{BB962C8B-B14F-4D97-AF65-F5344CB8AC3E}">
        <p14:creationId xmlns:p14="http://schemas.microsoft.com/office/powerpoint/2010/main" val="4346995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wipe(left)">
                                      <p:cBhvr>
                                        <p:cTn id="12" dur="5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left)">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left)">
                                      <p:cBhvr>
                                        <p:cTn id="22" dur="500"/>
                                        <p:tgtEl>
                                          <p:spTgt spid="2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left)">
                                      <p:cBhvr>
                                        <p:cTn id="27" dur="500"/>
                                        <p:tgtEl>
                                          <p:spTgt spid="225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wipe(left)">
                                      <p:cBhvr>
                                        <p:cTn id="32" dur="500"/>
                                        <p:tgtEl>
                                          <p:spTgt spid="225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wipe(left)">
                                      <p:cBhvr>
                                        <p:cTn id="37"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P spid="2253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n-US" b="1" dirty="0" smtClean="0">
                <a:solidFill>
                  <a:srgbClr val="9234DB"/>
                </a:solidFill>
                <a:effectLst>
                  <a:outerShdw blurRad="38100" dist="38100" dir="2700000" algn="tl">
                    <a:srgbClr val="C0C0C0"/>
                  </a:outerShdw>
                </a:effectLst>
              </a:rPr>
              <a:t>Prophase I</a:t>
            </a:r>
          </a:p>
        </p:txBody>
      </p:sp>
      <p:sp>
        <p:nvSpPr>
          <p:cNvPr id="23555" name="Rectangle 3"/>
          <p:cNvSpPr>
            <a:spLocks noGrp="1" noChangeArrowheads="1"/>
          </p:cNvSpPr>
          <p:nvPr>
            <p:ph idx="1"/>
          </p:nvPr>
        </p:nvSpPr>
        <p:spPr>
          <a:xfrm>
            <a:off x="0" y="1981200"/>
            <a:ext cx="9144000" cy="4114800"/>
          </a:xfrm>
        </p:spPr>
        <p:txBody>
          <a:bodyPr lIns="90488" tIns="44450" rIns="90488" bIns="44450" rtlCol="0">
            <a:normAutofit/>
          </a:bodyPr>
          <a:lstStyle/>
          <a:p>
            <a:pPr indent="-274320" eaLnBrk="1" fontAlgn="auto" hangingPunct="1">
              <a:lnSpc>
                <a:spcPct val="90000"/>
              </a:lnSpc>
              <a:spcAft>
                <a:spcPts val="0"/>
              </a:spcAft>
              <a:defRPr/>
            </a:pPr>
            <a:r>
              <a:rPr lang="en-US" sz="2800" b="1" dirty="0" smtClean="0">
                <a:effectLst>
                  <a:outerShdw blurRad="38100" dist="38100" dir="2700000" algn="tl">
                    <a:srgbClr val="C0C0C0"/>
                  </a:outerShdw>
                </a:effectLst>
              </a:rPr>
              <a:t>Longest and most complex phase.</a:t>
            </a:r>
          </a:p>
          <a:p>
            <a:pPr indent="-274320" eaLnBrk="1" fontAlgn="auto" hangingPunct="1">
              <a:lnSpc>
                <a:spcPct val="90000"/>
              </a:lnSpc>
              <a:spcAft>
                <a:spcPts val="0"/>
              </a:spcAft>
              <a:defRPr/>
            </a:pPr>
            <a:r>
              <a:rPr lang="en-US" sz="2800" b="1" dirty="0" smtClean="0">
                <a:effectLst>
                  <a:outerShdw blurRad="38100" dist="38100" dir="2700000" algn="tl">
                    <a:srgbClr val="C0C0C0"/>
                  </a:outerShdw>
                </a:effectLst>
              </a:rPr>
              <a:t>90% of the meiotic process is spent in Prophase I</a:t>
            </a:r>
            <a:endParaRPr lang="en-US" sz="2800" b="1" dirty="0" smtClean="0"/>
          </a:p>
          <a:p>
            <a:pPr indent="-274320" eaLnBrk="1" fontAlgn="auto" hangingPunct="1">
              <a:lnSpc>
                <a:spcPct val="90000"/>
              </a:lnSpc>
              <a:spcAft>
                <a:spcPts val="0"/>
              </a:spcAft>
              <a:buFontTx/>
              <a:buNone/>
              <a:defRPr/>
            </a:pPr>
            <a:endParaRPr lang="en-US" sz="1000" dirty="0" smtClean="0"/>
          </a:p>
          <a:p>
            <a:pPr indent="-274320" eaLnBrk="1" fontAlgn="auto" hangingPunct="1">
              <a:lnSpc>
                <a:spcPct val="90000"/>
              </a:lnSpc>
              <a:spcAft>
                <a:spcPts val="0"/>
              </a:spcAft>
              <a:defRPr/>
            </a:pPr>
            <a:r>
              <a:rPr lang="en-US" sz="2800" b="1" dirty="0" smtClean="0">
                <a:effectLst>
                  <a:outerShdw blurRad="38100" dist="38100" dir="2700000" algn="tl">
                    <a:srgbClr val="C0C0C0"/>
                  </a:outerShdw>
                </a:effectLst>
              </a:rPr>
              <a:t>Chromosomes</a:t>
            </a:r>
            <a:r>
              <a:rPr lang="en-US" sz="2800" dirty="0" smtClean="0"/>
              <a:t> condense.</a:t>
            </a:r>
          </a:p>
          <a:p>
            <a:pPr indent="-274320" eaLnBrk="1" fontAlgn="auto" hangingPunct="1">
              <a:lnSpc>
                <a:spcPct val="90000"/>
              </a:lnSpc>
              <a:spcAft>
                <a:spcPts val="0"/>
              </a:spcAft>
              <a:buFontTx/>
              <a:buNone/>
              <a:defRPr/>
            </a:pPr>
            <a:endParaRPr lang="en-US" sz="1000" dirty="0" smtClean="0"/>
          </a:p>
          <a:p>
            <a:pPr indent="-274320" eaLnBrk="1" fontAlgn="auto" hangingPunct="1">
              <a:lnSpc>
                <a:spcPct val="90000"/>
              </a:lnSpc>
              <a:spcAft>
                <a:spcPts val="0"/>
              </a:spcAft>
              <a:defRPr/>
            </a:pPr>
            <a:r>
              <a:rPr lang="en-US" sz="2800" b="1" dirty="0" smtClean="0">
                <a:solidFill>
                  <a:srgbClr val="FFFF00"/>
                </a:solidFill>
                <a:effectLst>
                  <a:outerShdw blurRad="38100" dist="38100" dir="2700000" algn="tl">
                    <a:srgbClr val="C0C0C0"/>
                  </a:outerShdw>
                </a:effectLst>
              </a:rPr>
              <a:t>Synapsis</a:t>
            </a:r>
            <a:r>
              <a:rPr lang="en-US" sz="2800" dirty="0" smtClean="0">
                <a:solidFill>
                  <a:srgbClr val="FFFF00"/>
                </a:solidFill>
              </a:rPr>
              <a:t> </a:t>
            </a:r>
            <a:r>
              <a:rPr lang="en-US" sz="2800" dirty="0" smtClean="0"/>
              <a:t>occurs:  </a:t>
            </a:r>
            <a:r>
              <a:rPr lang="en-US" sz="2500" b="1" dirty="0" smtClean="0">
                <a:effectLst>
                  <a:outerShdw blurRad="38100" dist="38100" dir="2700000" algn="tl">
                    <a:srgbClr val="C0C0C0"/>
                  </a:outerShdw>
                </a:effectLst>
              </a:rPr>
              <a:t>homologous chromosomes </a:t>
            </a:r>
            <a:r>
              <a:rPr lang="en-US" sz="2800" dirty="0" smtClean="0"/>
              <a:t>come together to form a </a:t>
            </a:r>
            <a:r>
              <a:rPr lang="en-US" sz="2800" b="1" dirty="0" smtClean="0">
                <a:effectLst>
                  <a:outerShdw blurRad="38100" dist="38100" dir="2700000" algn="tl">
                    <a:srgbClr val="C0C0C0"/>
                  </a:outerShdw>
                </a:effectLst>
              </a:rPr>
              <a:t>tetrad</a:t>
            </a:r>
            <a:r>
              <a:rPr lang="en-US" sz="2800" dirty="0" smtClean="0"/>
              <a:t>.</a:t>
            </a:r>
          </a:p>
          <a:p>
            <a:pPr indent="-274320" eaLnBrk="1" fontAlgn="auto" hangingPunct="1">
              <a:lnSpc>
                <a:spcPct val="90000"/>
              </a:lnSpc>
              <a:spcAft>
                <a:spcPts val="0"/>
              </a:spcAft>
              <a:buFontTx/>
              <a:buNone/>
              <a:defRPr/>
            </a:pPr>
            <a:endParaRPr lang="en-US" sz="1000" dirty="0" smtClean="0"/>
          </a:p>
          <a:p>
            <a:pPr indent="-274320" eaLnBrk="1" fontAlgn="auto" hangingPunct="1">
              <a:lnSpc>
                <a:spcPct val="90000"/>
              </a:lnSpc>
              <a:spcAft>
                <a:spcPts val="0"/>
              </a:spcAft>
              <a:defRPr/>
            </a:pPr>
            <a:r>
              <a:rPr lang="en-US" sz="2800" b="1" dirty="0" smtClean="0">
                <a:effectLst>
                  <a:outerShdw blurRad="38100" dist="38100" dir="2700000" algn="tl">
                    <a:srgbClr val="C0C0C0"/>
                  </a:outerShdw>
                </a:effectLst>
              </a:rPr>
              <a:t>Tetrad</a:t>
            </a:r>
            <a:r>
              <a:rPr lang="en-US" sz="2800" dirty="0" smtClean="0"/>
              <a:t> is two </a:t>
            </a:r>
            <a:r>
              <a:rPr lang="en-US" sz="2800" b="1" dirty="0" smtClean="0">
                <a:effectLst>
                  <a:outerShdw blurRad="38100" dist="38100" dir="2700000" algn="tl">
                    <a:srgbClr val="C0C0C0"/>
                  </a:outerShdw>
                </a:effectLst>
              </a:rPr>
              <a:t>chromosomes</a:t>
            </a:r>
            <a:r>
              <a:rPr lang="en-US" sz="2800" dirty="0" smtClean="0"/>
              <a:t> or four </a:t>
            </a:r>
            <a:r>
              <a:rPr lang="en-US" sz="2800" b="1" dirty="0" smtClean="0">
                <a:effectLst>
                  <a:outerShdw blurRad="38100" dist="38100" dir="2700000" algn="tl">
                    <a:srgbClr val="C0C0C0"/>
                  </a:outerShdw>
                </a:effectLst>
              </a:rPr>
              <a:t>chromatids</a:t>
            </a:r>
            <a:r>
              <a:rPr lang="en-US" sz="2800" dirty="0" smtClean="0"/>
              <a:t> </a:t>
            </a:r>
            <a:r>
              <a:rPr lang="en-US" sz="2600" dirty="0" smtClean="0"/>
              <a:t>(sister and nonsister chromatids)</a:t>
            </a:r>
            <a:r>
              <a:rPr lang="en-US" sz="2800" dirty="0" smtClean="0"/>
              <a:t>.</a:t>
            </a:r>
          </a:p>
          <a:p>
            <a:pPr indent="-274320" eaLnBrk="1" fontAlgn="auto" hangingPunct="1">
              <a:lnSpc>
                <a:spcPct val="90000"/>
              </a:lnSpc>
              <a:spcAft>
                <a:spcPts val="0"/>
              </a:spcAft>
              <a:buFontTx/>
              <a:buNone/>
              <a:defRPr/>
            </a:pPr>
            <a:endParaRPr lang="en-US" sz="2800" dirty="0" smtClean="0"/>
          </a:p>
        </p:txBody>
      </p:sp>
    </p:spTree>
    <p:extLst>
      <p:ext uri="{BB962C8B-B14F-4D97-AF65-F5344CB8AC3E}">
        <p14:creationId xmlns:p14="http://schemas.microsoft.com/office/powerpoint/2010/main" val="23762218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wipe(left)">
                                      <p:cBhvr>
                                        <p:cTn id="7" dur="500"/>
                                        <p:tgtEl>
                                          <p:spTgt spid="235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left)">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wipe(left)">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wipe(left)">
                                      <p:cBhvr>
                                        <p:cTn id="22" dur="5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Effect transition="in" filter="wipe(left)">
                                      <p:cBhvr>
                                        <p:cTn id="27" dur="500"/>
                                        <p:tgtEl>
                                          <p:spTgt spid="2355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555">
                                            <p:txEl>
                                              <p:pRg st="7" end="7"/>
                                            </p:txEl>
                                          </p:spTgt>
                                        </p:tgtEl>
                                        <p:attrNameLst>
                                          <p:attrName>style.visibility</p:attrName>
                                        </p:attrNameLst>
                                      </p:cBhvr>
                                      <p:to>
                                        <p:strVal val="visible"/>
                                      </p:to>
                                    </p:set>
                                    <p:animEffect transition="in" filter="wipe(left)">
                                      <p:cBhvr>
                                        <p:cTn id="32"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P spid="2355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423863"/>
            <a:ext cx="7024688" cy="1143000"/>
          </a:xfrm>
        </p:spPr>
        <p:txBody>
          <a:bodyPr lIns="90488" tIns="44450" rIns="90488" bIns="44450" rtlCol="0">
            <a:normAutofit/>
          </a:bodyPr>
          <a:lstStyle/>
          <a:p>
            <a:pPr eaLnBrk="1" fontAlgn="auto" hangingPunct="1">
              <a:spcAft>
                <a:spcPts val="0"/>
              </a:spcAft>
              <a:defRPr/>
            </a:pPr>
            <a:r>
              <a:rPr lang="en-US" b="1" dirty="0" smtClean="0">
                <a:solidFill>
                  <a:srgbClr val="9234DB"/>
                </a:solidFill>
                <a:effectLst>
                  <a:outerShdw blurRad="38100" dist="38100" dir="2700000" algn="tl">
                    <a:srgbClr val="C0C0C0"/>
                  </a:outerShdw>
                </a:effectLst>
              </a:rPr>
              <a:t>Prophase I</a:t>
            </a:r>
            <a:r>
              <a:rPr lang="en-US" sz="2800" b="1" dirty="0" smtClean="0">
                <a:solidFill>
                  <a:schemeClr val="hlink"/>
                </a:solidFill>
                <a:effectLst>
                  <a:outerShdw blurRad="38100" dist="38100" dir="2700000" algn="tl">
                    <a:srgbClr val="C0C0C0"/>
                  </a:outerShdw>
                </a:effectLst>
              </a:rPr>
              <a:t> - </a:t>
            </a:r>
            <a:r>
              <a:rPr lang="en-US" b="1" dirty="0" smtClean="0">
                <a:solidFill>
                  <a:schemeClr val="hlink"/>
                </a:solidFill>
                <a:effectLst>
                  <a:outerShdw blurRad="38100" dist="38100" dir="2700000" algn="tl">
                    <a:srgbClr val="C0C0C0"/>
                  </a:outerShdw>
                </a:effectLst>
              </a:rPr>
              <a:t>Synapsis</a:t>
            </a:r>
          </a:p>
        </p:txBody>
      </p:sp>
      <p:sp>
        <p:nvSpPr>
          <p:cNvPr id="31747" name="Rectangle 3"/>
          <p:cNvSpPr>
            <a:spLocks noGrp="1" noChangeArrowheads="1"/>
          </p:cNvSpPr>
          <p:nvPr>
            <p:ph idx="1"/>
          </p:nvPr>
        </p:nvSpPr>
        <p:spPr/>
        <p:txBody>
          <a:bodyPr lIns="90488" tIns="44450" rIns="90488" bIns="44450"/>
          <a:lstStyle/>
          <a:p>
            <a:pPr eaLnBrk="1" hangingPunct="1">
              <a:buFontTx/>
              <a:buNone/>
            </a:pPr>
            <a:r>
              <a:rPr lang="en-US" altLang="en-US" smtClean="0"/>
              <a:t> </a:t>
            </a:r>
          </a:p>
        </p:txBody>
      </p:sp>
      <p:sp>
        <p:nvSpPr>
          <p:cNvPr id="31748" name="Rectangle 4"/>
          <p:cNvSpPr>
            <a:spLocks noChangeArrowheads="1"/>
          </p:cNvSpPr>
          <p:nvPr/>
        </p:nvSpPr>
        <p:spPr bwMode="auto">
          <a:xfrm>
            <a:off x="838200" y="2133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pPr>
            <a:r>
              <a:rPr lang="en-US" altLang="en-US" sz="3200">
                <a:solidFill>
                  <a:srgbClr val="000000"/>
                </a:solidFill>
              </a:rPr>
              <a:t> </a:t>
            </a:r>
          </a:p>
        </p:txBody>
      </p:sp>
      <p:grpSp>
        <p:nvGrpSpPr>
          <p:cNvPr id="2" name="Group 5"/>
          <p:cNvGrpSpPr>
            <a:grpSpLocks/>
          </p:cNvGrpSpPr>
          <p:nvPr/>
        </p:nvGrpSpPr>
        <p:grpSpPr bwMode="auto">
          <a:xfrm>
            <a:off x="896938" y="2146300"/>
            <a:ext cx="7497762" cy="3740150"/>
            <a:chOff x="565" y="1352"/>
            <a:chExt cx="4723" cy="2356"/>
          </a:xfrm>
        </p:grpSpPr>
        <p:sp>
          <p:nvSpPr>
            <p:cNvPr id="31764" name="Freeform 6"/>
            <p:cNvSpPr>
              <a:spLocks/>
            </p:cNvSpPr>
            <p:nvPr/>
          </p:nvSpPr>
          <p:spPr bwMode="auto">
            <a:xfrm>
              <a:off x="877" y="1352"/>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31765" name="Freeform 7"/>
            <p:cNvSpPr>
              <a:spLocks/>
            </p:cNvSpPr>
            <p:nvPr/>
          </p:nvSpPr>
          <p:spPr bwMode="auto">
            <a:xfrm>
              <a:off x="565" y="1388"/>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31766" name="Oval 8"/>
            <p:cNvSpPr>
              <a:spLocks noChangeArrowheads="1"/>
            </p:cNvSpPr>
            <p:nvPr/>
          </p:nvSpPr>
          <p:spPr bwMode="auto">
            <a:xfrm rot="60000">
              <a:off x="776" y="2359"/>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1767" name="Freeform 9"/>
            <p:cNvSpPr>
              <a:spLocks/>
            </p:cNvSpPr>
            <p:nvPr/>
          </p:nvSpPr>
          <p:spPr bwMode="auto">
            <a:xfrm>
              <a:off x="2413" y="1352"/>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31768" name="Freeform 10"/>
            <p:cNvSpPr>
              <a:spLocks/>
            </p:cNvSpPr>
            <p:nvPr/>
          </p:nvSpPr>
          <p:spPr bwMode="auto">
            <a:xfrm>
              <a:off x="2101" y="1388"/>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31769" name="Oval 11"/>
            <p:cNvSpPr>
              <a:spLocks noChangeArrowheads="1"/>
            </p:cNvSpPr>
            <p:nvPr/>
          </p:nvSpPr>
          <p:spPr bwMode="auto">
            <a:xfrm rot="60000">
              <a:off x="2312" y="2359"/>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1770" name="Freeform 12"/>
            <p:cNvSpPr>
              <a:spLocks/>
            </p:cNvSpPr>
            <p:nvPr/>
          </p:nvSpPr>
          <p:spPr bwMode="auto">
            <a:xfrm>
              <a:off x="3085" y="1352"/>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31771" name="Freeform 13"/>
            <p:cNvSpPr>
              <a:spLocks/>
            </p:cNvSpPr>
            <p:nvPr/>
          </p:nvSpPr>
          <p:spPr bwMode="auto">
            <a:xfrm>
              <a:off x="2773" y="1388"/>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31772" name="Oval 14"/>
            <p:cNvSpPr>
              <a:spLocks noChangeArrowheads="1"/>
            </p:cNvSpPr>
            <p:nvPr/>
          </p:nvSpPr>
          <p:spPr bwMode="auto">
            <a:xfrm rot="60000">
              <a:off x="2984" y="2359"/>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1773" name="Line 15"/>
            <p:cNvSpPr>
              <a:spLocks noChangeShapeType="1"/>
            </p:cNvSpPr>
            <p:nvPr/>
          </p:nvSpPr>
          <p:spPr bwMode="auto">
            <a:xfrm>
              <a:off x="1256" y="2496"/>
              <a:ext cx="75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4" name="Line 16"/>
            <p:cNvSpPr>
              <a:spLocks noChangeShapeType="1"/>
            </p:cNvSpPr>
            <p:nvPr/>
          </p:nvSpPr>
          <p:spPr bwMode="auto">
            <a:xfrm>
              <a:off x="3752" y="2544"/>
              <a:ext cx="752"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5" name="Freeform 17"/>
            <p:cNvSpPr>
              <a:spLocks/>
            </p:cNvSpPr>
            <p:nvPr/>
          </p:nvSpPr>
          <p:spPr bwMode="auto">
            <a:xfrm>
              <a:off x="4909" y="1400"/>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31776" name="Freeform 18"/>
            <p:cNvSpPr>
              <a:spLocks/>
            </p:cNvSpPr>
            <p:nvPr/>
          </p:nvSpPr>
          <p:spPr bwMode="auto">
            <a:xfrm>
              <a:off x="4597" y="1436"/>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31777" name="Oval 19"/>
            <p:cNvSpPr>
              <a:spLocks noChangeArrowheads="1"/>
            </p:cNvSpPr>
            <p:nvPr/>
          </p:nvSpPr>
          <p:spPr bwMode="auto">
            <a:xfrm rot="60000">
              <a:off x="4808" y="2407"/>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grpSp>
      <p:grpSp>
        <p:nvGrpSpPr>
          <p:cNvPr id="3" name="Group 20"/>
          <p:cNvGrpSpPr>
            <a:grpSpLocks/>
          </p:cNvGrpSpPr>
          <p:nvPr/>
        </p:nvGrpSpPr>
        <p:grpSpPr bwMode="auto">
          <a:xfrm>
            <a:off x="1428750" y="1585913"/>
            <a:ext cx="6440488" cy="568325"/>
            <a:chOff x="900" y="999"/>
            <a:chExt cx="4057" cy="358"/>
          </a:xfrm>
        </p:grpSpPr>
        <p:sp>
          <p:nvSpPr>
            <p:cNvPr id="31761" name="Rectangle 21"/>
            <p:cNvSpPr>
              <a:spLocks noChangeArrowheads="1"/>
            </p:cNvSpPr>
            <p:nvPr/>
          </p:nvSpPr>
          <p:spPr bwMode="auto">
            <a:xfrm>
              <a:off x="1575" y="999"/>
              <a:ext cx="265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Homologous chromosomes</a:t>
              </a:r>
            </a:p>
          </p:txBody>
        </p:sp>
        <p:sp>
          <p:nvSpPr>
            <p:cNvPr id="31762" name="Freeform 22"/>
            <p:cNvSpPr>
              <a:spLocks/>
            </p:cNvSpPr>
            <p:nvPr/>
          </p:nvSpPr>
          <p:spPr bwMode="auto">
            <a:xfrm>
              <a:off x="900" y="1116"/>
              <a:ext cx="673" cy="229"/>
            </a:xfrm>
            <a:custGeom>
              <a:avLst/>
              <a:gdLst>
                <a:gd name="T0" fmla="*/ 12 w 673"/>
                <a:gd name="T1" fmla="*/ 228 h 229"/>
                <a:gd name="T2" fmla="*/ 0 w 673"/>
                <a:gd name="T3" fmla="*/ 192 h 229"/>
                <a:gd name="T4" fmla="*/ 0 w 673"/>
                <a:gd name="T5" fmla="*/ 156 h 229"/>
                <a:gd name="T6" fmla="*/ 0 w 673"/>
                <a:gd name="T7" fmla="*/ 120 h 229"/>
                <a:gd name="T8" fmla="*/ 24 w 673"/>
                <a:gd name="T9" fmla="*/ 84 h 229"/>
                <a:gd name="T10" fmla="*/ 48 w 673"/>
                <a:gd name="T11" fmla="*/ 48 h 229"/>
                <a:gd name="T12" fmla="*/ 84 w 673"/>
                <a:gd name="T13" fmla="*/ 24 h 229"/>
                <a:gd name="T14" fmla="*/ 120 w 673"/>
                <a:gd name="T15" fmla="*/ 12 h 229"/>
                <a:gd name="T16" fmla="*/ 168 w 673"/>
                <a:gd name="T17" fmla="*/ 0 h 229"/>
                <a:gd name="T18" fmla="*/ 216 w 673"/>
                <a:gd name="T19" fmla="*/ 0 h 229"/>
                <a:gd name="T20" fmla="*/ 252 w 673"/>
                <a:gd name="T21" fmla="*/ 0 h 229"/>
                <a:gd name="T22" fmla="*/ 288 w 673"/>
                <a:gd name="T23" fmla="*/ 0 h 229"/>
                <a:gd name="T24" fmla="*/ 324 w 673"/>
                <a:gd name="T25" fmla="*/ 0 h 229"/>
                <a:gd name="T26" fmla="*/ 360 w 673"/>
                <a:gd name="T27" fmla="*/ 0 h 229"/>
                <a:gd name="T28" fmla="*/ 408 w 673"/>
                <a:gd name="T29" fmla="*/ 0 h 229"/>
                <a:gd name="T30" fmla="*/ 444 w 673"/>
                <a:gd name="T31" fmla="*/ 0 h 229"/>
                <a:gd name="T32" fmla="*/ 480 w 673"/>
                <a:gd name="T33" fmla="*/ 0 h 229"/>
                <a:gd name="T34" fmla="*/ 516 w 673"/>
                <a:gd name="T35" fmla="*/ 0 h 229"/>
                <a:gd name="T36" fmla="*/ 552 w 673"/>
                <a:gd name="T37" fmla="*/ 0 h 229"/>
                <a:gd name="T38" fmla="*/ 600 w 673"/>
                <a:gd name="T39" fmla="*/ 12 h 229"/>
                <a:gd name="T40" fmla="*/ 636 w 673"/>
                <a:gd name="T41" fmla="*/ 12 h 229"/>
                <a:gd name="T42" fmla="*/ 672 w 673"/>
                <a:gd name="T43" fmla="*/ 12 h 2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3"/>
                <a:gd name="T67" fmla="*/ 0 h 229"/>
                <a:gd name="T68" fmla="*/ 673 w 673"/>
                <a:gd name="T69" fmla="*/ 229 h 2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3" h="229">
                  <a:moveTo>
                    <a:pt x="12" y="228"/>
                  </a:moveTo>
                  <a:lnTo>
                    <a:pt x="0" y="192"/>
                  </a:lnTo>
                  <a:lnTo>
                    <a:pt x="0" y="156"/>
                  </a:lnTo>
                  <a:lnTo>
                    <a:pt x="0" y="120"/>
                  </a:lnTo>
                  <a:lnTo>
                    <a:pt x="24" y="84"/>
                  </a:lnTo>
                  <a:lnTo>
                    <a:pt x="48" y="48"/>
                  </a:lnTo>
                  <a:lnTo>
                    <a:pt x="84" y="24"/>
                  </a:lnTo>
                  <a:lnTo>
                    <a:pt x="120" y="12"/>
                  </a:lnTo>
                  <a:lnTo>
                    <a:pt x="168" y="0"/>
                  </a:lnTo>
                  <a:lnTo>
                    <a:pt x="216" y="0"/>
                  </a:lnTo>
                  <a:lnTo>
                    <a:pt x="252" y="0"/>
                  </a:lnTo>
                  <a:lnTo>
                    <a:pt x="288" y="0"/>
                  </a:lnTo>
                  <a:lnTo>
                    <a:pt x="324" y="0"/>
                  </a:lnTo>
                  <a:lnTo>
                    <a:pt x="360" y="0"/>
                  </a:lnTo>
                  <a:lnTo>
                    <a:pt x="408" y="0"/>
                  </a:lnTo>
                  <a:lnTo>
                    <a:pt x="444" y="0"/>
                  </a:lnTo>
                  <a:lnTo>
                    <a:pt x="480" y="0"/>
                  </a:lnTo>
                  <a:lnTo>
                    <a:pt x="516" y="0"/>
                  </a:lnTo>
                  <a:lnTo>
                    <a:pt x="552" y="0"/>
                  </a:lnTo>
                  <a:lnTo>
                    <a:pt x="600" y="12"/>
                  </a:lnTo>
                  <a:lnTo>
                    <a:pt x="636" y="12"/>
                  </a:lnTo>
                  <a:lnTo>
                    <a:pt x="672" y="12"/>
                  </a:lnTo>
                </a:path>
              </a:pathLst>
            </a:custGeom>
            <a:noFill/>
            <a:ln w="25400" cap="rnd" cmpd="sng">
              <a:solidFill>
                <a:schemeClr val="tx1"/>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3" name="Freeform 23"/>
            <p:cNvSpPr>
              <a:spLocks/>
            </p:cNvSpPr>
            <p:nvPr/>
          </p:nvSpPr>
          <p:spPr bwMode="auto">
            <a:xfrm>
              <a:off x="4224" y="1104"/>
              <a:ext cx="733" cy="253"/>
            </a:xfrm>
            <a:custGeom>
              <a:avLst/>
              <a:gdLst>
                <a:gd name="T0" fmla="*/ 0 w 733"/>
                <a:gd name="T1" fmla="*/ 0 h 253"/>
                <a:gd name="T2" fmla="*/ 36 w 733"/>
                <a:gd name="T3" fmla="*/ 24 h 253"/>
                <a:gd name="T4" fmla="*/ 72 w 733"/>
                <a:gd name="T5" fmla="*/ 24 h 253"/>
                <a:gd name="T6" fmla="*/ 108 w 733"/>
                <a:gd name="T7" fmla="*/ 24 h 253"/>
                <a:gd name="T8" fmla="*/ 144 w 733"/>
                <a:gd name="T9" fmla="*/ 24 h 253"/>
                <a:gd name="T10" fmla="*/ 180 w 733"/>
                <a:gd name="T11" fmla="*/ 24 h 253"/>
                <a:gd name="T12" fmla="*/ 216 w 733"/>
                <a:gd name="T13" fmla="*/ 24 h 253"/>
                <a:gd name="T14" fmla="*/ 252 w 733"/>
                <a:gd name="T15" fmla="*/ 24 h 253"/>
                <a:gd name="T16" fmla="*/ 288 w 733"/>
                <a:gd name="T17" fmla="*/ 24 h 253"/>
                <a:gd name="T18" fmla="*/ 324 w 733"/>
                <a:gd name="T19" fmla="*/ 24 h 253"/>
                <a:gd name="T20" fmla="*/ 360 w 733"/>
                <a:gd name="T21" fmla="*/ 24 h 253"/>
                <a:gd name="T22" fmla="*/ 396 w 733"/>
                <a:gd name="T23" fmla="*/ 24 h 253"/>
                <a:gd name="T24" fmla="*/ 432 w 733"/>
                <a:gd name="T25" fmla="*/ 24 h 253"/>
                <a:gd name="T26" fmla="*/ 468 w 733"/>
                <a:gd name="T27" fmla="*/ 24 h 253"/>
                <a:gd name="T28" fmla="*/ 504 w 733"/>
                <a:gd name="T29" fmla="*/ 24 h 253"/>
                <a:gd name="T30" fmla="*/ 540 w 733"/>
                <a:gd name="T31" fmla="*/ 24 h 253"/>
                <a:gd name="T32" fmla="*/ 576 w 733"/>
                <a:gd name="T33" fmla="*/ 24 h 253"/>
                <a:gd name="T34" fmla="*/ 612 w 733"/>
                <a:gd name="T35" fmla="*/ 24 h 253"/>
                <a:gd name="T36" fmla="*/ 648 w 733"/>
                <a:gd name="T37" fmla="*/ 24 h 253"/>
                <a:gd name="T38" fmla="*/ 684 w 733"/>
                <a:gd name="T39" fmla="*/ 48 h 253"/>
                <a:gd name="T40" fmla="*/ 720 w 733"/>
                <a:gd name="T41" fmla="*/ 72 h 253"/>
                <a:gd name="T42" fmla="*/ 732 w 733"/>
                <a:gd name="T43" fmla="*/ 108 h 253"/>
                <a:gd name="T44" fmla="*/ 732 w 733"/>
                <a:gd name="T45" fmla="*/ 144 h 253"/>
                <a:gd name="T46" fmla="*/ 732 w 733"/>
                <a:gd name="T47" fmla="*/ 180 h 253"/>
                <a:gd name="T48" fmla="*/ 732 w 733"/>
                <a:gd name="T49" fmla="*/ 216 h 253"/>
                <a:gd name="T50" fmla="*/ 732 w 733"/>
                <a:gd name="T51" fmla="*/ 252 h 2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3"/>
                <a:gd name="T79" fmla="*/ 0 h 253"/>
                <a:gd name="T80" fmla="*/ 733 w 733"/>
                <a:gd name="T81" fmla="*/ 253 h 2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3" h="253">
                  <a:moveTo>
                    <a:pt x="0" y="0"/>
                  </a:moveTo>
                  <a:lnTo>
                    <a:pt x="36" y="24"/>
                  </a:lnTo>
                  <a:lnTo>
                    <a:pt x="72" y="24"/>
                  </a:lnTo>
                  <a:lnTo>
                    <a:pt x="108" y="24"/>
                  </a:lnTo>
                  <a:lnTo>
                    <a:pt x="144" y="24"/>
                  </a:lnTo>
                  <a:lnTo>
                    <a:pt x="180" y="24"/>
                  </a:lnTo>
                  <a:lnTo>
                    <a:pt x="216" y="24"/>
                  </a:lnTo>
                  <a:lnTo>
                    <a:pt x="252" y="24"/>
                  </a:lnTo>
                  <a:lnTo>
                    <a:pt x="288" y="24"/>
                  </a:lnTo>
                  <a:lnTo>
                    <a:pt x="324" y="24"/>
                  </a:lnTo>
                  <a:lnTo>
                    <a:pt x="360" y="24"/>
                  </a:lnTo>
                  <a:lnTo>
                    <a:pt x="396" y="24"/>
                  </a:lnTo>
                  <a:lnTo>
                    <a:pt x="432" y="24"/>
                  </a:lnTo>
                  <a:lnTo>
                    <a:pt x="468" y="24"/>
                  </a:lnTo>
                  <a:lnTo>
                    <a:pt x="504" y="24"/>
                  </a:lnTo>
                  <a:lnTo>
                    <a:pt x="540" y="24"/>
                  </a:lnTo>
                  <a:lnTo>
                    <a:pt x="576" y="24"/>
                  </a:lnTo>
                  <a:lnTo>
                    <a:pt x="612" y="24"/>
                  </a:lnTo>
                  <a:lnTo>
                    <a:pt x="648" y="24"/>
                  </a:lnTo>
                  <a:lnTo>
                    <a:pt x="684" y="48"/>
                  </a:lnTo>
                  <a:lnTo>
                    <a:pt x="720" y="72"/>
                  </a:lnTo>
                  <a:lnTo>
                    <a:pt x="732" y="108"/>
                  </a:lnTo>
                  <a:lnTo>
                    <a:pt x="732" y="144"/>
                  </a:lnTo>
                  <a:lnTo>
                    <a:pt x="732" y="180"/>
                  </a:lnTo>
                  <a:lnTo>
                    <a:pt x="732" y="216"/>
                  </a:lnTo>
                  <a:lnTo>
                    <a:pt x="732" y="252"/>
                  </a:lnTo>
                </a:path>
              </a:pathLst>
            </a:custGeom>
            <a:noFill/>
            <a:ln w="25400"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24"/>
          <p:cNvGrpSpPr>
            <a:grpSpLocks/>
          </p:cNvGrpSpPr>
          <p:nvPr/>
        </p:nvGrpSpPr>
        <p:grpSpPr bwMode="auto">
          <a:xfrm>
            <a:off x="290513" y="5422900"/>
            <a:ext cx="8543925" cy="1098550"/>
            <a:chOff x="183" y="3416"/>
            <a:chExt cx="5382" cy="692"/>
          </a:xfrm>
        </p:grpSpPr>
        <p:sp>
          <p:nvSpPr>
            <p:cNvPr id="31755" name="Rectangle 25"/>
            <p:cNvSpPr>
              <a:spLocks noChangeArrowheads="1"/>
            </p:cNvSpPr>
            <p:nvPr/>
          </p:nvSpPr>
          <p:spPr bwMode="auto">
            <a:xfrm>
              <a:off x="183" y="3860"/>
              <a:ext cx="144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2000" b="1">
                  <a:solidFill>
                    <a:srgbClr val="000000"/>
                  </a:solidFill>
                </a:rPr>
                <a:t>sister chromatids</a:t>
              </a:r>
            </a:p>
          </p:txBody>
        </p:sp>
        <p:sp>
          <p:nvSpPr>
            <p:cNvPr id="31756" name="Rectangle 26"/>
            <p:cNvSpPr>
              <a:spLocks noChangeArrowheads="1"/>
            </p:cNvSpPr>
            <p:nvPr/>
          </p:nvSpPr>
          <p:spPr bwMode="auto">
            <a:xfrm>
              <a:off x="4119" y="3836"/>
              <a:ext cx="144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sz="2000" b="1">
                  <a:solidFill>
                    <a:srgbClr val="000000"/>
                  </a:solidFill>
                </a:rPr>
                <a:t>sister chromatids</a:t>
              </a:r>
            </a:p>
          </p:txBody>
        </p:sp>
        <p:sp>
          <p:nvSpPr>
            <p:cNvPr id="31757" name="Line 27"/>
            <p:cNvSpPr>
              <a:spLocks noChangeShapeType="1"/>
            </p:cNvSpPr>
            <p:nvPr/>
          </p:nvSpPr>
          <p:spPr bwMode="auto">
            <a:xfrm>
              <a:off x="1104" y="3416"/>
              <a:ext cx="0" cy="416"/>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8" name="Line 28"/>
            <p:cNvSpPr>
              <a:spLocks noChangeShapeType="1"/>
            </p:cNvSpPr>
            <p:nvPr/>
          </p:nvSpPr>
          <p:spPr bwMode="auto">
            <a:xfrm>
              <a:off x="720" y="3416"/>
              <a:ext cx="0" cy="416"/>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9" name="Line 29"/>
            <p:cNvSpPr>
              <a:spLocks noChangeShapeType="1"/>
            </p:cNvSpPr>
            <p:nvPr/>
          </p:nvSpPr>
          <p:spPr bwMode="auto">
            <a:xfrm>
              <a:off x="5136" y="3416"/>
              <a:ext cx="0" cy="416"/>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0" name="Line 30"/>
            <p:cNvSpPr>
              <a:spLocks noChangeShapeType="1"/>
            </p:cNvSpPr>
            <p:nvPr/>
          </p:nvSpPr>
          <p:spPr bwMode="auto">
            <a:xfrm>
              <a:off x="4752" y="3416"/>
              <a:ext cx="0" cy="416"/>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31"/>
          <p:cNvGrpSpPr>
            <a:grpSpLocks/>
          </p:cNvGrpSpPr>
          <p:nvPr/>
        </p:nvGrpSpPr>
        <p:grpSpPr bwMode="auto">
          <a:xfrm>
            <a:off x="3429000" y="5867400"/>
            <a:ext cx="1828800" cy="820738"/>
            <a:chOff x="2160" y="3696"/>
            <a:chExt cx="1152" cy="517"/>
          </a:xfrm>
        </p:grpSpPr>
        <p:sp>
          <p:nvSpPr>
            <p:cNvPr id="31753" name="Rectangle 32"/>
            <p:cNvSpPr>
              <a:spLocks noChangeArrowheads="1"/>
            </p:cNvSpPr>
            <p:nvPr/>
          </p:nvSpPr>
          <p:spPr bwMode="auto">
            <a:xfrm>
              <a:off x="2343" y="3927"/>
              <a:ext cx="70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Tetrad</a:t>
              </a:r>
            </a:p>
          </p:txBody>
        </p:sp>
        <p:sp>
          <p:nvSpPr>
            <p:cNvPr id="31754" name="AutoShape 33"/>
            <p:cNvSpPr>
              <a:spLocks/>
            </p:cNvSpPr>
            <p:nvPr/>
          </p:nvSpPr>
          <p:spPr bwMode="auto">
            <a:xfrm rot="-5400000">
              <a:off x="2592" y="3264"/>
              <a:ext cx="288" cy="1152"/>
            </a:xfrm>
            <a:prstGeom prst="leftBrace">
              <a:avLst>
                <a:gd name="adj1" fmla="val 3333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grpSp>
    </p:spTree>
    <p:extLst>
      <p:ext uri="{BB962C8B-B14F-4D97-AF65-F5344CB8AC3E}">
        <p14:creationId xmlns:p14="http://schemas.microsoft.com/office/powerpoint/2010/main" val="20340453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500"/>
                                        <p:tgtEl>
                                          <p:spTgt spid="24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42988" y="523875"/>
            <a:ext cx="7024687" cy="1143000"/>
          </a:xfrm>
        </p:spPr>
        <p:txBody>
          <a:bodyPr lIns="90488" tIns="44450" rIns="90488" bIns="44450" rtlCol="0">
            <a:normAutofit fontScale="90000"/>
          </a:bodyPr>
          <a:lstStyle/>
          <a:p>
            <a:pPr eaLnBrk="1" fontAlgn="auto" hangingPunct="1">
              <a:spcAft>
                <a:spcPts val="0"/>
              </a:spcAft>
              <a:defRPr/>
            </a:pPr>
            <a:r>
              <a:rPr lang="en-US" b="1" dirty="0" smtClean="0">
                <a:solidFill>
                  <a:srgbClr val="9234DB"/>
                </a:solidFill>
                <a:effectLst>
                  <a:outerShdw blurRad="38100" dist="38100" dir="2700000" algn="tl">
                    <a:srgbClr val="C0C0C0"/>
                  </a:outerShdw>
                </a:effectLst>
              </a:rPr>
              <a:t>During Prophase I </a:t>
            </a:r>
            <a:br>
              <a:rPr lang="en-US" b="1" dirty="0" smtClean="0">
                <a:solidFill>
                  <a:srgbClr val="9234DB"/>
                </a:solidFill>
                <a:effectLst>
                  <a:outerShdw blurRad="38100" dist="38100" dir="2700000" algn="tl">
                    <a:srgbClr val="C0C0C0"/>
                  </a:outerShdw>
                </a:effectLst>
              </a:rPr>
            </a:br>
            <a:r>
              <a:rPr lang="en-US" b="1" dirty="0" smtClean="0">
                <a:solidFill>
                  <a:srgbClr val="9234DB"/>
                </a:solidFill>
                <a:effectLst>
                  <a:outerShdw blurRad="38100" dist="38100" dir="2700000" algn="tl">
                    <a:srgbClr val="C0C0C0"/>
                  </a:outerShdw>
                </a:effectLst>
              </a:rPr>
              <a:t>“</a:t>
            </a:r>
            <a:r>
              <a:rPr lang="en-US" b="1" dirty="0" smtClean="0">
                <a:solidFill>
                  <a:srgbClr val="FFFF00"/>
                </a:solidFill>
                <a:effectLst>
                  <a:outerShdw blurRad="38100" dist="38100" dir="2700000" algn="tl">
                    <a:srgbClr val="C0C0C0"/>
                  </a:outerShdw>
                </a:effectLst>
              </a:rPr>
              <a:t>Crossing Over</a:t>
            </a:r>
            <a:r>
              <a:rPr lang="en-US" b="1" dirty="0" smtClean="0">
                <a:solidFill>
                  <a:srgbClr val="9234DB"/>
                </a:solidFill>
                <a:effectLst>
                  <a:outerShdw blurRad="38100" dist="38100" dir="2700000" algn="tl">
                    <a:srgbClr val="C0C0C0"/>
                  </a:outerShdw>
                </a:effectLst>
              </a:rPr>
              <a:t>” occurs.</a:t>
            </a:r>
          </a:p>
        </p:txBody>
      </p:sp>
      <p:sp>
        <p:nvSpPr>
          <p:cNvPr id="25603" name="Rectangle 3"/>
          <p:cNvSpPr>
            <a:spLocks noGrp="1" noChangeArrowheads="1"/>
          </p:cNvSpPr>
          <p:nvPr>
            <p:ph idx="1"/>
          </p:nvPr>
        </p:nvSpPr>
        <p:spPr>
          <a:xfrm>
            <a:off x="444500" y="3192463"/>
            <a:ext cx="8382000" cy="3581400"/>
          </a:xfrm>
        </p:spPr>
        <p:txBody>
          <a:bodyPr lIns="90488" tIns="44450" rIns="90488" bIns="44450" rtlCol="0">
            <a:normAutofit/>
          </a:bodyPr>
          <a:lstStyle/>
          <a:p>
            <a:pPr indent="-274320" algn="ctr" eaLnBrk="1" fontAlgn="auto" hangingPunct="1">
              <a:spcAft>
                <a:spcPts val="0"/>
              </a:spcAft>
              <a:buFontTx/>
              <a:buNone/>
              <a:defRPr/>
            </a:pPr>
            <a:endParaRPr lang="en-US" sz="1200" dirty="0" smtClean="0"/>
          </a:p>
          <a:p>
            <a:pPr indent="-274320" algn="ctr" eaLnBrk="1" fontAlgn="auto" hangingPunct="1">
              <a:spcAft>
                <a:spcPts val="0"/>
              </a:spcAft>
              <a:defRPr/>
            </a:pPr>
            <a:r>
              <a:rPr lang="en-US" b="1" dirty="0" smtClean="0">
                <a:solidFill>
                  <a:srgbClr val="0000CC"/>
                </a:solidFill>
                <a:effectLst>
                  <a:outerShdw blurRad="38100" dist="38100" dir="2700000" algn="tl">
                    <a:srgbClr val="C0C0C0"/>
                  </a:outerShdw>
                </a:effectLst>
              </a:rPr>
              <a:t>During Crossing over</a:t>
            </a:r>
            <a:r>
              <a:rPr lang="en-US" dirty="0" smtClean="0"/>
              <a:t>  segments of </a:t>
            </a:r>
            <a:r>
              <a:rPr lang="en-US" dirty="0" err="1" smtClean="0"/>
              <a:t>nonsister</a:t>
            </a:r>
            <a:r>
              <a:rPr lang="en-US" dirty="0" smtClean="0"/>
              <a:t> </a:t>
            </a:r>
            <a:r>
              <a:rPr lang="en-US" b="1" dirty="0" smtClean="0">
                <a:solidFill>
                  <a:srgbClr val="7B00E4"/>
                </a:solidFill>
                <a:effectLst>
                  <a:outerShdw blurRad="38100" dist="38100" dir="2700000" algn="tl">
                    <a:srgbClr val="C0C0C0"/>
                  </a:outerShdw>
                </a:effectLst>
              </a:rPr>
              <a:t>chromatids</a:t>
            </a:r>
            <a:r>
              <a:rPr lang="en-US" dirty="0" smtClean="0"/>
              <a:t> break and reattach to the other </a:t>
            </a:r>
            <a:r>
              <a:rPr lang="en-US" b="1" dirty="0" smtClean="0">
                <a:solidFill>
                  <a:srgbClr val="7B00E4"/>
                </a:solidFill>
                <a:effectLst>
                  <a:outerShdw blurRad="38100" dist="38100" dir="2700000" algn="tl">
                    <a:srgbClr val="C0C0C0"/>
                  </a:outerShdw>
                </a:effectLst>
              </a:rPr>
              <a:t>chromatid</a:t>
            </a:r>
            <a:r>
              <a:rPr lang="en-US" dirty="0" smtClean="0"/>
              <a:t>. The </a:t>
            </a:r>
            <a:r>
              <a:rPr lang="en-US" b="1" dirty="0" err="1" smtClean="0">
                <a:solidFill>
                  <a:schemeClr val="hlink"/>
                </a:solidFill>
                <a:effectLst>
                  <a:outerShdw blurRad="38100" dist="38100" dir="2700000" algn="tl">
                    <a:srgbClr val="C0C0C0"/>
                  </a:outerShdw>
                </a:effectLst>
              </a:rPr>
              <a:t>Chiasmata</a:t>
            </a:r>
            <a:r>
              <a:rPr lang="en-US" b="1" dirty="0" smtClean="0">
                <a:solidFill>
                  <a:schemeClr val="hlink"/>
                </a:solidFill>
                <a:effectLst>
                  <a:outerShdw blurRad="38100" dist="38100" dir="2700000" algn="tl">
                    <a:srgbClr val="C0C0C0"/>
                  </a:outerShdw>
                </a:effectLst>
              </a:rPr>
              <a:t> (</a:t>
            </a:r>
            <a:r>
              <a:rPr lang="en-US" b="1" dirty="0" err="1" smtClean="0">
                <a:solidFill>
                  <a:schemeClr val="hlink"/>
                </a:solidFill>
                <a:effectLst>
                  <a:outerShdw blurRad="38100" dist="38100" dir="2700000" algn="tl">
                    <a:srgbClr val="C0C0C0"/>
                  </a:outerShdw>
                </a:effectLst>
              </a:rPr>
              <a:t>chiasma</a:t>
            </a:r>
            <a:r>
              <a:rPr lang="en-US" b="1" dirty="0" smtClean="0">
                <a:solidFill>
                  <a:schemeClr val="hlink"/>
                </a:solidFill>
                <a:effectLst>
                  <a:outerShdw blurRad="38100" dist="38100" dir="2700000" algn="tl">
                    <a:srgbClr val="C0C0C0"/>
                  </a:outerShdw>
                </a:effectLst>
              </a:rPr>
              <a:t>) </a:t>
            </a:r>
            <a:r>
              <a:rPr lang="en-US" dirty="0" smtClean="0"/>
              <a:t>are the sites of </a:t>
            </a:r>
            <a:r>
              <a:rPr lang="en-US" b="1" dirty="0" smtClean="0">
                <a:solidFill>
                  <a:srgbClr val="0000CC"/>
                </a:solidFill>
                <a:effectLst>
                  <a:outerShdw blurRad="38100" dist="38100" dir="2700000" algn="tl">
                    <a:srgbClr val="C0C0C0"/>
                  </a:outerShdw>
                </a:effectLst>
              </a:rPr>
              <a:t>crossing over</a:t>
            </a:r>
            <a:r>
              <a:rPr lang="en-US" dirty="0" smtClean="0"/>
              <a:t>.</a:t>
            </a:r>
          </a:p>
        </p:txBody>
      </p:sp>
      <p:sp>
        <p:nvSpPr>
          <p:cNvPr id="32772" name="Text Box 4"/>
          <p:cNvSpPr txBox="1">
            <a:spLocks noChangeArrowheads="1"/>
          </p:cNvSpPr>
          <p:nvPr/>
        </p:nvSpPr>
        <p:spPr bwMode="auto">
          <a:xfrm>
            <a:off x="914400" y="1600200"/>
            <a:ext cx="7467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spcBef>
                <a:spcPct val="50000"/>
              </a:spcBef>
            </a:pPr>
            <a:r>
              <a:rPr lang="en-US" altLang="en-US" sz="1800" b="1">
                <a:solidFill>
                  <a:srgbClr val="000000"/>
                </a:solidFill>
              </a:rPr>
              <a:t>Crossing Over is one of the Two major occurrences of Meiosis</a:t>
            </a:r>
          </a:p>
          <a:p>
            <a:pPr algn="ctr" eaLnBrk="1" hangingPunct="1">
              <a:spcBef>
                <a:spcPct val="50000"/>
              </a:spcBef>
            </a:pPr>
            <a:r>
              <a:rPr lang="en-US" altLang="en-US" sz="1800" b="1">
                <a:solidFill>
                  <a:srgbClr val="000000"/>
                </a:solidFill>
              </a:rPr>
              <a:t>(The other is Non-disjunction)</a:t>
            </a:r>
          </a:p>
        </p:txBody>
      </p:sp>
    </p:spTree>
    <p:extLst>
      <p:ext uri="{BB962C8B-B14F-4D97-AF65-F5344CB8AC3E}">
        <p14:creationId xmlns:p14="http://schemas.microsoft.com/office/powerpoint/2010/main" val="8433363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wipe(left)">
                                      <p:cBhvr>
                                        <p:cTn id="7" dur="500"/>
                                        <p:tgtEl>
                                          <p:spTgt spid="256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left)">
                                      <p:cBhvr>
                                        <p:cTn id="12"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P spid="2560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304800"/>
            <a:ext cx="8763000" cy="838200"/>
          </a:xfrm>
        </p:spPr>
        <p:txBody>
          <a:bodyPr lIns="90488" tIns="44450" rIns="90488" bIns="44450" rtlCol="0">
            <a:normAutofit fontScale="90000"/>
          </a:bodyPr>
          <a:lstStyle/>
          <a:p>
            <a:pPr eaLnBrk="1" fontAlgn="auto" hangingPunct="1">
              <a:spcAft>
                <a:spcPts val="0"/>
              </a:spcAft>
              <a:defRPr/>
            </a:pPr>
            <a:r>
              <a:rPr lang="en-US" b="1" dirty="0" smtClean="0">
                <a:solidFill>
                  <a:srgbClr val="CC0066"/>
                </a:solidFill>
                <a:effectLst>
                  <a:outerShdw blurRad="38100" dist="38100" dir="2700000" algn="tl">
                    <a:srgbClr val="C0C0C0"/>
                  </a:outerShdw>
                </a:effectLst>
              </a:rPr>
              <a:t>Crossing Over</a:t>
            </a:r>
            <a:r>
              <a:rPr lang="en-US" sz="3200" b="1" dirty="0" smtClean="0">
                <a:solidFill>
                  <a:srgbClr val="CC0066"/>
                </a:solidFill>
                <a:effectLst>
                  <a:outerShdw blurRad="38100" dist="38100" dir="2700000" algn="tl">
                    <a:srgbClr val="C0C0C0"/>
                  </a:outerShdw>
                </a:effectLst>
              </a:rPr>
              <a:t/>
            </a:r>
            <a:br>
              <a:rPr lang="en-US" sz="3200" b="1" dirty="0" smtClean="0">
                <a:solidFill>
                  <a:srgbClr val="CC0066"/>
                </a:solidFill>
                <a:effectLst>
                  <a:outerShdw blurRad="38100" dist="38100" dir="2700000" algn="tl">
                    <a:srgbClr val="C0C0C0"/>
                  </a:outerShdw>
                </a:effectLst>
              </a:rPr>
            </a:br>
            <a:r>
              <a:rPr lang="en-US" sz="3200" b="1" dirty="0" smtClean="0">
                <a:solidFill>
                  <a:srgbClr val="CC0066"/>
                </a:solidFill>
                <a:effectLst>
                  <a:outerShdw blurRad="38100" dist="38100" dir="2700000" algn="tl">
                    <a:srgbClr val="C0C0C0"/>
                  </a:outerShdw>
                </a:effectLst>
              </a:rPr>
              <a:t> </a:t>
            </a:r>
            <a:r>
              <a:rPr lang="en-US" sz="2400" b="1" dirty="0" smtClean="0">
                <a:solidFill>
                  <a:srgbClr val="0000CC"/>
                </a:solidFill>
                <a:effectLst>
                  <a:outerShdw blurRad="38100" dist="38100" dir="2700000" algn="tl">
                    <a:srgbClr val="C0C0C0"/>
                  </a:outerShdw>
                </a:effectLst>
              </a:rPr>
              <a:t>creates </a:t>
            </a:r>
            <a:r>
              <a:rPr lang="en-US" sz="2400" b="1" dirty="0" smtClean="0">
                <a:solidFill>
                  <a:srgbClr val="FFFF00"/>
                </a:solidFill>
                <a:effectLst>
                  <a:outerShdw blurRad="38100" dist="38100" dir="2700000" algn="tl">
                    <a:srgbClr val="C0C0C0"/>
                  </a:outerShdw>
                </a:effectLst>
              </a:rPr>
              <a:t>variation (diversity) </a:t>
            </a:r>
            <a:r>
              <a:rPr lang="en-US" sz="2400" b="1" dirty="0" smtClean="0">
                <a:solidFill>
                  <a:srgbClr val="0000CC"/>
                </a:solidFill>
                <a:effectLst>
                  <a:outerShdw blurRad="38100" dist="38100" dir="2700000" algn="tl">
                    <a:srgbClr val="C0C0C0"/>
                  </a:outerShdw>
                </a:effectLst>
              </a:rPr>
              <a:t>in the offspring’s traits.</a:t>
            </a:r>
          </a:p>
        </p:txBody>
      </p:sp>
      <p:sp>
        <p:nvSpPr>
          <p:cNvPr id="33795" name="Rectangle 3"/>
          <p:cNvSpPr>
            <a:spLocks noGrp="1" noChangeArrowheads="1"/>
          </p:cNvSpPr>
          <p:nvPr>
            <p:ph idx="1"/>
          </p:nvPr>
        </p:nvSpPr>
        <p:spPr/>
        <p:txBody>
          <a:bodyPr lIns="90488" tIns="44450" rIns="90488" bIns="44450"/>
          <a:lstStyle/>
          <a:p>
            <a:pPr eaLnBrk="1" hangingPunct="1">
              <a:buFontTx/>
              <a:buNone/>
            </a:pPr>
            <a:r>
              <a:rPr lang="en-US" altLang="en-US" smtClean="0"/>
              <a:t> </a:t>
            </a:r>
          </a:p>
        </p:txBody>
      </p:sp>
      <p:sp>
        <p:nvSpPr>
          <p:cNvPr id="33796" name="Rectangle 4"/>
          <p:cNvSpPr>
            <a:spLocks noChangeArrowheads="1"/>
          </p:cNvSpPr>
          <p:nvPr/>
        </p:nvSpPr>
        <p:spPr bwMode="auto">
          <a:xfrm>
            <a:off x="838200" y="2133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pPr>
            <a:r>
              <a:rPr lang="en-US" altLang="en-US" sz="3200">
                <a:solidFill>
                  <a:srgbClr val="000000"/>
                </a:solidFill>
              </a:rPr>
              <a:t> </a:t>
            </a:r>
          </a:p>
        </p:txBody>
      </p:sp>
      <p:grpSp>
        <p:nvGrpSpPr>
          <p:cNvPr id="2" name="Group 5"/>
          <p:cNvGrpSpPr>
            <a:grpSpLocks/>
          </p:cNvGrpSpPr>
          <p:nvPr/>
        </p:nvGrpSpPr>
        <p:grpSpPr bwMode="auto">
          <a:xfrm>
            <a:off x="2298700" y="2298700"/>
            <a:ext cx="3505200" cy="3663950"/>
            <a:chOff x="1448" y="1448"/>
            <a:chExt cx="2208" cy="2308"/>
          </a:xfrm>
        </p:grpSpPr>
        <p:sp>
          <p:nvSpPr>
            <p:cNvPr id="33824" name="Freeform 6"/>
            <p:cNvSpPr>
              <a:spLocks/>
            </p:cNvSpPr>
            <p:nvPr/>
          </p:nvSpPr>
          <p:spPr bwMode="auto">
            <a:xfrm>
              <a:off x="2293" y="1484"/>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33825" name="Oval 7"/>
            <p:cNvSpPr>
              <a:spLocks noChangeArrowheads="1"/>
            </p:cNvSpPr>
            <p:nvPr/>
          </p:nvSpPr>
          <p:spPr bwMode="auto">
            <a:xfrm rot="60000">
              <a:off x="2504" y="2455"/>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3826" name="Freeform 8"/>
            <p:cNvSpPr>
              <a:spLocks/>
            </p:cNvSpPr>
            <p:nvPr/>
          </p:nvSpPr>
          <p:spPr bwMode="auto">
            <a:xfrm>
              <a:off x="3277" y="1448"/>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33827" name="Oval 9"/>
            <p:cNvSpPr>
              <a:spLocks noChangeArrowheads="1"/>
            </p:cNvSpPr>
            <p:nvPr/>
          </p:nvSpPr>
          <p:spPr bwMode="auto">
            <a:xfrm rot="60000">
              <a:off x="3176" y="2455"/>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3828" name="Line 10"/>
            <p:cNvSpPr>
              <a:spLocks noChangeShapeType="1"/>
            </p:cNvSpPr>
            <p:nvPr/>
          </p:nvSpPr>
          <p:spPr bwMode="auto">
            <a:xfrm>
              <a:off x="1448" y="2544"/>
              <a:ext cx="70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9" name="Freeform 11"/>
            <p:cNvSpPr>
              <a:spLocks/>
            </p:cNvSpPr>
            <p:nvPr/>
          </p:nvSpPr>
          <p:spPr bwMode="auto">
            <a:xfrm>
              <a:off x="2976" y="1500"/>
              <a:ext cx="325" cy="1093"/>
            </a:xfrm>
            <a:custGeom>
              <a:avLst/>
              <a:gdLst>
                <a:gd name="T0" fmla="*/ 252 w 325"/>
                <a:gd name="T1" fmla="*/ 960 h 1093"/>
                <a:gd name="T2" fmla="*/ 252 w 325"/>
                <a:gd name="T3" fmla="*/ 888 h 1093"/>
                <a:gd name="T4" fmla="*/ 264 w 325"/>
                <a:gd name="T5" fmla="*/ 816 h 1093"/>
                <a:gd name="T6" fmla="*/ 288 w 325"/>
                <a:gd name="T7" fmla="*/ 744 h 1093"/>
                <a:gd name="T8" fmla="*/ 312 w 325"/>
                <a:gd name="T9" fmla="*/ 672 h 1093"/>
                <a:gd name="T10" fmla="*/ 324 w 325"/>
                <a:gd name="T11" fmla="*/ 600 h 1093"/>
                <a:gd name="T12" fmla="*/ 324 w 325"/>
                <a:gd name="T13" fmla="*/ 516 h 1093"/>
                <a:gd name="T14" fmla="*/ 324 w 325"/>
                <a:gd name="T15" fmla="*/ 444 h 1093"/>
                <a:gd name="T16" fmla="*/ 324 w 325"/>
                <a:gd name="T17" fmla="*/ 372 h 1093"/>
                <a:gd name="T18" fmla="*/ 324 w 325"/>
                <a:gd name="T19" fmla="*/ 288 h 1093"/>
                <a:gd name="T20" fmla="*/ 312 w 325"/>
                <a:gd name="T21" fmla="*/ 216 h 1093"/>
                <a:gd name="T22" fmla="*/ 300 w 325"/>
                <a:gd name="T23" fmla="*/ 144 h 1093"/>
                <a:gd name="T24" fmla="*/ 276 w 325"/>
                <a:gd name="T25" fmla="*/ 72 h 1093"/>
                <a:gd name="T26" fmla="*/ 216 w 325"/>
                <a:gd name="T27" fmla="*/ 24 h 1093"/>
                <a:gd name="T28" fmla="*/ 144 w 325"/>
                <a:gd name="T29" fmla="*/ 12 h 1093"/>
                <a:gd name="T30" fmla="*/ 72 w 325"/>
                <a:gd name="T31" fmla="*/ 0 h 1093"/>
                <a:gd name="T32" fmla="*/ 24 w 325"/>
                <a:gd name="T33" fmla="*/ 72 h 1093"/>
                <a:gd name="T34" fmla="*/ 12 w 325"/>
                <a:gd name="T35" fmla="*/ 144 h 1093"/>
                <a:gd name="T36" fmla="*/ 0 w 325"/>
                <a:gd name="T37" fmla="*/ 228 h 1093"/>
                <a:gd name="T38" fmla="*/ 0 w 325"/>
                <a:gd name="T39" fmla="*/ 300 h 1093"/>
                <a:gd name="T40" fmla="*/ 0 w 325"/>
                <a:gd name="T41" fmla="*/ 372 h 1093"/>
                <a:gd name="T42" fmla="*/ 0 w 325"/>
                <a:gd name="T43" fmla="*/ 456 h 1093"/>
                <a:gd name="T44" fmla="*/ 0 w 325"/>
                <a:gd name="T45" fmla="*/ 552 h 1093"/>
                <a:gd name="T46" fmla="*/ 0 w 325"/>
                <a:gd name="T47" fmla="*/ 624 h 1093"/>
                <a:gd name="T48" fmla="*/ 0 w 325"/>
                <a:gd name="T49" fmla="*/ 696 h 1093"/>
                <a:gd name="T50" fmla="*/ 36 w 325"/>
                <a:gd name="T51" fmla="*/ 780 h 1093"/>
                <a:gd name="T52" fmla="*/ 72 w 325"/>
                <a:gd name="T53" fmla="*/ 852 h 1093"/>
                <a:gd name="T54" fmla="*/ 108 w 325"/>
                <a:gd name="T55" fmla="*/ 924 h 1093"/>
                <a:gd name="T56" fmla="*/ 144 w 325"/>
                <a:gd name="T57" fmla="*/ 996 h 1093"/>
                <a:gd name="T58" fmla="*/ 180 w 325"/>
                <a:gd name="T59" fmla="*/ 1068 h 1093"/>
                <a:gd name="T60" fmla="*/ 192 w 325"/>
                <a:gd name="T61" fmla="*/ 1092 h 1093"/>
                <a:gd name="T62" fmla="*/ 192 w 325"/>
                <a:gd name="T63" fmla="*/ 1092 h 1093"/>
                <a:gd name="T64" fmla="*/ 216 w 325"/>
                <a:gd name="T65" fmla="*/ 1020 h 1093"/>
                <a:gd name="T66" fmla="*/ 240 w 325"/>
                <a:gd name="T67" fmla="*/ 996 h 10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1093"/>
                <a:gd name="T104" fmla="*/ 325 w 325"/>
                <a:gd name="T105" fmla="*/ 1093 h 10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1093">
                  <a:moveTo>
                    <a:pt x="240" y="996"/>
                  </a:moveTo>
                  <a:lnTo>
                    <a:pt x="252" y="960"/>
                  </a:lnTo>
                  <a:lnTo>
                    <a:pt x="252" y="924"/>
                  </a:lnTo>
                  <a:lnTo>
                    <a:pt x="252" y="888"/>
                  </a:lnTo>
                  <a:lnTo>
                    <a:pt x="252" y="852"/>
                  </a:lnTo>
                  <a:lnTo>
                    <a:pt x="264" y="816"/>
                  </a:lnTo>
                  <a:lnTo>
                    <a:pt x="288" y="780"/>
                  </a:lnTo>
                  <a:lnTo>
                    <a:pt x="288" y="744"/>
                  </a:lnTo>
                  <a:lnTo>
                    <a:pt x="300" y="708"/>
                  </a:lnTo>
                  <a:lnTo>
                    <a:pt x="312" y="672"/>
                  </a:lnTo>
                  <a:lnTo>
                    <a:pt x="324" y="636"/>
                  </a:lnTo>
                  <a:lnTo>
                    <a:pt x="324" y="600"/>
                  </a:lnTo>
                  <a:lnTo>
                    <a:pt x="324" y="564"/>
                  </a:lnTo>
                  <a:lnTo>
                    <a:pt x="324" y="516"/>
                  </a:lnTo>
                  <a:lnTo>
                    <a:pt x="324" y="480"/>
                  </a:lnTo>
                  <a:lnTo>
                    <a:pt x="324" y="444"/>
                  </a:lnTo>
                  <a:lnTo>
                    <a:pt x="324" y="408"/>
                  </a:lnTo>
                  <a:lnTo>
                    <a:pt x="324" y="372"/>
                  </a:lnTo>
                  <a:lnTo>
                    <a:pt x="324" y="336"/>
                  </a:lnTo>
                  <a:lnTo>
                    <a:pt x="324" y="288"/>
                  </a:lnTo>
                  <a:lnTo>
                    <a:pt x="324" y="252"/>
                  </a:lnTo>
                  <a:lnTo>
                    <a:pt x="312" y="216"/>
                  </a:lnTo>
                  <a:lnTo>
                    <a:pt x="312" y="180"/>
                  </a:lnTo>
                  <a:lnTo>
                    <a:pt x="300" y="144"/>
                  </a:lnTo>
                  <a:lnTo>
                    <a:pt x="288" y="108"/>
                  </a:lnTo>
                  <a:lnTo>
                    <a:pt x="276" y="72"/>
                  </a:lnTo>
                  <a:lnTo>
                    <a:pt x="252" y="36"/>
                  </a:lnTo>
                  <a:lnTo>
                    <a:pt x="216" y="24"/>
                  </a:lnTo>
                  <a:lnTo>
                    <a:pt x="180" y="12"/>
                  </a:lnTo>
                  <a:lnTo>
                    <a:pt x="144" y="12"/>
                  </a:lnTo>
                  <a:lnTo>
                    <a:pt x="108" y="0"/>
                  </a:lnTo>
                  <a:lnTo>
                    <a:pt x="72" y="0"/>
                  </a:lnTo>
                  <a:lnTo>
                    <a:pt x="48" y="36"/>
                  </a:lnTo>
                  <a:lnTo>
                    <a:pt x="24" y="72"/>
                  </a:lnTo>
                  <a:lnTo>
                    <a:pt x="12" y="108"/>
                  </a:lnTo>
                  <a:lnTo>
                    <a:pt x="12" y="144"/>
                  </a:lnTo>
                  <a:lnTo>
                    <a:pt x="0" y="192"/>
                  </a:lnTo>
                  <a:lnTo>
                    <a:pt x="0" y="228"/>
                  </a:lnTo>
                  <a:lnTo>
                    <a:pt x="0" y="264"/>
                  </a:lnTo>
                  <a:lnTo>
                    <a:pt x="0" y="300"/>
                  </a:lnTo>
                  <a:lnTo>
                    <a:pt x="0" y="336"/>
                  </a:lnTo>
                  <a:lnTo>
                    <a:pt x="0" y="372"/>
                  </a:lnTo>
                  <a:lnTo>
                    <a:pt x="0" y="408"/>
                  </a:lnTo>
                  <a:lnTo>
                    <a:pt x="0" y="456"/>
                  </a:lnTo>
                  <a:lnTo>
                    <a:pt x="0" y="504"/>
                  </a:lnTo>
                  <a:lnTo>
                    <a:pt x="0" y="552"/>
                  </a:lnTo>
                  <a:lnTo>
                    <a:pt x="0" y="588"/>
                  </a:lnTo>
                  <a:lnTo>
                    <a:pt x="0" y="624"/>
                  </a:lnTo>
                  <a:lnTo>
                    <a:pt x="0" y="660"/>
                  </a:lnTo>
                  <a:lnTo>
                    <a:pt x="0" y="696"/>
                  </a:lnTo>
                  <a:lnTo>
                    <a:pt x="24" y="732"/>
                  </a:lnTo>
                  <a:lnTo>
                    <a:pt x="36" y="780"/>
                  </a:lnTo>
                  <a:lnTo>
                    <a:pt x="60" y="816"/>
                  </a:lnTo>
                  <a:lnTo>
                    <a:pt x="72" y="852"/>
                  </a:lnTo>
                  <a:lnTo>
                    <a:pt x="84" y="888"/>
                  </a:lnTo>
                  <a:lnTo>
                    <a:pt x="108" y="924"/>
                  </a:lnTo>
                  <a:lnTo>
                    <a:pt x="120" y="960"/>
                  </a:lnTo>
                  <a:lnTo>
                    <a:pt x="144" y="996"/>
                  </a:lnTo>
                  <a:lnTo>
                    <a:pt x="156" y="1032"/>
                  </a:lnTo>
                  <a:lnTo>
                    <a:pt x="180" y="1068"/>
                  </a:lnTo>
                  <a:lnTo>
                    <a:pt x="192" y="1092"/>
                  </a:lnTo>
                  <a:lnTo>
                    <a:pt x="192" y="1056"/>
                  </a:lnTo>
                  <a:lnTo>
                    <a:pt x="216" y="1020"/>
                  </a:lnTo>
                  <a:lnTo>
                    <a:pt x="252" y="1008"/>
                  </a:lnTo>
                  <a:lnTo>
                    <a:pt x="240" y="996"/>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33830" name="Freeform 12"/>
            <p:cNvSpPr>
              <a:spLocks/>
            </p:cNvSpPr>
            <p:nvPr/>
          </p:nvSpPr>
          <p:spPr bwMode="auto">
            <a:xfrm>
              <a:off x="2604" y="1512"/>
              <a:ext cx="337" cy="973"/>
            </a:xfrm>
            <a:custGeom>
              <a:avLst/>
              <a:gdLst>
                <a:gd name="T0" fmla="*/ 36 w 337"/>
                <a:gd name="T1" fmla="*/ 936 h 973"/>
                <a:gd name="T2" fmla="*/ 48 w 337"/>
                <a:gd name="T3" fmla="*/ 900 h 973"/>
                <a:gd name="T4" fmla="*/ 48 w 337"/>
                <a:gd name="T5" fmla="*/ 864 h 973"/>
                <a:gd name="T6" fmla="*/ 48 w 337"/>
                <a:gd name="T7" fmla="*/ 828 h 973"/>
                <a:gd name="T8" fmla="*/ 48 w 337"/>
                <a:gd name="T9" fmla="*/ 792 h 973"/>
                <a:gd name="T10" fmla="*/ 36 w 337"/>
                <a:gd name="T11" fmla="*/ 756 h 973"/>
                <a:gd name="T12" fmla="*/ 36 w 337"/>
                <a:gd name="T13" fmla="*/ 720 h 973"/>
                <a:gd name="T14" fmla="*/ 36 w 337"/>
                <a:gd name="T15" fmla="*/ 684 h 973"/>
                <a:gd name="T16" fmla="*/ 36 w 337"/>
                <a:gd name="T17" fmla="*/ 648 h 973"/>
                <a:gd name="T18" fmla="*/ 36 w 337"/>
                <a:gd name="T19" fmla="*/ 612 h 973"/>
                <a:gd name="T20" fmla="*/ 24 w 337"/>
                <a:gd name="T21" fmla="*/ 576 h 973"/>
                <a:gd name="T22" fmla="*/ 24 w 337"/>
                <a:gd name="T23" fmla="*/ 540 h 973"/>
                <a:gd name="T24" fmla="*/ 24 w 337"/>
                <a:gd name="T25" fmla="*/ 504 h 973"/>
                <a:gd name="T26" fmla="*/ 24 w 337"/>
                <a:gd name="T27" fmla="*/ 468 h 973"/>
                <a:gd name="T28" fmla="*/ 24 w 337"/>
                <a:gd name="T29" fmla="*/ 432 h 973"/>
                <a:gd name="T30" fmla="*/ 24 w 337"/>
                <a:gd name="T31" fmla="*/ 396 h 973"/>
                <a:gd name="T32" fmla="*/ 36 w 337"/>
                <a:gd name="T33" fmla="*/ 360 h 973"/>
                <a:gd name="T34" fmla="*/ 24 w 337"/>
                <a:gd name="T35" fmla="*/ 324 h 973"/>
                <a:gd name="T36" fmla="*/ 24 w 337"/>
                <a:gd name="T37" fmla="*/ 288 h 973"/>
                <a:gd name="T38" fmla="*/ 0 w 337"/>
                <a:gd name="T39" fmla="*/ 252 h 973"/>
                <a:gd name="T40" fmla="*/ 0 w 337"/>
                <a:gd name="T41" fmla="*/ 216 h 973"/>
                <a:gd name="T42" fmla="*/ 0 w 337"/>
                <a:gd name="T43" fmla="*/ 180 h 973"/>
                <a:gd name="T44" fmla="*/ 0 w 337"/>
                <a:gd name="T45" fmla="*/ 144 h 973"/>
                <a:gd name="T46" fmla="*/ 12 w 337"/>
                <a:gd name="T47" fmla="*/ 108 h 973"/>
                <a:gd name="T48" fmla="*/ 24 w 337"/>
                <a:gd name="T49" fmla="*/ 72 h 973"/>
                <a:gd name="T50" fmla="*/ 48 w 337"/>
                <a:gd name="T51" fmla="*/ 36 h 973"/>
                <a:gd name="T52" fmla="*/ 84 w 337"/>
                <a:gd name="T53" fmla="*/ 12 h 973"/>
                <a:gd name="T54" fmla="*/ 120 w 337"/>
                <a:gd name="T55" fmla="*/ 0 h 973"/>
                <a:gd name="T56" fmla="*/ 156 w 337"/>
                <a:gd name="T57" fmla="*/ 0 h 973"/>
                <a:gd name="T58" fmla="*/ 192 w 337"/>
                <a:gd name="T59" fmla="*/ 0 h 973"/>
                <a:gd name="T60" fmla="*/ 228 w 337"/>
                <a:gd name="T61" fmla="*/ 12 h 973"/>
                <a:gd name="T62" fmla="*/ 264 w 337"/>
                <a:gd name="T63" fmla="*/ 36 h 973"/>
                <a:gd name="T64" fmla="*/ 300 w 337"/>
                <a:gd name="T65" fmla="*/ 60 h 973"/>
                <a:gd name="T66" fmla="*/ 312 w 337"/>
                <a:gd name="T67" fmla="*/ 96 h 973"/>
                <a:gd name="T68" fmla="*/ 324 w 337"/>
                <a:gd name="T69" fmla="*/ 132 h 973"/>
                <a:gd name="T70" fmla="*/ 336 w 337"/>
                <a:gd name="T71" fmla="*/ 168 h 973"/>
                <a:gd name="T72" fmla="*/ 336 w 337"/>
                <a:gd name="T73" fmla="*/ 204 h 973"/>
                <a:gd name="T74" fmla="*/ 336 w 337"/>
                <a:gd name="T75" fmla="*/ 240 h 973"/>
                <a:gd name="T76" fmla="*/ 336 w 337"/>
                <a:gd name="T77" fmla="*/ 276 h 973"/>
                <a:gd name="T78" fmla="*/ 336 w 337"/>
                <a:gd name="T79" fmla="*/ 312 h 973"/>
                <a:gd name="T80" fmla="*/ 336 w 337"/>
                <a:gd name="T81" fmla="*/ 348 h 973"/>
                <a:gd name="T82" fmla="*/ 336 w 337"/>
                <a:gd name="T83" fmla="*/ 384 h 973"/>
                <a:gd name="T84" fmla="*/ 324 w 337"/>
                <a:gd name="T85" fmla="*/ 420 h 973"/>
                <a:gd name="T86" fmla="*/ 324 w 337"/>
                <a:gd name="T87" fmla="*/ 456 h 973"/>
                <a:gd name="T88" fmla="*/ 324 w 337"/>
                <a:gd name="T89" fmla="*/ 492 h 973"/>
                <a:gd name="T90" fmla="*/ 324 w 337"/>
                <a:gd name="T91" fmla="*/ 528 h 973"/>
                <a:gd name="T92" fmla="*/ 324 w 337"/>
                <a:gd name="T93" fmla="*/ 564 h 973"/>
                <a:gd name="T94" fmla="*/ 324 w 337"/>
                <a:gd name="T95" fmla="*/ 600 h 973"/>
                <a:gd name="T96" fmla="*/ 312 w 337"/>
                <a:gd name="T97" fmla="*/ 636 h 973"/>
                <a:gd name="T98" fmla="*/ 300 w 337"/>
                <a:gd name="T99" fmla="*/ 672 h 973"/>
                <a:gd name="T100" fmla="*/ 288 w 337"/>
                <a:gd name="T101" fmla="*/ 708 h 973"/>
                <a:gd name="T102" fmla="*/ 264 w 337"/>
                <a:gd name="T103" fmla="*/ 744 h 973"/>
                <a:gd name="T104" fmla="*/ 264 w 337"/>
                <a:gd name="T105" fmla="*/ 780 h 973"/>
                <a:gd name="T106" fmla="*/ 240 w 337"/>
                <a:gd name="T107" fmla="*/ 816 h 973"/>
                <a:gd name="T108" fmla="*/ 216 w 337"/>
                <a:gd name="T109" fmla="*/ 852 h 973"/>
                <a:gd name="T110" fmla="*/ 204 w 337"/>
                <a:gd name="T111" fmla="*/ 888 h 973"/>
                <a:gd name="T112" fmla="*/ 192 w 337"/>
                <a:gd name="T113" fmla="*/ 924 h 973"/>
                <a:gd name="T114" fmla="*/ 168 w 337"/>
                <a:gd name="T115" fmla="*/ 960 h 973"/>
                <a:gd name="T116" fmla="*/ 132 w 337"/>
                <a:gd name="T117" fmla="*/ 972 h 973"/>
                <a:gd name="T118" fmla="*/ 96 w 337"/>
                <a:gd name="T119" fmla="*/ 972 h 973"/>
                <a:gd name="T120" fmla="*/ 60 w 337"/>
                <a:gd name="T121" fmla="*/ 948 h 973"/>
                <a:gd name="T122" fmla="*/ 24 w 337"/>
                <a:gd name="T123" fmla="*/ 948 h 973"/>
                <a:gd name="T124" fmla="*/ 36 w 337"/>
                <a:gd name="T125" fmla="*/ 936 h 9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7"/>
                <a:gd name="T190" fmla="*/ 0 h 973"/>
                <a:gd name="T191" fmla="*/ 337 w 337"/>
                <a:gd name="T192" fmla="*/ 973 h 9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7" h="973">
                  <a:moveTo>
                    <a:pt x="36" y="936"/>
                  </a:moveTo>
                  <a:lnTo>
                    <a:pt x="48" y="900"/>
                  </a:lnTo>
                  <a:lnTo>
                    <a:pt x="48" y="864"/>
                  </a:lnTo>
                  <a:lnTo>
                    <a:pt x="48" y="828"/>
                  </a:lnTo>
                  <a:lnTo>
                    <a:pt x="48" y="792"/>
                  </a:lnTo>
                  <a:lnTo>
                    <a:pt x="36" y="756"/>
                  </a:lnTo>
                  <a:lnTo>
                    <a:pt x="36" y="720"/>
                  </a:lnTo>
                  <a:lnTo>
                    <a:pt x="36" y="684"/>
                  </a:lnTo>
                  <a:lnTo>
                    <a:pt x="36" y="648"/>
                  </a:lnTo>
                  <a:lnTo>
                    <a:pt x="36" y="612"/>
                  </a:lnTo>
                  <a:lnTo>
                    <a:pt x="24" y="576"/>
                  </a:lnTo>
                  <a:lnTo>
                    <a:pt x="24" y="540"/>
                  </a:lnTo>
                  <a:lnTo>
                    <a:pt x="24" y="504"/>
                  </a:lnTo>
                  <a:lnTo>
                    <a:pt x="24" y="468"/>
                  </a:lnTo>
                  <a:lnTo>
                    <a:pt x="24" y="432"/>
                  </a:lnTo>
                  <a:lnTo>
                    <a:pt x="24" y="396"/>
                  </a:lnTo>
                  <a:lnTo>
                    <a:pt x="36" y="360"/>
                  </a:lnTo>
                  <a:lnTo>
                    <a:pt x="24" y="324"/>
                  </a:lnTo>
                  <a:lnTo>
                    <a:pt x="24" y="288"/>
                  </a:lnTo>
                  <a:lnTo>
                    <a:pt x="0" y="252"/>
                  </a:lnTo>
                  <a:lnTo>
                    <a:pt x="0" y="216"/>
                  </a:lnTo>
                  <a:lnTo>
                    <a:pt x="0" y="180"/>
                  </a:lnTo>
                  <a:lnTo>
                    <a:pt x="0" y="144"/>
                  </a:lnTo>
                  <a:lnTo>
                    <a:pt x="12" y="108"/>
                  </a:lnTo>
                  <a:lnTo>
                    <a:pt x="24" y="72"/>
                  </a:lnTo>
                  <a:lnTo>
                    <a:pt x="48" y="36"/>
                  </a:lnTo>
                  <a:lnTo>
                    <a:pt x="84" y="12"/>
                  </a:lnTo>
                  <a:lnTo>
                    <a:pt x="120" y="0"/>
                  </a:lnTo>
                  <a:lnTo>
                    <a:pt x="156" y="0"/>
                  </a:lnTo>
                  <a:lnTo>
                    <a:pt x="192" y="0"/>
                  </a:lnTo>
                  <a:lnTo>
                    <a:pt x="228" y="12"/>
                  </a:lnTo>
                  <a:lnTo>
                    <a:pt x="264" y="36"/>
                  </a:lnTo>
                  <a:lnTo>
                    <a:pt x="300" y="60"/>
                  </a:lnTo>
                  <a:lnTo>
                    <a:pt x="312" y="96"/>
                  </a:lnTo>
                  <a:lnTo>
                    <a:pt x="324" y="132"/>
                  </a:lnTo>
                  <a:lnTo>
                    <a:pt x="336" y="168"/>
                  </a:lnTo>
                  <a:lnTo>
                    <a:pt x="336" y="204"/>
                  </a:lnTo>
                  <a:lnTo>
                    <a:pt x="336" y="240"/>
                  </a:lnTo>
                  <a:lnTo>
                    <a:pt x="336" y="276"/>
                  </a:lnTo>
                  <a:lnTo>
                    <a:pt x="336" y="312"/>
                  </a:lnTo>
                  <a:lnTo>
                    <a:pt x="336" y="348"/>
                  </a:lnTo>
                  <a:lnTo>
                    <a:pt x="336" y="384"/>
                  </a:lnTo>
                  <a:lnTo>
                    <a:pt x="324" y="420"/>
                  </a:lnTo>
                  <a:lnTo>
                    <a:pt x="324" y="456"/>
                  </a:lnTo>
                  <a:lnTo>
                    <a:pt x="324" y="492"/>
                  </a:lnTo>
                  <a:lnTo>
                    <a:pt x="324" y="528"/>
                  </a:lnTo>
                  <a:lnTo>
                    <a:pt x="324" y="564"/>
                  </a:lnTo>
                  <a:lnTo>
                    <a:pt x="324" y="600"/>
                  </a:lnTo>
                  <a:lnTo>
                    <a:pt x="312" y="636"/>
                  </a:lnTo>
                  <a:lnTo>
                    <a:pt x="300" y="672"/>
                  </a:lnTo>
                  <a:lnTo>
                    <a:pt x="288" y="708"/>
                  </a:lnTo>
                  <a:lnTo>
                    <a:pt x="264" y="744"/>
                  </a:lnTo>
                  <a:lnTo>
                    <a:pt x="264" y="780"/>
                  </a:lnTo>
                  <a:lnTo>
                    <a:pt x="240" y="816"/>
                  </a:lnTo>
                  <a:lnTo>
                    <a:pt x="216" y="852"/>
                  </a:lnTo>
                  <a:lnTo>
                    <a:pt x="204" y="888"/>
                  </a:lnTo>
                  <a:lnTo>
                    <a:pt x="192" y="924"/>
                  </a:lnTo>
                  <a:lnTo>
                    <a:pt x="168" y="960"/>
                  </a:lnTo>
                  <a:lnTo>
                    <a:pt x="132" y="972"/>
                  </a:lnTo>
                  <a:lnTo>
                    <a:pt x="96" y="972"/>
                  </a:lnTo>
                  <a:lnTo>
                    <a:pt x="60" y="948"/>
                  </a:lnTo>
                  <a:lnTo>
                    <a:pt x="24" y="948"/>
                  </a:lnTo>
                  <a:lnTo>
                    <a:pt x="36" y="936"/>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33831" name="Freeform 13"/>
            <p:cNvSpPr>
              <a:spLocks/>
            </p:cNvSpPr>
            <p:nvPr/>
          </p:nvSpPr>
          <p:spPr bwMode="auto">
            <a:xfrm>
              <a:off x="2592" y="2736"/>
              <a:ext cx="673" cy="949"/>
            </a:xfrm>
            <a:custGeom>
              <a:avLst/>
              <a:gdLst>
                <a:gd name="T0" fmla="*/ 624 w 673"/>
                <a:gd name="T1" fmla="*/ 0 h 949"/>
                <a:gd name="T2" fmla="*/ 636 w 673"/>
                <a:gd name="T3" fmla="*/ 36 h 949"/>
                <a:gd name="T4" fmla="*/ 672 w 673"/>
                <a:gd name="T5" fmla="*/ 60 h 949"/>
                <a:gd name="T6" fmla="*/ 672 w 673"/>
                <a:gd name="T7" fmla="*/ 96 h 949"/>
                <a:gd name="T8" fmla="*/ 660 w 673"/>
                <a:gd name="T9" fmla="*/ 132 h 949"/>
                <a:gd name="T10" fmla="*/ 648 w 673"/>
                <a:gd name="T11" fmla="*/ 168 h 949"/>
                <a:gd name="T12" fmla="*/ 612 w 673"/>
                <a:gd name="T13" fmla="*/ 192 h 949"/>
                <a:gd name="T14" fmla="*/ 600 w 673"/>
                <a:gd name="T15" fmla="*/ 228 h 949"/>
                <a:gd name="T16" fmla="*/ 588 w 673"/>
                <a:gd name="T17" fmla="*/ 264 h 949"/>
                <a:gd name="T18" fmla="*/ 564 w 673"/>
                <a:gd name="T19" fmla="*/ 300 h 949"/>
                <a:gd name="T20" fmla="*/ 552 w 673"/>
                <a:gd name="T21" fmla="*/ 336 h 949"/>
                <a:gd name="T22" fmla="*/ 540 w 673"/>
                <a:gd name="T23" fmla="*/ 372 h 949"/>
                <a:gd name="T24" fmla="*/ 528 w 673"/>
                <a:gd name="T25" fmla="*/ 408 h 949"/>
                <a:gd name="T26" fmla="*/ 516 w 673"/>
                <a:gd name="T27" fmla="*/ 444 h 949"/>
                <a:gd name="T28" fmla="*/ 504 w 673"/>
                <a:gd name="T29" fmla="*/ 480 h 949"/>
                <a:gd name="T30" fmla="*/ 480 w 673"/>
                <a:gd name="T31" fmla="*/ 516 h 949"/>
                <a:gd name="T32" fmla="*/ 468 w 673"/>
                <a:gd name="T33" fmla="*/ 552 h 949"/>
                <a:gd name="T34" fmla="*/ 456 w 673"/>
                <a:gd name="T35" fmla="*/ 588 h 949"/>
                <a:gd name="T36" fmla="*/ 432 w 673"/>
                <a:gd name="T37" fmla="*/ 624 h 949"/>
                <a:gd name="T38" fmla="*/ 420 w 673"/>
                <a:gd name="T39" fmla="*/ 660 h 949"/>
                <a:gd name="T40" fmla="*/ 408 w 673"/>
                <a:gd name="T41" fmla="*/ 696 h 949"/>
                <a:gd name="T42" fmla="*/ 384 w 673"/>
                <a:gd name="T43" fmla="*/ 732 h 949"/>
                <a:gd name="T44" fmla="*/ 360 w 673"/>
                <a:gd name="T45" fmla="*/ 768 h 949"/>
                <a:gd name="T46" fmla="*/ 348 w 673"/>
                <a:gd name="T47" fmla="*/ 804 h 949"/>
                <a:gd name="T48" fmla="*/ 324 w 673"/>
                <a:gd name="T49" fmla="*/ 840 h 949"/>
                <a:gd name="T50" fmla="*/ 288 w 673"/>
                <a:gd name="T51" fmla="*/ 864 h 949"/>
                <a:gd name="T52" fmla="*/ 264 w 673"/>
                <a:gd name="T53" fmla="*/ 900 h 949"/>
                <a:gd name="T54" fmla="*/ 228 w 673"/>
                <a:gd name="T55" fmla="*/ 912 h 949"/>
                <a:gd name="T56" fmla="*/ 192 w 673"/>
                <a:gd name="T57" fmla="*/ 936 h 949"/>
                <a:gd name="T58" fmla="*/ 156 w 673"/>
                <a:gd name="T59" fmla="*/ 948 h 949"/>
                <a:gd name="T60" fmla="*/ 120 w 673"/>
                <a:gd name="T61" fmla="*/ 948 h 949"/>
                <a:gd name="T62" fmla="*/ 96 w 673"/>
                <a:gd name="T63" fmla="*/ 912 h 949"/>
                <a:gd name="T64" fmla="*/ 60 w 673"/>
                <a:gd name="T65" fmla="*/ 888 h 949"/>
                <a:gd name="T66" fmla="*/ 36 w 673"/>
                <a:gd name="T67" fmla="*/ 852 h 949"/>
                <a:gd name="T68" fmla="*/ 24 w 673"/>
                <a:gd name="T69" fmla="*/ 816 h 949"/>
                <a:gd name="T70" fmla="*/ 0 w 673"/>
                <a:gd name="T71" fmla="*/ 780 h 949"/>
                <a:gd name="T72" fmla="*/ 0 w 673"/>
                <a:gd name="T73" fmla="*/ 744 h 949"/>
                <a:gd name="T74" fmla="*/ 0 w 673"/>
                <a:gd name="T75" fmla="*/ 708 h 949"/>
                <a:gd name="T76" fmla="*/ 0 w 673"/>
                <a:gd name="T77" fmla="*/ 672 h 949"/>
                <a:gd name="T78" fmla="*/ 0 w 673"/>
                <a:gd name="T79" fmla="*/ 636 h 949"/>
                <a:gd name="T80" fmla="*/ 0 w 673"/>
                <a:gd name="T81" fmla="*/ 600 h 949"/>
                <a:gd name="T82" fmla="*/ 24 w 673"/>
                <a:gd name="T83" fmla="*/ 552 h 949"/>
                <a:gd name="T84" fmla="*/ 36 w 673"/>
                <a:gd name="T85" fmla="*/ 516 h 949"/>
                <a:gd name="T86" fmla="*/ 60 w 673"/>
                <a:gd name="T87" fmla="*/ 480 h 949"/>
                <a:gd name="T88" fmla="*/ 72 w 673"/>
                <a:gd name="T89" fmla="*/ 444 h 949"/>
                <a:gd name="T90" fmla="*/ 96 w 673"/>
                <a:gd name="T91" fmla="*/ 408 h 949"/>
                <a:gd name="T92" fmla="*/ 132 w 673"/>
                <a:gd name="T93" fmla="*/ 372 h 949"/>
                <a:gd name="T94" fmla="*/ 156 w 673"/>
                <a:gd name="T95" fmla="*/ 336 h 949"/>
                <a:gd name="T96" fmla="*/ 192 w 673"/>
                <a:gd name="T97" fmla="*/ 312 h 949"/>
                <a:gd name="T98" fmla="*/ 228 w 673"/>
                <a:gd name="T99" fmla="*/ 288 h 949"/>
                <a:gd name="T100" fmla="*/ 264 w 673"/>
                <a:gd name="T101" fmla="*/ 264 h 949"/>
                <a:gd name="T102" fmla="*/ 300 w 673"/>
                <a:gd name="T103" fmla="*/ 240 h 949"/>
                <a:gd name="T104" fmla="*/ 336 w 673"/>
                <a:gd name="T105" fmla="*/ 216 h 949"/>
                <a:gd name="T106" fmla="*/ 372 w 673"/>
                <a:gd name="T107" fmla="*/ 192 h 949"/>
                <a:gd name="T108" fmla="*/ 408 w 673"/>
                <a:gd name="T109" fmla="*/ 180 h 949"/>
                <a:gd name="T110" fmla="*/ 444 w 673"/>
                <a:gd name="T111" fmla="*/ 156 h 949"/>
                <a:gd name="T112" fmla="*/ 468 w 673"/>
                <a:gd name="T113" fmla="*/ 120 h 949"/>
                <a:gd name="T114" fmla="*/ 504 w 673"/>
                <a:gd name="T115" fmla="*/ 108 h 949"/>
                <a:gd name="T116" fmla="*/ 540 w 673"/>
                <a:gd name="T117" fmla="*/ 84 h 949"/>
                <a:gd name="T118" fmla="*/ 564 w 673"/>
                <a:gd name="T119" fmla="*/ 48 h 949"/>
                <a:gd name="T120" fmla="*/ 600 w 673"/>
                <a:gd name="T121" fmla="*/ 24 h 949"/>
                <a:gd name="T122" fmla="*/ 636 w 673"/>
                <a:gd name="T123" fmla="*/ 36 h 949"/>
                <a:gd name="T124" fmla="*/ 624 w 673"/>
                <a:gd name="T125" fmla="*/ 0 h 9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73"/>
                <a:gd name="T190" fmla="*/ 0 h 949"/>
                <a:gd name="T191" fmla="*/ 673 w 673"/>
                <a:gd name="T192" fmla="*/ 949 h 9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73" h="949">
                  <a:moveTo>
                    <a:pt x="624" y="0"/>
                  </a:moveTo>
                  <a:lnTo>
                    <a:pt x="636" y="36"/>
                  </a:lnTo>
                  <a:lnTo>
                    <a:pt x="672" y="60"/>
                  </a:lnTo>
                  <a:lnTo>
                    <a:pt x="672" y="96"/>
                  </a:lnTo>
                  <a:lnTo>
                    <a:pt x="660" y="132"/>
                  </a:lnTo>
                  <a:lnTo>
                    <a:pt x="648" y="168"/>
                  </a:lnTo>
                  <a:lnTo>
                    <a:pt x="612" y="192"/>
                  </a:lnTo>
                  <a:lnTo>
                    <a:pt x="600" y="228"/>
                  </a:lnTo>
                  <a:lnTo>
                    <a:pt x="588" y="264"/>
                  </a:lnTo>
                  <a:lnTo>
                    <a:pt x="564" y="300"/>
                  </a:lnTo>
                  <a:lnTo>
                    <a:pt x="552" y="336"/>
                  </a:lnTo>
                  <a:lnTo>
                    <a:pt x="540" y="372"/>
                  </a:lnTo>
                  <a:lnTo>
                    <a:pt x="528" y="408"/>
                  </a:lnTo>
                  <a:lnTo>
                    <a:pt x="516" y="444"/>
                  </a:lnTo>
                  <a:lnTo>
                    <a:pt x="504" y="480"/>
                  </a:lnTo>
                  <a:lnTo>
                    <a:pt x="480" y="516"/>
                  </a:lnTo>
                  <a:lnTo>
                    <a:pt x="468" y="552"/>
                  </a:lnTo>
                  <a:lnTo>
                    <a:pt x="456" y="588"/>
                  </a:lnTo>
                  <a:lnTo>
                    <a:pt x="432" y="624"/>
                  </a:lnTo>
                  <a:lnTo>
                    <a:pt x="420" y="660"/>
                  </a:lnTo>
                  <a:lnTo>
                    <a:pt x="408" y="696"/>
                  </a:lnTo>
                  <a:lnTo>
                    <a:pt x="384" y="732"/>
                  </a:lnTo>
                  <a:lnTo>
                    <a:pt x="360" y="768"/>
                  </a:lnTo>
                  <a:lnTo>
                    <a:pt x="348" y="804"/>
                  </a:lnTo>
                  <a:lnTo>
                    <a:pt x="324" y="840"/>
                  </a:lnTo>
                  <a:lnTo>
                    <a:pt x="288" y="864"/>
                  </a:lnTo>
                  <a:lnTo>
                    <a:pt x="264" y="900"/>
                  </a:lnTo>
                  <a:lnTo>
                    <a:pt x="228" y="912"/>
                  </a:lnTo>
                  <a:lnTo>
                    <a:pt x="192" y="936"/>
                  </a:lnTo>
                  <a:lnTo>
                    <a:pt x="156" y="948"/>
                  </a:lnTo>
                  <a:lnTo>
                    <a:pt x="120" y="948"/>
                  </a:lnTo>
                  <a:lnTo>
                    <a:pt x="96" y="912"/>
                  </a:lnTo>
                  <a:lnTo>
                    <a:pt x="60" y="888"/>
                  </a:lnTo>
                  <a:lnTo>
                    <a:pt x="36" y="852"/>
                  </a:lnTo>
                  <a:lnTo>
                    <a:pt x="24" y="816"/>
                  </a:lnTo>
                  <a:lnTo>
                    <a:pt x="0" y="780"/>
                  </a:lnTo>
                  <a:lnTo>
                    <a:pt x="0" y="744"/>
                  </a:lnTo>
                  <a:lnTo>
                    <a:pt x="0" y="708"/>
                  </a:lnTo>
                  <a:lnTo>
                    <a:pt x="0" y="672"/>
                  </a:lnTo>
                  <a:lnTo>
                    <a:pt x="0" y="636"/>
                  </a:lnTo>
                  <a:lnTo>
                    <a:pt x="0" y="600"/>
                  </a:lnTo>
                  <a:lnTo>
                    <a:pt x="24" y="552"/>
                  </a:lnTo>
                  <a:lnTo>
                    <a:pt x="36" y="516"/>
                  </a:lnTo>
                  <a:lnTo>
                    <a:pt x="60" y="480"/>
                  </a:lnTo>
                  <a:lnTo>
                    <a:pt x="72" y="444"/>
                  </a:lnTo>
                  <a:lnTo>
                    <a:pt x="96" y="408"/>
                  </a:lnTo>
                  <a:lnTo>
                    <a:pt x="132" y="372"/>
                  </a:lnTo>
                  <a:lnTo>
                    <a:pt x="156" y="336"/>
                  </a:lnTo>
                  <a:lnTo>
                    <a:pt x="192" y="312"/>
                  </a:lnTo>
                  <a:lnTo>
                    <a:pt x="228" y="288"/>
                  </a:lnTo>
                  <a:lnTo>
                    <a:pt x="264" y="264"/>
                  </a:lnTo>
                  <a:lnTo>
                    <a:pt x="300" y="240"/>
                  </a:lnTo>
                  <a:lnTo>
                    <a:pt x="336" y="216"/>
                  </a:lnTo>
                  <a:lnTo>
                    <a:pt x="372" y="192"/>
                  </a:lnTo>
                  <a:lnTo>
                    <a:pt x="408" y="180"/>
                  </a:lnTo>
                  <a:lnTo>
                    <a:pt x="444" y="156"/>
                  </a:lnTo>
                  <a:lnTo>
                    <a:pt x="468" y="120"/>
                  </a:lnTo>
                  <a:lnTo>
                    <a:pt x="504" y="108"/>
                  </a:lnTo>
                  <a:lnTo>
                    <a:pt x="540" y="84"/>
                  </a:lnTo>
                  <a:lnTo>
                    <a:pt x="564" y="48"/>
                  </a:lnTo>
                  <a:lnTo>
                    <a:pt x="600" y="24"/>
                  </a:lnTo>
                  <a:lnTo>
                    <a:pt x="636" y="36"/>
                  </a:lnTo>
                  <a:lnTo>
                    <a:pt x="624" y="0"/>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33832" name="Freeform 14"/>
            <p:cNvSpPr>
              <a:spLocks/>
            </p:cNvSpPr>
            <p:nvPr/>
          </p:nvSpPr>
          <p:spPr bwMode="auto">
            <a:xfrm>
              <a:off x="2688" y="2760"/>
              <a:ext cx="613" cy="877"/>
            </a:xfrm>
            <a:custGeom>
              <a:avLst/>
              <a:gdLst>
                <a:gd name="T0" fmla="*/ 0 w 613"/>
                <a:gd name="T1" fmla="*/ 24 h 877"/>
                <a:gd name="T2" fmla="*/ 24 w 613"/>
                <a:gd name="T3" fmla="*/ 60 h 877"/>
                <a:gd name="T4" fmla="*/ 36 w 613"/>
                <a:gd name="T5" fmla="*/ 96 h 877"/>
                <a:gd name="T6" fmla="*/ 36 w 613"/>
                <a:gd name="T7" fmla="*/ 132 h 877"/>
                <a:gd name="T8" fmla="*/ 36 w 613"/>
                <a:gd name="T9" fmla="*/ 168 h 877"/>
                <a:gd name="T10" fmla="*/ 36 w 613"/>
                <a:gd name="T11" fmla="*/ 204 h 877"/>
                <a:gd name="T12" fmla="*/ 36 w 613"/>
                <a:gd name="T13" fmla="*/ 240 h 877"/>
                <a:gd name="T14" fmla="*/ 48 w 613"/>
                <a:gd name="T15" fmla="*/ 276 h 877"/>
                <a:gd name="T16" fmla="*/ 48 w 613"/>
                <a:gd name="T17" fmla="*/ 312 h 877"/>
                <a:gd name="T18" fmla="*/ 60 w 613"/>
                <a:gd name="T19" fmla="*/ 348 h 877"/>
                <a:gd name="T20" fmla="*/ 84 w 613"/>
                <a:gd name="T21" fmla="*/ 384 h 877"/>
                <a:gd name="T22" fmla="*/ 96 w 613"/>
                <a:gd name="T23" fmla="*/ 420 h 877"/>
                <a:gd name="T24" fmla="*/ 108 w 613"/>
                <a:gd name="T25" fmla="*/ 456 h 877"/>
                <a:gd name="T26" fmla="*/ 132 w 613"/>
                <a:gd name="T27" fmla="*/ 492 h 877"/>
                <a:gd name="T28" fmla="*/ 144 w 613"/>
                <a:gd name="T29" fmla="*/ 528 h 877"/>
                <a:gd name="T30" fmla="*/ 156 w 613"/>
                <a:gd name="T31" fmla="*/ 564 h 877"/>
                <a:gd name="T32" fmla="*/ 180 w 613"/>
                <a:gd name="T33" fmla="*/ 600 h 877"/>
                <a:gd name="T34" fmla="*/ 204 w 613"/>
                <a:gd name="T35" fmla="*/ 636 h 877"/>
                <a:gd name="T36" fmla="*/ 240 w 613"/>
                <a:gd name="T37" fmla="*/ 672 h 877"/>
                <a:gd name="T38" fmla="*/ 252 w 613"/>
                <a:gd name="T39" fmla="*/ 708 h 877"/>
                <a:gd name="T40" fmla="*/ 276 w 613"/>
                <a:gd name="T41" fmla="*/ 744 h 877"/>
                <a:gd name="T42" fmla="*/ 300 w 613"/>
                <a:gd name="T43" fmla="*/ 780 h 877"/>
                <a:gd name="T44" fmla="*/ 336 w 613"/>
                <a:gd name="T45" fmla="*/ 816 h 877"/>
                <a:gd name="T46" fmla="*/ 372 w 613"/>
                <a:gd name="T47" fmla="*/ 840 h 877"/>
                <a:gd name="T48" fmla="*/ 408 w 613"/>
                <a:gd name="T49" fmla="*/ 864 h 877"/>
                <a:gd name="T50" fmla="*/ 444 w 613"/>
                <a:gd name="T51" fmla="*/ 876 h 877"/>
                <a:gd name="T52" fmla="*/ 480 w 613"/>
                <a:gd name="T53" fmla="*/ 876 h 877"/>
                <a:gd name="T54" fmla="*/ 516 w 613"/>
                <a:gd name="T55" fmla="*/ 876 h 877"/>
                <a:gd name="T56" fmla="*/ 552 w 613"/>
                <a:gd name="T57" fmla="*/ 876 h 877"/>
                <a:gd name="T58" fmla="*/ 588 w 613"/>
                <a:gd name="T59" fmla="*/ 852 h 877"/>
                <a:gd name="T60" fmla="*/ 600 w 613"/>
                <a:gd name="T61" fmla="*/ 816 h 877"/>
                <a:gd name="T62" fmla="*/ 612 w 613"/>
                <a:gd name="T63" fmla="*/ 780 h 877"/>
                <a:gd name="T64" fmla="*/ 612 w 613"/>
                <a:gd name="T65" fmla="*/ 744 h 877"/>
                <a:gd name="T66" fmla="*/ 612 w 613"/>
                <a:gd name="T67" fmla="*/ 708 h 877"/>
                <a:gd name="T68" fmla="*/ 612 w 613"/>
                <a:gd name="T69" fmla="*/ 672 h 877"/>
                <a:gd name="T70" fmla="*/ 588 w 613"/>
                <a:gd name="T71" fmla="*/ 636 h 877"/>
                <a:gd name="T72" fmla="*/ 576 w 613"/>
                <a:gd name="T73" fmla="*/ 600 h 877"/>
                <a:gd name="T74" fmla="*/ 540 w 613"/>
                <a:gd name="T75" fmla="*/ 564 h 877"/>
                <a:gd name="T76" fmla="*/ 528 w 613"/>
                <a:gd name="T77" fmla="*/ 528 h 877"/>
                <a:gd name="T78" fmla="*/ 492 w 613"/>
                <a:gd name="T79" fmla="*/ 504 h 877"/>
                <a:gd name="T80" fmla="*/ 456 w 613"/>
                <a:gd name="T81" fmla="*/ 480 h 877"/>
                <a:gd name="T82" fmla="*/ 432 w 613"/>
                <a:gd name="T83" fmla="*/ 444 h 877"/>
                <a:gd name="T84" fmla="*/ 396 w 613"/>
                <a:gd name="T85" fmla="*/ 420 h 877"/>
                <a:gd name="T86" fmla="*/ 372 w 613"/>
                <a:gd name="T87" fmla="*/ 384 h 877"/>
                <a:gd name="T88" fmla="*/ 336 w 613"/>
                <a:gd name="T89" fmla="*/ 360 h 877"/>
                <a:gd name="T90" fmla="*/ 324 w 613"/>
                <a:gd name="T91" fmla="*/ 324 h 877"/>
                <a:gd name="T92" fmla="*/ 288 w 613"/>
                <a:gd name="T93" fmla="*/ 300 h 877"/>
                <a:gd name="T94" fmla="*/ 276 w 613"/>
                <a:gd name="T95" fmla="*/ 264 h 877"/>
                <a:gd name="T96" fmla="*/ 240 w 613"/>
                <a:gd name="T97" fmla="*/ 240 h 877"/>
                <a:gd name="T98" fmla="*/ 216 w 613"/>
                <a:gd name="T99" fmla="*/ 204 h 877"/>
                <a:gd name="T100" fmla="*/ 180 w 613"/>
                <a:gd name="T101" fmla="*/ 180 h 877"/>
                <a:gd name="T102" fmla="*/ 156 w 613"/>
                <a:gd name="T103" fmla="*/ 144 h 877"/>
                <a:gd name="T104" fmla="*/ 132 w 613"/>
                <a:gd name="T105" fmla="*/ 108 h 877"/>
                <a:gd name="T106" fmla="*/ 108 w 613"/>
                <a:gd name="T107" fmla="*/ 72 h 877"/>
                <a:gd name="T108" fmla="*/ 84 w 613"/>
                <a:gd name="T109" fmla="*/ 36 h 877"/>
                <a:gd name="T110" fmla="*/ 84 w 613"/>
                <a:gd name="T111" fmla="*/ 0 h 877"/>
                <a:gd name="T112" fmla="*/ 48 w 613"/>
                <a:gd name="T113" fmla="*/ 12 h 877"/>
                <a:gd name="T114" fmla="*/ 12 w 613"/>
                <a:gd name="T115" fmla="*/ 0 h 877"/>
                <a:gd name="T116" fmla="*/ 0 w 613"/>
                <a:gd name="T117" fmla="*/ 24 h 8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3"/>
                <a:gd name="T178" fmla="*/ 0 h 877"/>
                <a:gd name="T179" fmla="*/ 613 w 613"/>
                <a:gd name="T180" fmla="*/ 877 h 8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3" h="877">
                  <a:moveTo>
                    <a:pt x="0" y="24"/>
                  </a:moveTo>
                  <a:lnTo>
                    <a:pt x="24" y="60"/>
                  </a:lnTo>
                  <a:lnTo>
                    <a:pt x="36" y="96"/>
                  </a:lnTo>
                  <a:lnTo>
                    <a:pt x="36" y="132"/>
                  </a:lnTo>
                  <a:lnTo>
                    <a:pt x="36" y="168"/>
                  </a:lnTo>
                  <a:lnTo>
                    <a:pt x="36" y="204"/>
                  </a:lnTo>
                  <a:lnTo>
                    <a:pt x="36" y="240"/>
                  </a:lnTo>
                  <a:lnTo>
                    <a:pt x="48" y="276"/>
                  </a:lnTo>
                  <a:lnTo>
                    <a:pt x="48" y="312"/>
                  </a:lnTo>
                  <a:lnTo>
                    <a:pt x="60" y="348"/>
                  </a:lnTo>
                  <a:lnTo>
                    <a:pt x="84" y="384"/>
                  </a:lnTo>
                  <a:lnTo>
                    <a:pt x="96" y="420"/>
                  </a:lnTo>
                  <a:lnTo>
                    <a:pt x="108" y="456"/>
                  </a:lnTo>
                  <a:lnTo>
                    <a:pt x="132" y="492"/>
                  </a:lnTo>
                  <a:lnTo>
                    <a:pt x="144" y="528"/>
                  </a:lnTo>
                  <a:lnTo>
                    <a:pt x="156" y="564"/>
                  </a:lnTo>
                  <a:lnTo>
                    <a:pt x="180" y="600"/>
                  </a:lnTo>
                  <a:lnTo>
                    <a:pt x="204" y="636"/>
                  </a:lnTo>
                  <a:lnTo>
                    <a:pt x="240" y="672"/>
                  </a:lnTo>
                  <a:lnTo>
                    <a:pt x="252" y="708"/>
                  </a:lnTo>
                  <a:lnTo>
                    <a:pt x="276" y="744"/>
                  </a:lnTo>
                  <a:lnTo>
                    <a:pt x="300" y="780"/>
                  </a:lnTo>
                  <a:lnTo>
                    <a:pt x="336" y="816"/>
                  </a:lnTo>
                  <a:lnTo>
                    <a:pt x="372" y="840"/>
                  </a:lnTo>
                  <a:lnTo>
                    <a:pt x="408" y="864"/>
                  </a:lnTo>
                  <a:lnTo>
                    <a:pt x="444" y="876"/>
                  </a:lnTo>
                  <a:lnTo>
                    <a:pt x="480" y="876"/>
                  </a:lnTo>
                  <a:lnTo>
                    <a:pt x="516" y="876"/>
                  </a:lnTo>
                  <a:lnTo>
                    <a:pt x="552" y="876"/>
                  </a:lnTo>
                  <a:lnTo>
                    <a:pt x="588" y="852"/>
                  </a:lnTo>
                  <a:lnTo>
                    <a:pt x="600" y="816"/>
                  </a:lnTo>
                  <a:lnTo>
                    <a:pt x="612" y="780"/>
                  </a:lnTo>
                  <a:lnTo>
                    <a:pt x="612" y="744"/>
                  </a:lnTo>
                  <a:lnTo>
                    <a:pt x="612" y="708"/>
                  </a:lnTo>
                  <a:lnTo>
                    <a:pt x="612" y="672"/>
                  </a:lnTo>
                  <a:lnTo>
                    <a:pt x="588" y="636"/>
                  </a:lnTo>
                  <a:lnTo>
                    <a:pt x="576" y="600"/>
                  </a:lnTo>
                  <a:lnTo>
                    <a:pt x="540" y="564"/>
                  </a:lnTo>
                  <a:lnTo>
                    <a:pt x="528" y="528"/>
                  </a:lnTo>
                  <a:lnTo>
                    <a:pt x="492" y="504"/>
                  </a:lnTo>
                  <a:lnTo>
                    <a:pt x="456" y="480"/>
                  </a:lnTo>
                  <a:lnTo>
                    <a:pt x="432" y="444"/>
                  </a:lnTo>
                  <a:lnTo>
                    <a:pt x="396" y="420"/>
                  </a:lnTo>
                  <a:lnTo>
                    <a:pt x="372" y="384"/>
                  </a:lnTo>
                  <a:lnTo>
                    <a:pt x="336" y="360"/>
                  </a:lnTo>
                  <a:lnTo>
                    <a:pt x="324" y="324"/>
                  </a:lnTo>
                  <a:lnTo>
                    <a:pt x="288" y="300"/>
                  </a:lnTo>
                  <a:lnTo>
                    <a:pt x="276" y="264"/>
                  </a:lnTo>
                  <a:lnTo>
                    <a:pt x="240" y="240"/>
                  </a:lnTo>
                  <a:lnTo>
                    <a:pt x="216" y="204"/>
                  </a:lnTo>
                  <a:lnTo>
                    <a:pt x="180" y="180"/>
                  </a:lnTo>
                  <a:lnTo>
                    <a:pt x="156" y="144"/>
                  </a:lnTo>
                  <a:lnTo>
                    <a:pt x="132" y="108"/>
                  </a:lnTo>
                  <a:lnTo>
                    <a:pt x="108" y="72"/>
                  </a:lnTo>
                  <a:lnTo>
                    <a:pt x="84" y="36"/>
                  </a:lnTo>
                  <a:lnTo>
                    <a:pt x="84" y="0"/>
                  </a:lnTo>
                  <a:lnTo>
                    <a:pt x="48" y="12"/>
                  </a:lnTo>
                  <a:lnTo>
                    <a:pt x="12" y="0"/>
                  </a:lnTo>
                  <a:lnTo>
                    <a:pt x="0" y="24"/>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grpSp>
      <p:grpSp>
        <p:nvGrpSpPr>
          <p:cNvPr id="3" name="Group 15"/>
          <p:cNvGrpSpPr>
            <a:grpSpLocks/>
          </p:cNvGrpSpPr>
          <p:nvPr/>
        </p:nvGrpSpPr>
        <p:grpSpPr bwMode="auto">
          <a:xfrm>
            <a:off x="0" y="1371600"/>
            <a:ext cx="3279775" cy="5486400"/>
            <a:chOff x="0" y="864"/>
            <a:chExt cx="2066" cy="3456"/>
          </a:xfrm>
        </p:grpSpPr>
        <p:sp>
          <p:nvSpPr>
            <p:cNvPr id="33813" name="Freeform 16"/>
            <p:cNvSpPr>
              <a:spLocks/>
            </p:cNvSpPr>
            <p:nvPr/>
          </p:nvSpPr>
          <p:spPr bwMode="auto">
            <a:xfrm>
              <a:off x="445" y="1400"/>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33814" name="Freeform 17"/>
            <p:cNvSpPr>
              <a:spLocks/>
            </p:cNvSpPr>
            <p:nvPr/>
          </p:nvSpPr>
          <p:spPr bwMode="auto">
            <a:xfrm>
              <a:off x="133" y="1436"/>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33815" name="Oval 18"/>
            <p:cNvSpPr>
              <a:spLocks noChangeArrowheads="1"/>
            </p:cNvSpPr>
            <p:nvPr/>
          </p:nvSpPr>
          <p:spPr bwMode="auto">
            <a:xfrm rot="60000">
              <a:off x="344" y="2407"/>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3816" name="Freeform 19"/>
            <p:cNvSpPr>
              <a:spLocks/>
            </p:cNvSpPr>
            <p:nvPr/>
          </p:nvSpPr>
          <p:spPr bwMode="auto">
            <a:xfrm>
              <a:off x="1117" y="1352"/>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33817" name="Freeform 20"/>
            <p:cNvSpPr>
              <a:spLocks/>
            </p:cNvSpPr>
            <p:nvPr/>
          </p:nvSpPr>
          <p:spPr bwMode="auto">
            <a:xfrm>
              <a:off x="805" y="1388"/>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33818" name="Oval 21"/>
            <p:cNvSpPr>
              <a:spLocks noChangeArrowheads="1"/>
            </p:cNvSpPr>
            <p:nvPr/>
          </p:nvSpPr>
          <p:spPr bwMode="auto">
            <a:xfrm rot="60000">
              <a:off x="1016" y="2359"/>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3819" name="Rectangle 22"/>
            <p:cNvSpPr>
              <a:spLocks noChangeArrowheads="1"/>
            </p:cNvSpPr>
            <p:nvPr/>
          </p:nvSpPr>
          <p:spPr bwMode="auto">
            <a:xfrm>
              <a:off x="0" y="864"/>
              <a:ext cx="206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nonsister chromatids</a:t>
              </a:r>
            </a:p>
          </p:txBody>
        </p:sp>
        <p:sp>
          <p:nvSpPr>
            <p:cNvPr id="33820" name="Line 23"/>
            <p:cNvSpPr>
              <a:spLocks noChangeShapeType="1"/>
            </p:cNvSpPr>
            <p:nvPr/>
          </p:nvSpPr>
          <p:spPr bwMode="auto">
            <a:xfrm>
              <a:off x="1008" y="1112"/>
              <a:ext cx="0" cy="22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1" name="Line 24"/>
            <p:cNvSpPr>
              <a:spLocks noChangeShapeType="1"/>
            </p:cNvSpPr>
            <p:nvPr/>
          </p:nvSpPr>
          <p:spPr bwMode="auto">
            <a:xfrm>
              <a:off x="672" y="1112"/>
              <a:ext cx="0" cy="22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2" name="Rectangle 25"/>
            <p:cNvSpPr>
              <a:spLocks noChangeArrowheads="1"/>
            </p:cNvSpPr>
            <p:nvPr/>
          </p:nvSpPr>
          <p:spPr bwMode="auto">
            <a:xfrm>
              <a:off x="240" y="3880"/>
              <a:ext cx="144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pPr>
              <a:r>
                <a:rPr lang="en-US" altLang="en-US" sz="2000" b="1">
                  <a:solidFill>
                    <a:srgbClr val="000000"/>
                  </a:solidFill>
                </a:rPr>
                <a:t>chiasmata: site of crossing over</a:t>
              </a:r>
            </a:p>
          </p:txBody>
        </p:sp>
        <p:sp>
          <p:nvSpPr>
            <p:cNvPr id="33823" name="Line 26"/>
            <p:cNvSpPr>
              <a:spLocks noChangeShapeType="1"/>
            </p:cNvSpPr>
            <p:nvPr/>
          </p:nvSpPr>
          <p:spPr bwMode="auto">
            <a:xfrm>
              <a:off x="816" y="2896"/>
              <a:ext cx="0" cy="1024"/>
            </a:xfrm>
            <a:prstGeom prst="line">
              <a:avLst/>
            </a:prstGeom>
            <a:noFill/>
            <a:ln w="50800">
              <a:solidFill>
                <a:srgbClr val="F6BF6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6651" name="Rectangle 27"/>
          <p:cNvSpPr>
            <a:spLocks noChangeArrowheads="1"/>
          </p:cNvSpPr>
          <p:nvPr/>
        </p:nvSpPr>
        <p:spPr bwMode="auto">
          <a:xfrm>
            <a:off x="7148513" y="6157913"/>
            <a:ext cx="145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variation</a:t>
            </a:r>
          </a:p>
        </p:txBody>
      </p:sp>
      <p:grpSp>
        <p:nvGrpSpPr>
          <p:cNvPr id="4" name="Group 28"/>
          <p:cNvGrpSpPr>
            <a:grpSpLocks/>
          </p:cNvGrpSpPr>
          <p:nvPr/>
        </p:nvGrpSpPr>
        <p:grpSpPr bwMode="auto">
          <a:xfrm>
            <a:off x="5727700" y="1295400"/>
            <a:ext cx="3200400" cy="4687888"/>
            <a:chOff x="3608" y="816"/>
            <a:chExt cx="2016" cy="2953"/>
          </a:xfrm>
        </p:grpSpPr>
        <p:sp>
          <p:nvSpPr>
            <p:cNvPr id="33802" name="Rectangle 29"/>
            <p:cNvSpPr>
              <a:spLocks noChangeArrowheads="1"/>
            </p:cNvSpPr>
            <p:nvPr/>
          </p:nvSpPr>
          <p:spPr bwMode="auto">
            <a:xfrm>
              <a:off x="4608" y="816"/>
              <a:ext cx="70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B50069"/>
                  </a:solidFill>
                </a:rPr>
                <a:t>Tetrad</a:t>
              </a:r>
            </a:p>
          </p:txBody>
        </p:sp>
        <p:sp>
          <p:nvSpPr>
            <p:cNvPr id="33803" name="Freeform 30"/>
            <p:cNvSpPr>
              <a:spLocks/>
            </p:cNvSpPr>
            <p:nvPr/>
          </p:nvSpPr>
          <p:spPr bwMode="auto">
            <a:xfrm>
              <a:off x="4573" y="1448"/>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33804" name="Freeform 31"/>
            <p:cNvSpPr>
              <a:spLocks/>
            </p:cNvSpPr>
            <p:nvPr/>
          </p:nvSpPr>
          <p:spPr bwMode="auto">
            <a:xfrm>
              <a:off x="4261" y="1484"/>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33805" name="Oval 32"/>
            <p:cNvSpPr>
              <a:spLocks noChangeArrowheads="1"/>
            </p:cNvSpPr>
            <p:nvPr/>
          </p:nvSpPr>
          <p:spPr bwMode="auto">
            <a:xfrm rot="60000">
              <a:off x="4472" y="2455"/>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3806" name="Freeform 33"/>
            <p:cNvSpPr>
              <a:spLocks/>
            </p:cNvSpPr>
            <p:nvPr/>
          </p:nvSpPr>
          <p:spPr bwMode="auto">
            <a:xfrm>
              <a:off x="5245" y="1448"/>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33807" name="Freeform 34"/>
            <p:cNvSpPr>
              <a:spLocks/>
            </p:cNvSpPr>
            <p:nvPr/>
          </p:nvSpPr>
          <p:spPr bwMode="auto">
            <a:xfrm>
              <a:off x="4933" y="1484"/>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33808" name="Oval 35"/>
            <p:cNvSpPr>
              <a:spLocks noChangeArrowheads="1"/>
            </p:cNvSpPr>
            <p:nvPr/>
          </p:nvSpPr>
          <p:spPr bwMode="auto">
            <a:xfrm rot="60000">
              <a:off x="5144" y="2455"/>
              <a:ext cx="286" cy="336"/>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3809" name="Line 36"/>
            <p:cNvSpPr>
              <a:spLocks noChangeShapeType="1"/>
            </p:cNvSpPr>
            <p:nvPr/>
          </p:nvSpPr>
          <p:spPr bwMode="auto">
            <a:xfrm>
              <a:off x="3608" y="2592"/>
              <a:ext cx="70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0" name="Freeform 37"/>
            <p:cNvSpPr>
              <a:spLocks/>
            </p:cNvSpPr>
            <p:nvPr/>
          </p:nvSpPr>
          <p:spPr bwMode="auto">
            <a:xfrm>
              <a:off x="4584" y="2964"/>
              <a:ext cx="385" cy="781"/>
            </a:xfrm>
            <a:custGeom>
              <a:avLst/>
              <a:gdLst>
                <a:gd name="T0" fmla="*/ 24 w 385"/>
                <a:gd name="T1" fmla="*/ 12 h 781"/>
                <a:gd name="T2" fmla="*/ 60 w 385"/>
                <a:gd name="T3" fmla="*/ 0 h 781"/>
                <a:gd name="T4" fmla="*/ 96 w 385"/>
                <a:gd name="T5" fmla="*/ 0 h 781"/>
                <a:gd name="T6" fmla="*/ 132 w 385"/>
                <a:gd name="T7" fmla="*/ 0 h 781"/>
                <a:gd name="T8" fmla="*/ 168 w 385"/>
                <a:gd name="T9" fmla="*/ 0 h 781"/>
                <a:gd name="T10" fmla="*/ 204 w 385"/>
                <a:gd name="T11" fmla="*/ 0 h 781"/>
                <a:gd name="T12" fmla="*/ 240 w 385"/>
                <a:gd name="T13" fmla="*/ 0 h 781"/>
                <a:gd name="T14" fmla="*/ 276 w 385"/>
                <a:gd name="T15" fmla="*/ 0 h 781"/>
                <a:gd name="T16" fmla="*/ 300 w 385"/>
                <a:gd name="T17" fmla="*/ 36 h 781"/>
                <a:gd name="T18" fmla="*/ 312 w 385"/>
                <a:gd name="T19" fmla="*/ 72 h 781"/>
                <a:gd name="T20" fmla="*/ 324 w 385"/>
                <a:gd name="T21" fmla="*/ 108 h 781"/>
                <a:gd name="T22" fmla="*/ 360 w 385"/>
                <a:gd name="T23" fmla="*/ 132 h 781"/>
                <a:gd name="T24" fmla="*/ 360 w 385"/>
                <a:gd name="T25" fmla="*/ 168 h 781"/>
                <a:gd name="T26" fmla="*/ 372 w 385"/>
                <a:gd name="T27" fmla="*/ 204 h 781"/>
                <a:gd name="T28" fmla="*/ 372 w 385"/>
                <a:gd name="T29" fmla="*/ 240 h 781"/>
                <a:gd name="T30" fmla="*/ 372 w 385"/>
                <a:gd name="T31" fmla="*/ 276 h 781"/>
                <a:gd name="T32" fmla="*/ 372 w 385"/>
                <a:gd name="T33" fmla="*/ 312 h 781"/>
                <a:gd name="T34" fmla="*/ 372 w 385"/>
                <a:gd name="T35" fmla="*/ 348 h 781"/>
                <a:gd name="T36" fmla="*/ 372 w 385"/>
                <a:gd name="T37" fmla="*/ 384 h 781"/>
                <a:gd name="T38" fmla="*/ 372 w 385"/>
                <a:gd name="T39" fmla="*/ 420 h 781"/>
                <a:gd name="T40" fmla="*/ 372 w 385"/>
                <a:gd name="T41" fmla="*/ 456 h 781"/>
                <a:gd name="T42" fmla="*/ 372 w 385"/>
                <a:gd name="T43" fmla="*/ 492 h 781"/>
                <a:gd name="T44" fmla="*/ 372 w 385"/>
                <a:gd name="T45" fmla="*/ 528 h 781"/>
                <a:gd name="T46" fmla="*/ 372 w 385"/>
                <a:gd name="T47" fmla="*/ 564 h 781"/>
                <a:gd name="T48" fmla="*/ 384 w 385"/>
                <a:gd name="T49" fmla="*/ 600 h 781"/>
                <a:gd name="T50" fmla="*/ 360 w 385"/>
                <a:gd name="T51" fmla="*/ 636 h 781"/>
                <a:gd name="T52" fmla="*/ 324 w 385"/>
                <a:gd name="T53" fmla="*/ 648 h 781"/>
                <a:gd name="T54" fmla="*/ 300 w 385"/>
                <a:gd name="T55" fmla="*/ 684 h 781"/>
                <a:gd name="T56" fmla="*/ 276 w 385"/>
                <a:gd name="T57" fmla="*/ 720 h 781"/>
                <a:gd name="T58" fmla="*/ 264 w 385"/>
                <a:gd name="T59" fmla="*/ 756 h 781"/>
                <a:gd name="T60" fmla="*/ 228 w 385"/>
                <a:gd name="T61" fmla="*/ 768 h 781"/>
                <a:gd name="T62" fmla="*/ 192 w 385"/>
                <a:gd name="T63" fmla="*/ 780 h 781"/>
                <a:gd name="T64" fmla="*/ 156 w 385"/>
                <a:gd name="T65" fmla="*/ 780 h 781"/>
                <a:gd name="T66" fmla="*/ 120 w 385"/>
                <a:gd name="T67" fmla="*/ 768 h 781"/>
                <a:gd name="T68" fmla="*/ 108 w 385"/>
                <a:gd name="T69" fmla="*/ 732 h 781"/>
                <a:gd name="T70" fmla="*/ 84 w 385"/>
                <a:gd name="T71" fmla="*/ 696 h 781"/>
                <a:gd name="T72" fmla="*/ 72 w 385"/>
                <a:gd name="T73" fmla="*/ 660 h 781"/>
                <a:gd name="T74" fmla="*/ 60 w 385"/>
                <a:gd name="T75" fmla="*/ 624 h 781"/>
                <a:gd name="T76" fmla="*/ 36 w 385"/>
                <a:gd name="T77" fmla="*/ 588 h 781"/>
                <a:gd name="T78" fmla="*/ 24 w 385"/>
                <a:gd name="T79" fmla="*/ 552 h 781"/>
                <a:gd name="T80" fmla="*/ 12 w 385"/>
                <a:gd name="T81" fmla="*/ 516 h 781"/>
                <a:gd name="T82" fmla="*/ 0 w 385"/>
                <a:gd name="T83" fmla="*/ 480 h 781"/>
                <a:gd name="T84" fmla="*/ 0 w 385"/>
                <a:gd name="T85" fmla="*/ 444 h 781"/>
                <a:gd name="T86" fmla="*/ 0 w 385"/>
                <a:gd name="T87" fmla="*/ 408 h 781"/>
                <a:gd name="T88" fmla="*/ 0 w 385"/>
                <a:gd name="T89" fmla="*/ 372 h 781"/>
                <a:gd name="T90" fmla="*/ 0 w 385"/>
                <a:gd name="T91" fmla="*/ 336 h 781"/>
                <a:gd name="T92" fmla="*/ 0 w 385"/>
                <a:gd name="T93" fmla="*/ 300 h 781"/>
                <a:gd name="T94" fmla="*/ 0 w 385"/>
                <a:gd name="T95" fmla="*/ 264 h 781"/>
                <a:gd name="T96" fmla="*/ 0 w 385"/>
                <a:gd name="T97" fmla="*/ 228 h 781"/>
                <a:gd name="T98" fmla="*/ 0 w 385"/>
                <a:gd name="T99" fmla="*/ 192 h 781"/>
                <a:gd name="T100" fmla="*/ 0 w 385"/>
                <a:gd name="T101" fmla="*/ 156 h 781"/>
                <a:gd name="T102" fmla="*/ 0 w 385"/>
                <a:gd name="T103" fmla="*/ 120 h 781"/>
                <a:gd name="T104" fmla="*/ 0 w 385"/>
                <a:gd name="T105" fmla="*/ 84 h 781"/>
                <a:gd name="T106" fmla="*/ 0 w 385"/>
                <a:gd name="T107" fmla="*/ 48 h 781"/>
                <a:gd name="T108" fmla="*/ 24 w 385"/>
                <a:gd name="T109" fmla="*/ 12 h 781"/>
                <a:gd name="T110" fmla="*/ 24 w 385"/>
                <a:gd name="T111" fmla="*/ 12 h 7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5"/>
                <a:gd name="T169" fmla="*/ 0 h 781"/>
                <a:gd name="T170" fmla="*/ 385 w 385"/>
                <a:gd name="T171" fmla="*/ 781 h 7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5" h="781">
                  <a:moveTo>
                    <a:pt x="24" y="12"/>
                  </a:moveTo>
                  <a:lnTo>
                    <a:pt x="60" y="0"/>
                  </a:lnTo>
                  <a:lnTo>
                    <a:pt x="96" y="0"/>
                  </a:lnTo>
                  <a:lnTo>
                    <a:pt x="132" y="0"/>
                  </a:lnTo>
                  <a:lnTo>
                    <a:pt x="168" y="0"/>
                  </a:lnTo>
                  <a:lnTo>
                    <a:pt x="204" y="0"/>
                  </a:lnTo>
                  <a:lnTo>
                    <a:pt x="240" y="0"/>
                  </a:lnTo>
                  <a:lnTo>
                    <a:pt x="276" y="0"/>
                  </a:lnTo>
                  <a:lnTo>
                    <a:pt x="300" y="36"/>
                  </a:lnTo>
                  <a:lnTo>
                    <a:pt x="312" y="72"/>
                  </a:lnTo>
                  <a:lnTo>
                    <a:pt x="324" y="108"/>
                  </a:lnTo>
                  <a:lnTo>
                    <a:pt x="360" y="132"/>
                  </a:lnTo>
                  <a:lnTo>
                    <a:pt x="360" y="168"/>
                  </a:lnTo>
                  <a:lnTo>
                    <a:pt x="372" y="204"/>
                  </a:lnTo>
                  <a:lnTo>
                    <a:pt x="372" y="240"/>
                  </a:lnTo>
                  <a:lnTo>
                    <a:pt x="372" y="276"/>
                  </a:lnTo>
                  <a:lnTo>
                    <a:pt x="372" y="312"/>
                  </a:lnTo>
                  <a:lnTo>
                    <a:pt x="372" y="348"/>
                  </a:lnTo>
                  <a:lnTo>
                    <a:pt x="372" y="384"/>
                  </a:lnTo>
                  <a:lnTo>
                    <a:pt x="372" y="420"/>
                  </a:lnTo>
                  <a:lnTo>
                    <a:pt x="372" y="456"/>
                  </a:lnTo>
                  <a:lnTo>
                    <a:pt x="372" y="492"/>
                  </a:lnTo>
                  <a:lnTo>
                    <a:pt x="372" y="528"/>
                  </a:lnTo>
                  <a:lnTo>
                    <a:pt x="372" y="564"/>
                  </a:lnTo>
                  <a:lnTo>
                    <a:pt x="384" y="600"/>
                  </a:lnTo>
                  <a:lnTo>
                    <a:pt x="360" y="636"/>
                  </a:lnTo>
                  <a:lnTo>
                    <a:pt x="324" y="648"/>
                  </a:lnTo>
                  <a:lnTo>
                    <a:pt x="300" y="684"/>
                  </a:lnTo>
                  <a:lnTo>
                    <a:pt x="276" y="720"/>
                  </a:lnTo>
                  <a:lnTo>
                    <a:pt x="264" y="756"/>
                  </a:lnTo>
                  <a:lnTo>
                    <a:pt x="228" y="768"/>
                  </a:lnTo>
                  <a:lnTo>
                    <a:pt x="192" y="780"/>
                  </a:lnTo>
                  <a:lnTo>
                    <a:pt x="156" y="780"/>
                  </a:lnTo>
                  <a:lnTo>
                    <a:pt x="120" y="768"/>
                  </a:lnTo>
                  <a:lnTo>
                    <a:pt x="108" y="732"/>
                  </a:lnTo>
                  <a:lnTo>
                    <a:pt x="84" y="696"/>
                  </a:lnTo>
                  <a:lnTo>
                    <a:pt x="72" y="660"/>
                  </a:lnTo>
                  <a:lnTo>
                    <a:pt x="60" y="624"/>
                  </a:lnTo>
                  <a:lnTo>
                    <a:pt x="36" y="588"/>
                  </a:lnTo>
                  <a:lnTo>
                    <a:pt x="24" y="552"/>
                  </a:lnTo>
                  <a:lnTo>
                    <a:pt x="12" y="516"/>
                  </a:lnTo>
                  <a:lnTo>
                    <a:pt x="0" y="480"/>
                  </a:lnTo>
                  <a:lnTo>
                    <a:pt x="0" y="444"/>
                  </a:lnTo>
                  <a:lnTo>
                    <a:pt x="0" y="408"/>
                  </a:lnTo>
                  <a:lnTo>
                    <a:pt x="0" y="372"/>
                  </a:lnTo>
                  <a:lnTo>
                    <a:pt x="0" y="336"/>
                  </a:lnTo>
                  <a:lnTo>
                    <a:pt x="0" y="300"/>
                  </a:lnTo>
                  <a:lnTo>
                    <a:pt x="0" y="264"/>
                  </a:lnTo>
                  <a:lnTo>
                    <a:pt x="0" y="228"/>
                  </a:lnTo>
                  <a:lnTo>
                    <a:pt x="0" y="192"/>
                  </a:lnTo>
                  <a:lnTo>
                    <a:pt x="0" y="156"/>
                  </a:lnTo>
                  <a:lnTo>
                    <a:pt x="0" y="120"/>
                  </a:lnTo>
                  <a:lnTo>
                    <a:pt x="0" y="84"/>
                  </a:lnTo>
                  <a:lnTo>
                    <a:pt x="0" y="48"/>
                  </a:lnTo>
                  <a:lnTo>
                    <a:pt x="24" y="12"/>
                  </a:lnTo>
                </a:path>
              </a:pathLst>
            </a:custGeom>
            <a:solidFill>
              <a:schemeClr val="hlink"/>
            </a:solidFill>
            <a:ln w="25400" cap="rnd" cmpd="sng">
              <a:solidFill>
                <a:schemeClr val="tx1"/>
              </a:solidFill>
              <a:prstDash val="solid"/>
              <a:round/>
              <a:headEnd type="none" w="med" len="med"/>
              <a:tailEnd type="none" w="med" len="med"/>
            </a:ln>
          </p:spPr>
          <p:txBody>
            <a:bodyPr/>
            <a:lstStyle/>
            <a:p>
              <a:endParaRPr lang="en-US"/>
            </a:p>
          </p:txBody>
        </p:sp>
        <p:sp>
          <p:nvSpPr>
            <p:cNvPr id="33811" name="Freeform 38"/>
            <p:cNvSpPr>
              <a:spLocks/>
            </p:cNvSpPr>
            <p:nvPr/>
          </p:nvSpPr>
          <p:spPr bwMode="auto">
            <a:xfrm>
              <a:off x="4920" y="2976"/>
              <a:ext cx="349" cy="793"/>
            </a:xfrm>
            <a:custGeom>
              <a:avLst/>
              <a:gdLst>
                <a:gd name="T0" fmla="*/ 312 w 349"/>
                <a:gd name="T1" fmla="*/ 0 h 793"/>
                <a:gd name="T2" fmla="*/ 276 w 349"/>
                <a:gd name="T3" fmla="*/ 0 h 793"/>
                <a:gd name="T4" fmla="*/ 240 w 349"/>
                <a:gd name="T5" fmla="*/ 0 h 793"/>
                <a:gd name="T6" fmla="*/ 204 w 349"/>
                <a:gd name="T7" fmla="*/ 0 h 793"/>
                <a:gd name="T8" fmla="*/ 168 w 349"/>
                <a:gd name="T9" fmla="*/ 0 h 793"/>
                <a:gd name="T10" fmla="*/ 132 w 349"/>
                <a:gd name="T11" fmla="*/ 0 h 793"/>
                <a:gd name="T12" fmla="*/ 96 w 349"/>
                <a:gd name="T13" fmla="*/ 0 h 793"/>
                <a:gd name="T14" fmla="*/ 60 w 349"/>
                <a:gd name="T15" fmla="*/ 0 h 793"/>
                <a:gd name="T16" fmla="*/ 48 w 349"/>
                <a:gd name="T17" fmla="*/ 36 h 793"/>
                <a:gd name="T18" fmla="*/ 48 w 349"/>
                <a:gd name="T19" fmla="*/ 72 h 793"/>
                <a:gd name="T20" fmla="*/ 24 w 349"/>
                <a:gd name="T21" fmla="*/ 108 h 793"/>
                <a:gd name="T22" fmla="*/ 12 w 349"/>
                <a:gd name="T23" fmla="*/ 144 h 793"/>
                <a:gd name="T24" fmla="*/ 0 w 349"/>
                <a:gd name="T25" fmla="*/ 192 h 793"/>
                <a:gd name="T26" fmla="*/ 0 w 349"/>
                <a:gd name="T27" fmla="*/ 240 h 793"/>
                <a:gd name="T28" fmla="*/ 0 w 349"/>
                <a:gd name="T29" fmla="*/ 276 h 793"/>
                <a:gd name="T30" fmla="*/ 0 w 349"/>
                <a:gd name="T31" fmla="*/ 312 h 793"/>
                <a:gd name="T32" fmla="*/ 0 w 349"/>
                <a:gd name="T33" fmla="*/ 348 h 793"/>
                <a:gd name="T34" fmla="*/ 0 w 349"/>
                <a:gd name="T35" fmla="*/ 384 h 793"/>
                <a:gd name="T36" fmla="*/ 0 w 349"/>
                <a:gd name="T37" fmla="*/ 420 h 793"/>
                <a:gd name="T38" fmla="*/ 0 w 349"/>
                <a:gd name="T39" fmla="*/ 456 h 793"/>
                <a:gd name="T40" fmla="*/ 0 w 349"/>
                <a:gd name="T41" fmla="*/ 492 h 793"/>
                <a:gd name="T42" fmla="*/ 0 w 349"/>
                <a:gd name="T43" fmla="*/ 528 h 793"/>
                <a:gd name="T44" fmla="*/ 0 w 349"/>
                <a:gd name="T45" fmla="*/ 564 h 793"/>
                <a:gd name="T46" fmla="*/ 12 w 349"/>
                <a:gd name="T47" fmla="*/ 600 h 793"/>
                <a:gd name="T48" fmla="*/ 24 w 349"/>
                <a:gd name="T49" fmla="*/ 636 h 793"/>
                <a:gd name="T50" fmla="*/ 48 w 349"/>
                <a:gd name="T51" fmla="*/ 672 h 793"/>
                <a:gd name="T52" fmla="*/ 60 w 349"/>
                <a:gd name="T53" fmla="*/ 708 h 793"/>
                <a:gd name="T54" fmla="*/ 72 w 349"/>
                <a:gd name="T55" fmla="*/ 744 h 793"/>
                <a:gd name="T56" fmla="*/ 108 w 349"/>
                <a:gd name="T57" fmla="*/ 768 h 793"/>
                <a:gd name="T58" fmla="*/ 144 w 349"/>
                <a:gd name="T59" fmla="*/ 792 h 793"/>
                <a:gd name="T60" fmla="*/ 180 w 349"/>
                <a:gd name="T61" fmla="*/ 792 h 793"/>
                <a:gd name="T62" fmla="*/ 216 w 349"/>
                <a:gd name="T63" fmla="*/ 792 h 793"/>
                <a:gd name="T64" fmla="*/ 252 w 349"/>
                <a:gd name="T65" fmla="*/ 768 h 793"/>
                <a:gd name="T66" fmla="*/ 264 w 349"/>
                <a:gd name="T67" fmla="*/ 732 h 793"/>
                <a:gd name="T68" fmla="*/ 276 w 349"/>
                <a:gd name="T69" fmla="*/ 696 h 793"/>
                <a:gd name="T70" fmla="*/ 288 w 349"/>
                <a:gd name="T71" fmla="*/ 660 h 793"/>
                <a:gd name="T72" fmla="*/ 300 w 349"/>
                <a:gd name="T73" fmla="*/ 624 h 793"/>
                <a:gd name="T74" fmla="*/ 300 w 349"/>
                <a:gd name="T75" fmla="*/ 588 h 793"/>
                <a:gd name="T76" fmla="*/ 288 w 349"/>
                <a:gd name="T77" fmla="*/ 552 h 793"/>
                <a:gd name="T78" fmla="*/ 288 w 349"/>
                <a:gd name="T79" fmla="*/ 516 h 793"/>
                <a:gd name="T80" fmla="*/ 300 w 349"/>
                <a:gd name="T81" fmla="*/ 480 h 793"/>
                <a:gd name="T82" fmla="*/ 312 w 349"/>
                <a:gd name="T83" fmla="*/ 444 h 793"/>
                <a:gd name="T84" fmla="*/ 312 w 349"/>
                <a:gd name="T85" fmla="*/ 408 h 793"/>
                <a:gd name="T86" fmla="*/ 336 w 349"/>
                <a:gd name="T87" fmla="*/ 372 h 793"/>
                <a:gd name="T88" fmla="*/ 336 w 349"/>
                <a:gd name="T89" fmla="*/ 336 h 793"/>
                <a:gd name="T90" fmla="*/ 336 w 349"/>
                <a:gd name="T91" fmla="*/ 300 h 793"/>
                <a:gd name="T92" fmla="*/ 336 w 349"/>
                <a:gd name="T93" fmla="*/ 264 h 793"/>
                <a:gd name="T94" fmla="*/ 336 w 349"/>
                <a:gd name="T95" fmla="*/ 228 h 793"/>
                <a:gd name="T96" fmla="*/ 336 w 349"/>
                <a:gd name="T97" fmla="*/ 192 h 793"/>
                <a:gd name="T98" fmla="*/ 336 w 349"/>
                <a:gd name="T99" fmla="*/ 156 h 793"/>
                <a:gd name="T100" fmla="*/ 336 w 349"/>
                <a:gd name="T101" fmla="*/ 120 h 793"/>
                <a:gd name="T102" fmla="*/ 348 w 349"/>
                <a:gd name="T103" fmla="*/ 84 h 793"/>
                <a:gd name="T104" fmla="*/ 324 w 349"/>
                <a:gd name="T105" fmla="*/ 48 h 793"/>
                <a:gd name="T106" fmla="*/ 300 w 349"/>
                <a:gd name="T107" fmla="*/ 12 h 793"/>
                <a:gd name="T108" fmla="*/ 312 w 349"/>
                <a:gd name="T109" fmla="*/ 0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9"/>
                <a:gd name="T166" fmla="*/ 0 h 793"/>
                <a:gd name="T167" fmla="*/ 349 w 349"/>
                <a:gd name="T168" fmla="*/ 793 h 7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9" h="793">
                  <a:moveTo>
                    <a:pt x="312" y="0"/>
                  </a:moveTo>
                  <a:lnTo>
                    <a:pt x="276" y="0"/>
                  </a:lnTo>
                  <a:lnTo>
                    <a:pt x="240" y="0"/>
                  </a:lnTo>
                  <a:lnTo>
                    <a:pt x="204" y="0"/>
                  </a:lnTo>
                  <a:lnTo>
                    <a:pt x="168" y="0"/>
                  </a:lnTo>
                  <a:lnTo>
                    <a:pt x="132" y="0"/>
                  </a:lnTo>
                  <a:lnTo>
                    <a:pt x="96" y="0"/>
                  </a:lnTo>
                  <a:lnTo>
                    <a:pt x="60" y="0"/>
                  </a:lnTo>
                  <a:lnTo>
                    <a:pt x="48" y="36"/>
                  </a:lnTo>
                  <a:lnTo>
                    <a:pt x="48" y="72"/>
                  </a:lnTo>
                  <a:lnTo>
                    <a:pt x="24" y="108"/>
                  </a:lnTo>
                  <a:lnTo>
                    <a:pt x="12" y="144"/>
                  </a:lnTo>
                  <a:lnTo>
                    <a:pt x="0" y="192"/>
                  </a:lnTo>
                  <a:lnTo>
                    <a:pt x="0" y="240"/>
                  </a:lnTo>
                  <a:lnTo>
                    <a:pt x="0" y="276"/>
                  </a:lnTo>
                  <a:lnTo>
                    <a:pt x="0" y="312"/>
                  </a:lnTo>
                  <a:lnTo>
                    <a:pt x="0" y="348"/>
                  </a:lnTo>
                  <a:lnTo>
                    <a:pt x="0" y="384"/>
                  </a:lnTo>
                  <a:lnTo>
                    <a:pt x="0" y="420"/>
                  </a:lnTo>
                  <a:lnTo>
                    <a:pt x="0" y="456"/>
                  </a:lnTo>
                  <a:lnTo>
                    <a:pt x="0" y="492"/>
                  </a:lnTo>
                  <a:lnTo>
                    <a:pt x="0" y="528"/>
                  </a:lnTo>
                  <a:lnTo>
                    <a:pt x="0" y="564"/>
                  </a:lnTo>
                  <a:lnTo>
                    <a:pt x="12" y="600"/>
                  </a:lnTo>
                  <a:lnTo>
                    <a:pt x="24" y="636"/>
                  </a:lnTo>
                  <a:lnTo>
                    <a:pt x="48" y="672"/>
                  </a:lnTo>
                  <a:lnTo>
                    <a:pt x="60" y="708"/>
                  </a:lnTo>
                  <a:lnTo>
                    <a:pt x="72" y="744"/>
                  </a:lnTo>
                  <a:lnTo>
                    <a:pt x="108" y="768"/>
                  </a:lnTo>
                  <a:lnTo>
                    <a:pt x="144" y="792"/>
                  </a:lnTo>
                  <a:lnTo>
                    <a:pt x="180" y="792"/>
                  </a:lnTo>
                  <a:lnTo>
                    <a:pt x="216" y="792"/>
                  </a:lnTo>
                  <a:lnTo>
                    <a:pt x="252" y="768"/>
                  </a:lnTo>
                  <a:lnTo>
                    <a:pt x="264" y="732"/>
                  </a:lnTo>
                  <a:lnTo>
                    <a:pt x="276" y="696"/>
                  </a:lnTo>
                  <a:lnTo>
                    <a:pt x="288" y="660"/>
                  </a:lnTo>
                  <a:lnTo>
                    <a:pt x="300" y="624"/>
                  </a:lnTo>
                  <a:lnTo>
                    <a:pt x="300" y="588"/>
                  </a:lnTo>
                  <a:lnTo>
                    <a:pt x="288" y="552"/>
                  </a:lnTo>
                  <a:lnTo>
                    <a:pt x="288" y="516"/>
                  </a:lnTo>
                  <a:lnTo>
                    <a:pt x="300" y="480"/>
                  </a:lnTo>
                  <a:lnTo>
                    <a:pt x="312" y="444"/>
                  </a:lnTo>
                  <a:lnTo>
                    <a:pt x="312" y="408"/>
                  </a:lnTo>
                  <a:lnTo>
                    <a:pt x="336" y="372"/>
                  </a:lnTo>
                  <a:lnTo>
                    <a:pt x="336" y="336"/>
                  </a:lnTo>
                  <a:lnTo>
                    <a:pt x="336" y="300"/>
                  </a:lnTo>
                  <a:lnTo>
                    <a:pt x="336" y="264"/>
                  </a:lnTo>
                  <a:lnTo>
                    <a:pt x="336" y="228"/>
                  </a:lnTo>
                  <a:lnTo>
                    <a:pt x="336" y="192"/>
                  </a:lnTo>
                  <a:lnTo>
                    <a:pt x="336" y="156"/>
                  </a:lnTo>
                  <a:lnTo>
                    <a:pt x="336" y="120"/>
                  </a:lnTo>
                  <a:lnTo>
                    <a:pt x="348" y="84"/>
                  </a:lnTo>
                  <a:lnTo>
                    <a:pt x="324" y="48"/>
                  </a:lnTo>
                  <a:lnTo>
                    <a:pt x="300" y="12"/>
                  </a:lnTo>
                  <a:lnTo>
                    <a:pt x="312" y="0"/>
                  </a:lnTo>
                </a:path>
              </a:pathLst>
            </a:custGeom>
            <a:solidFill>
              <a:schemeClr val="accent1"/>
            </a:solidFill>
            <a:ln w="25400" cap="rnd" cmpd="sng">
              <a:solidFill>
                <a:schemeClr val="tx1"/>
              </a:solidFill>
              <a:prstDash val="solid"/>
              <a:round/>
              <a:headEnd type="none" w="med" len="med"/>
              <a:tailEnd type="none" w="med" len="med"/>
            </a:ln>
          </p:spPr>
          <p:txBody>
            <a:bodyPr/>
            <a:lstStyle/>
            <a:p>
              <a:endParaRPr lang="en-US"/>
            </a:p>
          </p:txBody>
        </p:sp>
        <p:sp>
          <p:nvSpPr>
            <p:cNvPr id="33812" name="AutoShape 39"/>
            <p:cNvSpPr>
              <a:spLocks/>
            </p:cNvSpPr>
            <p:nvPr/>
          </p:nvSpPr>
          <p:spPr bwMode="auto">
            <a:xfrm rot="5406134">
              <a:off x="4751" y="623"/>
              <a:ext cx="384" cy="1248"/>
            </a:xfrm>
            <a:prstGeom prst="leftBrace">
              <a:avLst>
                <a:gd name="adj1" fmla="val 2708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grpSp>
      <p:sp>
        <p:nvSpPr>
          <p:cNvPr id="33801" name="Rectangle 40"/>
          <p:cNvSpPr>
            <a:spLocks noChangeArrowheads="1"/>
          </p:cNvSpPr>
          <p:nvPr/>
        </p:nvSpPr>
        <p:spPr bwMode="auto">
          <a:xfrm>
            <a:off x="381000" y="152400"/>
            <a:ext cx="83058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Tree>
    <p:extLst>
      <p:ext uri="{BB962C8B-B14F-4D97-AF65-F5344CB8AC3E}">
        <p14:creationId xmlns:p14="http://schemas.microsoft.com/office/powerpoint/2010/main" val="2398113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wipe(left)">
                                      <p:cBhvr>
                                        <p:cTn id="7" dur="500"/>
                                        <p:tgtEl>
                                          <p:spTgt spid="266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651"/>
                                        </p:tgtEl>
                                        <p:attrNameLst>
                                          <p:attrName>style.visibility</p:attrName>
                                        </p:attrNameLst>
                                      </p:cBhvr>
                                      <p:to>
                                        <p:strVal val="visible"/>
                                      </p:to>
                                    </p:set>
                                    <p:anim calcmode="lin" valueType="num">
                                      <p:cBhvr additive="base">
                                        <p:cTn id="27" dur="500" fill="hold"/>
                                        <p:tgtEl>
                                          <p:spTgt spid="26651"/>
                                        </p:tgtEl>
                                        <p:attrNameLst>
                                          <p:attrName>ppt_x</p:attrName>
                                        </p:attrNameLst>
                                      </p:cBhvr>
                                      <p:tavLst>
                                        <p:tav tm="0">
                                          <p:val>
                                            <p:strVal val="#ppt_x"/>
                                          </p:val>
                                        </p:tav>
                                        <p:tav tm="100000">
                                          <p:val>
                                            <p:strVal val="#ppt_x"/>
                                          </p:val>
                                        </p:tav>
                                      </p:tavLst>
                                    </p:anim>
                                    <p:anim calcmode="lin" valueType="num">
                                      <p:cBhvr additive="base">
                                        <p:cTn id="28" dur="500" fill="hold"/>
                                        <p:tgtEl>
                                          <p:spTgt spid="26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p:bldP spid="26651"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rtlCol="0">
            <a:normAutofit/>
          </a:bodyPr>
          <a:lstStyle/>
          <a:p>
            <a:pPr eaLnBrk="1" fontAlgn="auto" hangingPunct="1">
              <a:spcAft>
                <a:spcPts val="0"/>
              </a:spcAft>
              <a:defRPr/>
            </a:pPr>
            <a:r>
              <a:rPr lang="en-US" b="1" dirty="0" smtClean="0">
                <a:solidFill>
                  <a:schemeClr val="hlink"/>
                </a:solidFill>
                <a:effectLst>
                  <a:outerShdw blurRad="38100" dist="38100" dir="2700000" algn="tl">
                    <a:srgbClr val="C0C0C0"/>
                  </a:outerShdw>
                </a:effectLst>
              </a:rPr>
              <a:t>Question:</a:t>
            </a:r>
          </a:p>
        </p:txBody>
      </p:sp>
      <p:sp>
        <p:nvSpPr>
          <p:cNvPr id="27651" name="Rectangle 3"/>
          <p:cNvSpPr>
            <a:spLocks noGrp="1" noChangeArrowheads="1"/>
          </p:cNvSpPr>
          <p:nvPr>
            <p:ph idx="1"/>
          </p:nvPr>
        </p:nvSpPr>
        <p:spPr>
          <a:xfrm>
            <a:off x="457200" y="1981200"/>
            <a:ext cx="8001000" cy="4114800"/>
          </a:xfrm>
        </p:spPr>
        <p:txBody>
          <a:bodyPr rtlCol="0">
            <a:normAutofit/>
          </a:bodyPr>
          <a:lstStyle/>
          <a:p>
            <a:pPr indent="-274320" algn="ctr" eaLnBrk="1" fontAlgn="auto" hangingPunct="1">
              <a:spcAft>
                <a:spcPts val="0"/>
              </a:spcAft>
              <a:defRPr/>
            </a:pPr>
            <a:r>
              <a:rPr lang="en-US" sz="2900" dirty="0" smtClean="0"/>
              <a:t>A cell containing </a:t>
            </a:r>
            <a:r>
              <a:rPr lang="en-US" sz="2900" b="1" dirty="0" smtClean="0">
                <a:solidFill>
                  <a:srgbClr val="FF3300"/>
                </a:solidFill>
                <a:effectLst>
                  <a:outerShdw blurRad="38100" dist="38100" dir="2700000" algn="tl">
                    <a:srgbClr val="C0C0C0"/>
                  </a:outerShdw>
                </a:effectLst>
              </a:rPr>
              <a:t>20 chromosomes</a:t>
            </a:r>
            <a:r>
              <a:rPr lang="en-US" sz="2900" dirty="0" smtClean="0"/>
              <a:t> </a:t>
            </a:r>
            <a:r>
              <a:rPr lang="en-US" sz="2900" b="1" dirty="0" smtClean="0">
                <a:solidFill>
                  <a:srgbClr val="B50069"/>
                </a:solidFill>
                <a:effectLst>
                  <a:outerShdw blurRad="38100" dist="38100" dir="2700000" algn="tl">
                    <a:srgbClr val="C0C0C0"/>
                  </a:outerShdw>
                </a:effectLst>
              </a:rPr>
              <a:t>(diploid)</a:t>
            </a:r>
            <a:r>
              <a:rPr lang="en-US" sz="2900" b="1" dirty="0" smtClean="0">
                <a:solidFill>
                  <a:schemeClr val="accent1"/>
                </a:solidFill>
                <a:effectLst>
                  <a:outerShdw blurRad="38100" dist="38100" dir="2700000" algn="tl">
                    <a:srgbClr val="C0C0C0"/>
                  </a:outerShdw>
                </a:effectLst>
              </a:rPr>
              <a:t> </a:t>
            </a:r>
            <a:r>
              <a:rPr lang="en-US" sz="2900" dirty="0" smtClean="0"/>
              <a:t>at the beginning of meiosis would, at its completion, produce cells containing how </a:t>
            </a:r>
            <a:r>
              <a:rPr lang="en-US" sz="2900" dirty="0" smtClean="0">
                <a:solidFill>
                  <a:srgbClr val="0000CC"/>
                </a:solidFill>
              </a:rPr>
              <a:t>many </a:t>
            </a:r>
            <a:r>
              <a:rPr lang="en-US" sz="2900" b="1" dirty="0" smtClean="0">
                <a:solidFill>
                  <a:srgbClr val="0000CC"/>
                </a:solidFill>
                <a:effectLst>
                  <a:outerShdw blurRad="38100" dist="38100" dir="2700000" algn="tl">
                    <a:srgbClr val="C0C0C0"/>
                  </a:outerShdw>
                </a:effectLst>
              </a:rPr>
              <a:t>chromosomes</a:t>
            </a:r>
            <a:r>
              <a:rPr lang="en-US" sz="2900" dirty="0" smtClean="0"/>
              <a:t>?</a:t>
            </a:r>
          </a:p>
        </p:txBody>
      </p:sp>
    </p:spTree>
    <p:extLst>
      <p:ext uri="{BB962C8B-B14F-4D97-AF65-F5344CB8AC3E}">
        <p14:creationId xmlns:p14="http://schemas.microsoft.com/office/powerpoint/2010/main" val="1098743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wipe(left)">
                                      <p:cBhvr>
                                        <p:cTn id="12"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P spid="2765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rtlCol="0">
            <a:normAutofit/>
          </a:bodyPr>
          <a:lstStyle/>
          <a:p>
            <a:pPr eaLnBrk="1" fontAlgn="auto" hangingPunct="1">
              <a:spcAft>
                <a:spcPts val="0"/>
              </a:spcAft>
              <a:defRPr/>
            </a:pPr>
            <a:r>
              <a:rPr lang="en-US" b="1" dirty="0" smtClean="0">
                <a:solidFill>
                  <a:schemeClr val="hlink"/>
                </a:solidFill>
                <a:effectLst>
                  <a:outerShdw blurRad="38100" dist="38100" dir="2700000" algn="tl">
                    <a:srgbClr val="C0C0C0"/>
                  </a:outerShdw>
                </a:effectLst>
              </a:rPr>
              <a:t>Answer:</a:t>
            </a:r>
          </a:p>
        </p:txBody>
      </p:sp>
      <p:sp>
        <p:nvSpPr>
          <p:cNvPr id="28675" name="Rectangle 3"/>
          <p:cNvSpPr>
            <a:spLocks noGrp="1" noChangeArrowheads="1"/>
          </p:cNvSpPr>
          <p:nvPr>
            <p:ph idx="1"/>
          </p:nvPr>
        </p:nvSpPr>
        <p:spPr/>
        <p:txBody>
          <a:bodyPr rtlCol="0">
            <a:normAutofit/>
          </a:bodyPr>
          <a:lstStyle/>
          <a:p>
            <a:pPr indent="-274320" algn="ctr" eaLnBrk="1" fontAlgn="auto" hangingPunct="1">
              <a:spcAft>
                <a:spcPts val="0"/>
              </a:spcAft>
              <a:defRPr/>
            </a:pPr>
            <a:r>
              <a:rPr lang="en-US" b="1" dirty="0" smtClean="0">
                <a:effectLst>
                  <a:outerShdw blurRad="38100" dist="38100" dir="2700000" algn="tl">
                    <a:srgbClr val="C0C0C0"/>
                  </a:outerShdw>
                </a:effectLst>
              </a:rPr>
              <a:t>10 chromosomes (haploid)</a:t>
            </a:r>
          </a:p>
        </p:txBody>
      </p:sp>
    </p:spTree>
    <p:extLst>
      <p:ext uri="{BB962C8B-B14F-4D97-AF65-F5344CB8AC3E}">
        <p14:creationId xmlns:p14="http://schemas.microsoft.com/office/powerpoint/2010/main" val="3637143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wipe(left)">
                                      <p:cBhvr>
                                        <p:cTn id="7" dur="500"/>
                                        <p:tgtEl>
                                          <p:spTgt spid="286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wipe(left)">
                                      <p:cBhvr>
                                        <p:cTn id="12" dur="5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P spid="2867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rtlCol="0">
            <a:normAutofit/>
          </a:bodyPr>
          <a:lstStyle/>
          <a:p>
            <a:pPr eaLnBrk="1" fontAlgn="auto" hangingPunct="1">
              <a:spcAft>
                <a:spcPts val="0"/>
              </a:spcAft>
              <a:defRPr/>
            </a:pPr>
            <a:r>
              <a:rPr lang="en-US" b="1" dirty="0" smtClean="0">
                <a:solidFill>
                  <a:schemeClr val="hlink"/>
                </a:solidFill>
                <a:effectLst>
                  <a:outerShdw blurRad="38100" dist="38100" dir="2700000" algn="tl">
                    <a:srgbClr val="C0C0C0"/>
                  </a:outerShdw>
                </a:effectLst>
              </a:rPr>
              <a:t>Question:</a:t>
            </a:r>
          </a:p>
        </p:txBody>
      </p:sp>
      <p:sp>
        <p:nvSpPr>
          <p:cNvPr id="29699" name="Rectangle 3"/>
          <p:cNvSpPr>
            <a:spLocks noGrp="1" noChangeArrowheads="1"/>
          </p:cNvSpPr>
          <p:nvPr>
            <p:ph idx="1"/>
          </p:nvPr>
        </p:nvSpPr>
        <p:spPr>
          <a:xfrm>
            <a:off x="381000" y="1981200"/>
            <a:ext cx="8382000" cy="4114800"/>
          </a:xfrm>
        </p:spPr>
        <p:txBody>
          <a:bodyPr rtlCol="0">
            <a:normAutofit/>
          </a:bodyPr>
          <a:lstStyle/>
          <a:p>
            <a:pPr indent="-274320" algn="ctr" eaLnBrk="1" fontAlgn="auto" hangingPunct="1">
              <a:spcAft>
                <a:spcPts val="0"/>
              </a:spcAft>
              <a:defRPr/>
            </a:pPr>
            <a:r>
              <a:rPr lang="en-US" sz="2900" dirty="0" smtClean="0"/>
              <a:t>A cell containing </a:t>
            </a:r>
            <a:r>
              <a:rPr lang="en-US" sz="2900" b="1" dirty="0" smtClean="0">
                <a:solidFill>
                  <a:srgbClr val="9234DB"/>
                </a:solidFill>
                <a:effectLst>
                  <a:outerShdw blurRad="38100" dist="38100" dir="2700000" algn="tl">
                    <a:srgbClr val="C0C0C0"/>
                  </a:outerShdw>
                </a:effectLst>
              </a:rPr>
              <a:t>40 chromatids</a:t>
            </a:r>
            <a:r>
              <a:rPr lang="en-US" sz="2900" dirty="0" smtClean="0"/>
              <a:t> at the beginning of meiosis would, at its completion, produce cells containing how many </a:t>
            </a:r>
            <a:r>
              <a:rPr lang="en-US" sz="2900" b="1" dirty="0" smtClean="0">
                <a:solidFill>
                  <a:srgbClr val="FF3300"/>
                </a:solidFill>
                <a:effectLst>
                  <a:outerShdw blurRad="38100" dist="38100" dir="2700000" algn="tl">
                    <a:srgbClr val="C0C0C0"/>
                  </a:outerShdw>
                </a:effectLst>
              </a:rPr>
              <a:t>chromosomes</a:t>
            </a:r>
            <a:r>
              <a:rPr lang="en-US" sz="2900" dirty="0" smtClean="0"/>
              <a:t>?</a:t>
            </a:r>
          </a:p>
        </p:txBody>
      </p:sp>
    </p:spTree>
    <p:extLst>
      <p:ext uri="{BB962C8B-B14F-4D97-AF65-F5344CB8AC3E}">
        <p14:creationId xmlns:p14="http://schemas.microsoft.com/office/powerpoint/2010/main" val="865749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left)">
                                      <p:cBhvr>
                                        <p:cTn id="7" dur="500"/>
                                        <p:tgtEl>
                                          <p:spTgt spid="29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wipe(left)">
                                      <p:cBhvr>
                                        <p:cTn id="12" dur="5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P spid="2969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normAutofit/>
          </a:bodyPr>
          <a:lstStyle/>
          <a:p>
            <a:pPr eaLnBrk="1" fontAlgn="auto" hangingPunct="1">
              <a:spcAft>
                <a:spcPts val="0"/>
              </a:spcAft>
              <a:defRPr/>
            </a:pPr>
            <a:r>
              <a:rPr lang="en-US" b="1" dirty="0" smtClean="0">
                <a:solidFill>
                  <a:schemeClr val="hlink"/>
                </a:solidFill>
                <a:effectLst>
                  <a:outerShdw blurRad="38100" dist="38100" dir="2700000" algn="tl">
                    <a:srgbClr val="C0C0C0"/>
                  </a:outerShdw>
                </a:effectLst>
              </a:rPr>
              <a:t>Answer:</a:t>
            </a:r>
          </a:p>
        </p:txBody>
      </p:sp>
      <p:sp>
        <p:nvSpPr>
          <p:cNvPr id="30723" name="Rectangle 3"/>
          <p:cNvSpPr>
            <a:spLocks noGrp="1" noChangeArrowheads="1"/>
          </p:cNvSpPr>
          <p:nvPr>
            <p:ph idx="1"/>
          </p:nvPr>
        </p:nvSpPr>
        <p:spPr/>
        <p:txBody>
          <a:bodyPr rtlCol="0">
            <a:normAutofit/>
          </a:bodyPr>
          <a:lstStyle/>
          <a:p>
            <a:pPr indent="-274320" algn="ctr" eaLnBrk="1" fontAlgn="auto" hangingPunct="1">
              <a:spcAft>
                <a:spcPts val="0"/>
              </a:spcAft>
              <a:defRPr/>
            </a:pPr>
            <a:r>
              <a:rPr lang="en-US" b="1" dirty="0" smtClean="0">
                <a:effectLst>
                  <a:outerShdw blurRad="38100" dist="38100" dir="2700000" algn="tl">
                    <a:srgbClr val="C0C0C0"/>
                  </a:outerShdw>
                </a:effectLst>
              </a:rPr>
              <a:t>10 chromosomes</a:t>
            </a:r>
          </a:p>
        </p:txBody>
      </p:sp>
    </p:spTree>
    <p:extLst>
      <p:ext uri="{BB962C8B-B14F-4D97-AF65-F5344CB8AC3E}">
        <p14:creationId xmlns:p14="http://schemas.microsoft.com/office/powerpoint/2010/main" val="1388763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wipe(left)">
                                      <p:cBhvr>
                                        <p:cTn id="7" dur="500"/>
                                        <p:tgtEl>
                                          <p:spTgt spid="30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wipe(left)">
                                      <p:cBhvr>
                                        <p:cTn id="12"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P spid="307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dirty="0" smtClean="0"/>
              <a:t>Binary Fission of Bacterial Cell</a:t>
            </a:r>
          </a:p>
        </p:txBody>
      </p:sp>
      <p:sp>
        <p:nvSpPr>
          <p:cNvPr id="102403" name="AutoShape 2" descr="Scanning electron micrograph (SEM) depicting a Giardia lamblia protozoan undergoing binary fission, creating what appears to be a microscopic “heart.” This flagellated protozoan parasite inhabits and reproduces in the lumen of the small intestine and is responsible for the diarrheal infection giardiasi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n-US" altLang="en-US" sz="2400">
              <a:latin typeface="Arial" pitchFamily="34" charset="0"/>
            </a:endParaRPr>
          </a:p>
        </p:txBody>
      </p:sp>
      <p:pic>
        <p:nvPicPr>
          <p:cNvPr id="1024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838" y="1087438"/>
            <a:ext cx="47625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TextBox 2"/>
          <p:cNvSpPr txBox="1">
            <a:spLocks noChangeArrowheads="1"/>
          </p:cNvSpPr>
          <p:nvPr/>
        </p:nvSpPr>
        <p:spPr bwMode="auto">
          <a:xfrm>
            <a:off x="473075" y="2271713"/>
            <a:ext cx="3422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2400">
                <a:latin typeface="Arial" pitchFamily="34" charset="0"/>
              </a:rPr>
              <a:t>Binary Fission of </a:t>
            </a:r>
          </a:p>
          <a:p>
            <a:pPr algn="ctr">
              <a:spcBef>
                <a:spcPct val="0"/>
              </a:spcBef>
              <a:buFontTx/>
              <a:buNone/>
            </a:pPr>
            <a:r>
              <a:rPr lang="en-US" altLang="en-US" sz="2400">
                <a:latin typeface="Arial" pitchFamily="34" charset="0"/>
              </a:rPr>
              <a:t>Giardia-the protozoan </a:t>
            </a:r>
          </a:p>
          <a:p>
            <a:pPr algn="ctr">
              <a:spcBef>
                <a:spcPct val="0"/>
              </a:spcBef>
              <a:buFontTx/>
              <a:buNone/>
            </a:pPr>
            <a:r>
              <a:rPr lang="en-US" altLang="en-US" sz="2400">
                <a:latin typeface="Arial" pitchFamily="34" charset="0"/>
              </a:rPr>
              <a:t>responsible for diarrhea</a:t>
            </a:r>
          </a:p>
        </p:txBody>
      </p:sp>
    </p:spTree>
    <p:extLst>
      <p:ext uri="{BB962C8B-B14F-4D97-AF65-F5344CB8AC3E}">
        <p14:creationId xmlns:p14="http://schemas.microsoft.com/office/powerpoint/2010/main" val="3570236798"/>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n-US" b="1" dirty="0" smtClean="0">
                <a:solidFill>
                  <a:srgbClr val="9234DB"/>
                </a:solidFill>
                <a:effectLst>
                  <a:outerShdw blurRad="38100" dist="38100" dir="2700000" algn="tl">
                    <a:srgbClr val="C0C0C0"/>
                  </a:outerShdw>
                </a:effectLst>
              </a:rPr>
              <a:t>Prophase I</a:t>
            </a:r>
          </a:p>
        </p:txBody>
      </p:sp>
      <p:sp>
        <p:nvSpPr>
          <p:cNvPr id="38915" name="Rectangle 3"/>
          <p:cNvSpPr>
            <a:spLocks noGrp="1" noChangeArrowheads="1"/>
          </p:cNvSpPr>
          <p:nvPr>
            <p:ph idx="1"/>
          </p:nvPr>
        </p:nvSpPr>
        <p:spPr>
          <a:xfrm>
            <a:off x="0" y="1447800"/>
            <a:ext cx="7772400" cy="4114800"/>
          </a:xfrm>
        </p:spPr>
        <p:txBody>
          <a:bodyPr lIns="90488" tIns="44450" rIns="90488" bIns="44450"/>
          <a:lstStyle/>
          <a:p>
            <a:pPr eaLnBrk="1" hangingPunct="1">
              <a:buFontTx/>
              <a:buNone/>
            </a:pPr>
            <a:r>
              <a:rPr lang="en-US" altLang="en-US" smtClean="0"/>
              <a:t> </a:t>
            </a:r>
          </a:p>
        </p:txBody>
      </p:sp>
      <p:sp>
        <p:nvSpPr>
          <p:cNvPr id="38916" name="Rectangle 4"/>
          <p:cNvSpPr>
            <a:spLocks noChangeArrowheads="1"/>
          </p:cNvSpPr>
          <p:nvPr/>
        </p:nvSpPr>
        <p:spPr bwMode="auto">
          <a:xfrm>
            <a:off x="152400"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pPr>
            <a:r>
              <a:rPr lang="en-US" altLang="en-US" sz="3200">
                <a:solidFill>
                  <a:srgbClr val="000000"/>
                </a:solidFill>
              </a:rPr>
              <a:t> </a:t>
            </a:r>
          </a:p>
        </p:txBody>
      </p:sp>
      <p:grpSp>
        <p:nvGrpSpPr>
          <p:cNvPr id="2" name="Group 5"/>
          <p:cNvGrpSpPr>
            <a:grpSpLocks/>
          </p:cNvGrpSpPr>
          <p:nvPr/>
        </p:nvGrpSpPr>
        <p:grpSpPr bwMode="auto">
          <a:xfrm>
            <a:off x="1204913" y="2119313"/>
            <a:ext cx="5964237" cy="3430587"/>
            <a:chOff x="759" y="1335"/>
            <a:chExt cx="3757" cy="2161"/>
          </a:xfrm>
        </p:grpSpPr>
        <p:sp>
          <p:nvSpPr>
            <p:cNvPr id="38918" name="Oval 6"/>
            <p:cNvSpPr>
              <a:spLocks noChangeArrowheads="1"/>
            </p:cNvSpPr>
            <p:nvPr/>
          </p:nvSpPr>
          <p:spPr bwMode="auto">
            <a:xfrm>
              <a:off x="1928" y="1400"/>
              <a:ext cx="1952" cy="2096"/>
            </a:xfrm>
            <a:prstGeom prst="ellipse">
              <a:avLst/>
            </a:prstGeom>
            <a:solidFill>
              <a:schemeClr val="bg1"/>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8919" name="Rectangle 7"/>
            <p:cNvSpPr>
              <a:spLocks noChangeArrowheads="1"/>
            </p:cNvSpPr>
            <p:nvPr/>
          </p:nvSpPr>
          <p:spPr bwMode="auto">
            <a:xfrm>
              <a:off x="3700" y="2404"/>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8920" name="Rectangle 8"/>
            <p:cNvSpPr>
              <a:spLocks noChangeArrowheads="1"/>
            </p:cNvSpPr>
            <p:nvPr/>
          </p:nvSpPr>
          <p:spPr bwMode="auto">
            <a:xfrm>
              <a:off x="2020" y="2356"/>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8921" name="Rectangle 9"/>
            <p:cNvSpPr>
              <a:spLocks noChangeArrowheads="1"/>
            </p:cNvSpPr>
            <p:nvPr/>
          </p:nvSpPr>
          <p:spPr bwMode="auto">
            <a:xfrm>
              <a:off x="3652" y="2308"/>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8922" name="Rectangle 10"/>
            <p:cNvSpPr>
              <a:spLocks noChangeArrowheads="1"/>
            </p:cNvSpPr>
            <p:nvPr/>
          </p:nvSpPr>
          <p:spPr bwMode="auto">
            <a:xfrm>
              <a:off x="2068" y="2500"/>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8923" name="Freeform 11"/>
            <p:cNvSpPr>
              <a:spLocks/>
            </p:cNvSpPr>
            <p:nvPr/>
          </p:nvSpPr>
          <p:spPr bwMode="auto">
            <a:xfrm>
              <a:off x="2532" y="2580"/>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38924" name="Freeform 12"/>
            <p:cNvSpPr>
              <a:spLocks/>
            </p:cNvSpPr>
            <p:nvPr/>
          </p:nvSpPr>
          <p:spPr bwMode="auto">
            <a:xfrm>
              <a:off x="2676" y="2580"/>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38925" name="Oval 13"/>
            <p:cNvSpPr>
              <a:spLocks noChangeArrowheads="1"/>
            </p:cNvSpPr>
            <p:nvPr/>
          </p:nvSpPr>
          <p:spPr bwMode="auto">
            <a:xfrm>
              <a:off x="2644" y="2788"/>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8926" name="Freeform 14"/>
            <p:cNvSpPr>
              <a:spLocks/>
            </p:cNvSpPr>
            <p:nvPr/>
          </p:nvSpPr>
          <p:spPr bwMode="auto">
            <a:xfrm>
              <a:off x="2964" y="1956"/>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38927" name="Freeform 15"/>
            <p:cNvSpPr>
              <a:spLocks/>
            </p:cNvSpPr>
            <p:nvPr/>
          </p:nvSpPr>
          <p:spPr bwMode="auto">
            <a:xfrm>
              <a:off x="3108" y="195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38928" name="Oval 16"/>
            <p:cNvSpPr>
              <a:spLocks noChangeArrowheads="1"/>
            </p:cNvSpPr>
            <p:nvPr/>
          </p:nvSpPr>
          <p:spPr bwMode="auto">
            <a:xfrm>
              <a:off x="3076" y="2164"/>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8929" name="Rectangle 17"/>
            <p:cNvSpPr>
              <a:spLocks noChangeArrowheads="1"/>
            </p:cNvSpPr>
            <p:nvPr/>
          </p:nvSpPr>
          <p:spPr bwMode="auto">
            <a:xfrm>
              <a:off x="3495" y="1431"/>
              <a:ext cx="10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333399"/>
                  </a:solidFill>
                </a:rPr>
                <a:t>centrioles</a:t>
              </a:r>
            </a:p>
          </p:txBody>
        </p:sp>
        <p:sp>
          <p:nvSpPr>
            <p:cNvPr id="38930" name="Rectangle 18"/>
            <p:cNvSpPr>
              <a:spLocks noChangeArrowheads="1"/>
            </p:cNvSpPr>
            <p:nvPr/>
          </p:nvSpPr>
          <p:spPr bwMode="auto">
            <a:xfrm>
              <a:off x="999" y="1335"/>
              <a:ext cx="125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9234DB"/>
                  </a:solidFill>
                </a:rPr>
                <a:t>spindle fiber</a:t>
              </a:r>
            </a:p>
          </p:txBody>
        </p:sp>
        <p:sp>
          <p:nvSpPr>
            <p:cNvPr id="38931" name="Line 19"/>
            <p:cNvSpPr>
              <a:spLocks noChangeShapeType="1"/>
            </p:cNvSpPr>
            <p:nvPr/>
          </p:nvSpPr>
          <p:spPr bwMode="auto">
            <a:xfrm flipH="1">
              <a:off x="2012" y="2644"/>
              <a:ext cx="56"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2" name="Line 20"/>
            <p:cNvSpPr>
              <a:spLocks noChangeShapeType="1"/>
            </p:cNvSpPr>
            <p:nvPr/>
          </p:nvSpPr>
          <p:spPr bwMode="auto">
            <a:xfrm flipH="1">
              <a:off x="1964" y="2548"/>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3" name="Line 21"/>
            <p:cNvSpPr>
              <a:spLocks noChangeShapeType="1"/>
            </p:cNvSpPr>
            <p:nvPr/>
          </p:nvSpPr>
          <p:spPr bwMode="auto">
            <a:xfrm>
              <a:off x="1924" y="2448"/>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4" name="Line 22"/>
            <p:cNvSpPr>
              <a:spLocks noChangeShapeType="1"/>
            </p:cNvSpPr>
            <p:nvPr/>
          </p:nvSpPr>
          <p:spPr bwMode="auto">
            <a:xfrm>
              <a:off x="1972" y="2260"/>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5" name="Line 23"/>
            <p:cNvSpPr>
              <a:spLocks noChangeShapeType="1"/>
            </p:cNvSpPr>
            <p:nvPr/>
          </p:nvSpPr>
          <p:spPr bwMode="auto">
            <a:xfrm flipV="1">
              <a:off x="2064" y="2204"/>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6" name="Line 24"/>
            <p:cNvSpPr>
              <a:spLocks noChangeShapeType="1"/>
            </p:cNvSpPr>
            <p:nvPr/>
          </p:nvSpPr>
          <p:spPr bwMode="auto">
            <a:xfrm flipV="1">
              <a:off x="3744" y="2156"/>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7" name="Line 25"/>
            <p:cNvSpPr>
              <a:spLocks noChangeShapeType="1"/>
            </p:cNvSpPr>
            <p:nvPr/>
          </p:nvSpPr>
          <p:spPr bwMode="auto">
            <a:xfrm flipV="1">
              <a:off x="3796" y="2252"/>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8" name="Line 26"/>
            <p:cNvSpPr>
              <a:spLocks noChangeShapeType="1"/>
            </p:cNvSpPr>
            <p:nvPr/>
          </p:nvSpPr>
          <p:spPr bwMode="auto">
            <a:xfrm>
              <a:off x="3796" y="2400"/>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9" name="Line 27"/>
            <p:cNvSpPr>
              <a:spLocks noChangeShapeType="1"/>
            </p:cNvSpPr>
            <p:nvPr/>
          </p:nvSpPr>
          <p:spPr bwMode="auto">
            <a:xfrm>
              <a:off x="3796" y="2500"/>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0" name="Line 28"/>
            <p:cNvSpPr>
              <a:spLocks noChangeShapeType="1"/>
            </p:cNvSpPr>
            <p:nvPr/>
          </p:nvSpPr>
          <p:spPr bwMode="auto">
            <a:xfrm>
              <a:off x="3744" y="2596"/>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1" name="Rectangle 29"/>
            <p:cNvSpPr>
              <a:spLocks noChangeArrowheads="1"/>
            </p:cNvSpPr>
            <p:nvPr/>
          </p:nvSpPr>
          <p:spPr bwMode="auto">
            <a:xfrm>
              <a:off x="759" y="2007"/>
              <a:ext cx="637"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9999"/>
                  </a:solidFill>
                </a:rPr>
                <a:t>aster</a:t>
              </a:r>
            </a:p>
            <a:p>
              <a:r>
                <a:rPr lang="en-US" altLang="en-US" b="1">
                  <a:solidFill>
                    <a:srgbClr val="009999"/>
                  </a:solidFill>
                </a:rPr>
                <a:t>fibers</a:t>
              </a:r>
            </a:p>
          </p:txBody>
        </p:sp>
        <p:sp>
          <p:nvSpPr>
            <p:cNvPr id="38942" name="Line 30"/>
            <p:cNvSpPr>
              <a:spLocks noChangeShapeType="1"/>
            </p:cNvSpPr>
            <p:nvPr/>
          </p:nvSpPr>
          <p:spPr bwMode="auto">
            <a:xfrm>
              <a:off x="1352" y="2216"/>
              <a:ext cx="712" cy="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3" name="Freeform 31"/>
            <p:cNvSpPr>
              <a:spLocks/>
            </p:cNvSpPr>
            <p:nvPr/>
          </p:nvSpPr>
          <p:spPr bwMode="auto">
            <a:xfrm>
              <a:off x="2724" y="1956"/>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38944" name="Freeform 32"/>
            <p:cNvSpPr>
              <a:spLocks/>
            </p:cNvSpPr>
            <p:nvPr/>
          </p:nvSpPr>
          <p:spPr bwMode="auto">
            <a:xfrm>
              <a:off x="2868" y="195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38945" name="Oval 33"/>
            <p:cNvSpPr>
              <a:spLocks noChangeArrowheads="1"/>
            </p:cNvSpPr>
            <p:nvPr/>
          </p:nvSpPr>
          <p:spPr bwMode="auto">
            <a:xfrm>
              <a:off x="2836" y="2164"/>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8946" name="Freeform 34"/>
            <p:cNvSpPr>
              <a:spLocks/>
            </p:cNvSpPr>
            <p:nvPr/>
          </p:nvSpPr>
          <p:spPr bwMode="auto">
            <a:xfrm>
              <a:off x="2772" y="2580"/>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38947" name="Freeform 35"/>
            <p:cNvSpPr>
              <a:spLocks/>
            </p:cNvSpPr>
            <p:nvPr/>
          </p:nvSpPr>
          <p:spPr bwMode="auto">
            <a:xfrm>
              <a:off x="2916" y="2580"/>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38948" name="Oval 36"/>
            <p:cNvSpPr>
              <a:spLocks noChangeArrowheads="1"/>
            </p:cNvSpPr>
            <p:nvPr/>
          </p:nvSpPr>
          <p:spPr bwMode="auto">
            <a:xfrm>
              <a:off x="2884" y="2788"/>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38949" name="Line 37"/>
            <p:cNvSpPr>
              <a:spLocks noChangeShapeType="1"/>
            </p:cNvSpPr>
            <p:nvPr/>
          </p:nvSpPr>
          <p:spPr bwMode="auto">
            <a:xfrm flipV="1">
              <a:off x="2164" y="2204"/>
              <a:ext cx="712" cy="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0" name="Line 38"/>
            <p:cNvSpPr>
              <a:spLocks noChangeShapeType="1"/>
            </p:cNvSpPr>
            <p:nvPr/>
          </p:nvSpPr>
          <p:spPr bwMode="auto">
            <a:xfrm flipH="1" flipV="1">
              <a:off x="3116" y="2204"/>
              <a:ext cx="488"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1" name="Line 39"/>
            <p:cNvSpPr>
              <a:spLocks noChangeShapeType="1"/>
            </p:cNvSpPr>
            <p:nvPr/>
          </p:nvSpPr>
          <p:spPr bwMode="auto">
            <a:xfrm flipV="1">
              <a:off x="2932" y="2444"/>
              <a:ext cx="760" cy="3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2" name="Line 40"/>
            <p:cNvSpPr>
              <a:spLocks noChangeShapeType="1"/>
            </p:cNvSpPr>
            <p:nvPr/>
          </p:nvSpPr>
          <p:spPr bwMode="auto">
            <a:xfrm>
              <a:off x="2164" y="2548"/>
              <a:ext cx="52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3" name="Line 41"/>
            <p:cNvSpPr>
              <a:spLocks noChangeShapeType="1"/>
            </p:cNvSpPr>
            <p:nvPr/>
          </p:nvSpPr>
          <p:spPr bwMode="auto">
            <a:xfrm>
              <a:off x="1880" y="1592"/>
              <a:ext cx="608" cy="70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4" name="Line 42"/>
            <p:cNvSpPr>
              <a:spLocks noChangeShapeType="1"/>
            </p:cNvSpPr>
            <p:nvPr/>
          </p:nvSpPr>
          <p:spPr bwMode="auto">
            <a:xfrm flipV="1">
              <a:off x="3656" y="1624"/>
              <a:ext cx="80" cy="64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5566088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wipe(left)">
                                      <p:cBhvr>
                                        <p:cTn id="7" dur="500"/>
                                        <p:tgtEl>
                                          <p:spTgt spid="317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81000"/>
            <a:ext cx="7772400" cy="1143000"/>
          </a:xfrm>
        </p:spPr>
        <p:txBody>
          <a:bodyPr lIns="90488" tIns="44450" rIns="90488" bIns="44450" rtlCol="0">
            <a:normAutofit/>
          </a:bodyPr>
          <a:lstStyle/>
          <a:p>
            <a:pPr eaLnBrk="1" fontAlgn="auto" hangingPunct="1">
              <a:spcAft>
                <a:spcPts val="0"/>
              </a:spcAft>
              <a:defRPr/>
            </a:pPr>
            <a:r>
              <a:rPr lang="en-US" b="1" dirty="0" smtClean="0">
                <a:solidFill>
                  <a:srgbClr val="9234DB"/>
                </a:solidFill>
                <a:effectLst>
                  <a:outerShdw blurRad="38100" dist="38100" dir="2700000" algn="tl">
                    <a:srgbClr val="C0C0C0"/>
                  </a:outerShdw>
                </a:effectLst>
              </a:rPr>
              <a:t>Metaphase I</a:t>
            </a:r>
          </a:p>
        </p:txBody>
      </p:sp>
      <p:sp>
        <p:nvSpPr>
          <p:cNvPr id="32771" name="Rectangle 3"/>
          <p:cNvSpPr>
            <a:spLocks noGrp="1" noChangeArrowheads="1"/>
          </p:cNvSpPr>
          <p:nvPr>
            <p:ph idx="1"/>
          </p:nvPr>
        </p:nvSpPr>
        <p:spPr>
          <a:xfrm>
            <a:off x="381000" y="1447800"/>
            <a:ext cx="8458200" cy="4114800"/>
          </a:xfrm>
        </p:spPr>
        <p:txBody>
          <a:bodyPr lIns="90488" tIns="44450" rIns="90488" bIns="44450" rtlCol="0">
            <a:normAutofit lnSpcReduction="10000"/>
          </a:bodyPr>
          <a:lstStyle/>
          <a:p>
            <a:pPr indent="-274320" eaLnBrk="1" fontAlgn="auto" hangingPunct="1">
              <a:lnSpc>
                <a:spcPct val="90000"/>
              </a:lnSpc>
              <a:spcAft>
                <a:spcPts val="0"/>
              </a:spcAft>
              <a:defRPr/>
            </a:pPr>
            <a:r>
              <a:rPr lang="en-US" sz="2800" b="1" dirty="0" smtClean="0">
                <a:solidFill>
                  <a:schemeClr val="hlink"/>
                </a:solidFill>
                <a:effectLst>
                  <a:outerShdw blurRad="38100" dist="38100" dir="2700000" algn="tl">
                    <a:srgbClr val="C0C0C0"/>
                  </a:outerShdw>
                </a:effectLst>
              </a:rPr>
              <a:t>Shortest phase</a:t>
            </a:r>
            <a:endParaRPr lang="en-US" sz="2800" dirty="0" smtClean="0"/>
          </a:p>
          <a:p>
            <a:pPr indent="-274320" eaLnBrk="1" fontAlgn="auto" hangingPunct="1">
              <a:lnSpc>
                <a:spcPct val="90000"/>
              </a:lnSpc>
              <a:spcAft>
                <a:spcPts val="0"/>
              </a:spcAft>
              <a:buFontTx/>
              <a:buNone/>
              <a:defRPr/>
            </a:pPr>
            <a:endParaRPr lang="en-US" sz="1000" dirty="0" smtClean="0"/>
          </a:p>
          <a:p>
            <a:pPr indent="-274320" eaLnBrk="1" fontAlgn="auto" hangingPunct="1">
              <a:lnSpc>
                <a:spcPct val="90000"/>
              </a:lnSpc>
              <a:spcAft>
                <a:spcPts val="0"/>
              </a:spcAft>
              <a:defRPr/>
            </a:pPr>
            <a:r>
              <a:rPr lang="en-US" sz="2800" b="1" dirty="0" smtClean="0">
                <a:solidFill>
                  <a:srgbClr val="D93192"/>
                </a:solidFill>
                <a:effectLst>
                  <a:outerShdw blurRad="38100" dist="38100" dir="2700000" algn="tl">
                    <a:srgbClr val="C0C0C0"/>
                  </a:outerShdw>
                </a:effectLst>
              </a:rPr>
              <a:t>Tetrads</a:t>
            </a:r>
            <a:r>
              <a:rPr lang="en-US" sz="2800" dirty="0" smtClean="0"/>
              <a:t> align on the </a:t>
            </a:r>
            <a:r>
              <a:rPr lang="en-US" sz="2800" b="1" dirty="0" smtClean="0">
                <a:solidFill>
                  <a:srgbClr val="0000CC"/>
                </a:solidFill>
                <a:effectLst>
                  <a:outerShdw blurRad="38100" dist="38100" dir="2700000" algn="tl">
                    <a:srgbClr val="C0C0C0"/>
                  </a:outerShdw>
                </a:effectLst>
              </a:rPr>
              <a:t>metaphase plate</a:t>
            </a:r>
            <a:r>
              <a:rPr lang="en-US" sz="2800" dirty="0" smtClean="0"/>
              <a:t>.</a:t>
            </a:r>
          </a:p>
          <a:p>
            <a:pPr indent="-274320" eaLnBrk="1" fontAlgn="auto" hangingPunct="1">
              <a:lnSpc>
                <a:spcPct val="90000"/>
              </a:lnSpc>
              <a:spcAft>
                <a:spcPts val="0"/>
              </a:spcAft>
              <a:buFontTx/>
              <a:buNone/>
              <a:defRPr/>
            </a:pPr>
            <a:endParaRPr lang="en-US" sz="1000" dirty="0" smtClean="0"/>
          </a:p>
          <a:p>
            <a:pPr indent="-274320" eaLnBrk="1" fontAlgn="auto" hangingPunct="1">
              <a:lnSpc>
                <a:spcPct val="90000"/>
              </a:lnSpc>
              <a:spcAft>
                <a:spcPts val="0"/>
              </a:spcAft>
              <a:defRPr/>
            </a:pPr>
            <a:r>
              <a:rPr lang="en-US" sz="2800" b="1" dirty="0" smtClean="0">
                <a:solidFill>
                  <a:schemeClr val="accent2"/>
                </a:solidFill>
                <a:effectLst>
                  <a:outerShdw blurRad="38100" dist="38100" dir="2700000" algn="tl">
                    <a:srgbClr val="C0C0C0"/>
                  </a:outerShdw>
                </a:effectLst>
              </a:rPr>
              <a:t>INDEPENDENT ASSORTMENT OCCURS:</a:t>
            </a:r>
          </a:p>
          <a:p>
            <a:pPr indent="-274320" eaLnBrk="1" fontAlgn="auto" hangingPunct="1">
              <a:lnSpc>
                <a:spcPct val="90000"/>
              </a:lnSpc>
              <a:spcAft>
                <a:spcPts val="0"/>
              </a:spcAft>
              <a:buFontTx/>
              <a:buNone/>
              <a:defRPr/>
            </a:pPr>
            <a:r>
              <a:rPr lang="en-US" sz="2600" dirty="0" smtClean="0"/>
              <a:t>	1.  Orientation of homologous pair to poles is random.</a:t>
            </a:r>
          </a:p>
          <a:p>
            <a:pPr indent="-274320" eaLnBrk="1" fontAlgn="auto" hangingPunct="1">
              <a:lnSpc>
                <a:spcPct val="90000"/>
              </a:lnSpc>
              <a:spcAft>
                <a:spcPts val="0"/>
              </a:spcAft>
              <a:buFontTx/>
              <a:buNone/>
              <a:defRPr/>
            </a:pPr>
            <a:r>
              <a:rPr lang="en-US" sz="2600" dirty="0" smtClean="0"/>
              <a:t>	2.  Variation</a:t>
            </a:r>
          </a:p>
          <a:p>
            <a:pPr indent="-274320" eaLnBrk="1" fontAlgn="auto" hangingPunct="1">
              <a:lnSpc>
                <a:spcPct val="90000"/>
              </a:lnSpc>
              <a:spcAft>
                <a:spcPts val="0"/>
              </a:spcAft>
              <a:buFontTx/>
              <a:buNone/>
              <a:defRPr/>
            </a:pPr>
            <a:r>
              <a:rPr lang="en-US" sz="2600" dirty="0" smtClean="0"/>
              <a:t>	3.  </a:t>
            </a:r>
            <a:r>
              <a:rPr lang="en-US" sz="2600" b="1" dirty="0" smtClean="0">
                <a:solidFill>
                  <a:schemeClr val="hlink"/>
                </a:solidFill>
              </a:rPr>
              <a:t>Formula:  2</a:t>
            </a:r>
            <a:r>
              <a:rPr lang="en-US" sz="2600" b="1" baseline="30000" dirty="0" smtClean="0">
                <a:solidFill>
                  <a:schemeClr val="hlink"/>
                </a:solidFill>
              </a:rPr>
              <a:t>n</a:t>
            </a:r>
          </a:p>
          <a:p>
            <a:pPr indent="-274320" eaLnBrk="1" fontAlgn="auto" hangingPunct="1">
              <a:lnSpc>
                <a:spcPct val="90000"/>
              </a:lnSpc>
              <a:spcAft>
                <a:spcPts val="0"/>
              </a:spcAft>
              <a:buFontTx/>
              <a:buNone/>
              <a:defRPr/>
            </a:pPr>
            <a:r>
              <a:rPr lang="en-US" sz="2600" b="1" dirty="0" smtClean="0">
                <a:solidFill>
                  <a:srgbClr val="7B00E4"/>
                </a:solidFill>
                <a:effectLst>
                  <a:outerShdw blurRad="38100" dist="38100" dir="2700000" algn="tl">
                    <a:srgbClr val="C0C0C0"/>
                  </a:outerShdw>
                </a:effectLst>
              </a:rPr>
              <a:t>				Example:	2n = 4</a:t>
            </a:r>
          </a:p>
          <a:p>
            <a:pPr indent="-274320" eaLnBrk="1" fontAlgn="auto" hangingPunct="1">
              <a:lnSpc>
                <a:spcPct val="90000"/>
              </a:lnSpc>
              <a:spcAft>
                <a:spcPts val="0"/>
              </a:spcAft>
              <a:buFontTx/>
              <a:buNone/>
              <a:defRPr/>
            </a:pPr>
            <a:r>
              <a:rPr lang="en-US" sz="2600" b="1" dirty="0" smtClean="0">
                <a:solidFill>
                  <a:srgbClr val="7B00E4"/>
                </a:solidFill>
                <a:effectLst>
                  <a:outerShdw blurRad="38100" dist="38100" dir="2700000" algn="tl">
                    <a:srgbClr val="C0C0C0"/>
                  </a:outerShdw>
                </a:effectLst>
              </a:rPr>
              <a:t>					then 	  n = 2</a:t>
            </a:r>
          </a:p>
          <a:p>
            <a:pPr indent="-274320" eaLnBrk="1" fontAlgn="auto" hangingPunct="1">
              <a:lnSpc>
                <a:spcPct val="90000"/>
              </a:lnSpc>
              <a:spcAft>
                <a:spcPts val="0"/>
              </a:spcAft>
              <a:buFontTx/>
              <a:buNone/>
              <a:defRPr/>
            </a:pPr>
            <a:r>
              <a:rPr lang="en-US" sz="2600" b="1" dirty="0" smtClean="0">
                <a:solidFill>
                  <a:srgbClr val="7B00E4"/>
                </a:solidFill>
                <a:effectLst>
                  <a:outerShdw blurRad="38100" dist="38100" dir="2700000" algn="tl">
                    <a:srgbClr val="C0C0C0"/>
                  </a:outerShdw>
                </a:effectLst>
              </a:rPr>
              <a:t>				          thus	 2</a:t>
            </a:r>
            <a:r>
              <a:rPr lang="en-US" sz="2600" b="1" baseline="30000" dirty="0" smtClean="0">
                <a:solidFill>
                  <a:srgbClr val="7B00E4"/>
                </a:solidFill>
                <a:effectLst>
                  <a:outerShdw blurRad="38100" dist="38100" dir="2700000" algn="tl">
                    <a:srgbClr val="C0C0C0"/>
                  </a:outerShdw>
                </a:effectLst>
              </a:rPr>
              <a:t>2 </a:t>
            </a:r>
            <a:r>
              <a:rPr lang="en-US" sz="2600" b="1" dirty="0" smtClean="0">
                <a:solidFill>
                  <a:srgbClr val="7B00E4"/>
                </a:solidFill>
                <a:effectLst>
                  <a:outerShdw blurRad="38100" dist="38100" dir="2700000" algn="tl">
                    <a:srgbClr val="C0C0C0"/>
                  </a:outerShdw>
                </a:effectLst>
              </a:rPr>
              <a:t>= 4 combinations</a:t>
            </a:r>
            <a:endParaRPr lang="en-US" sz="2800" b="1" dirty="0" smtClean="0">
              <a:solidFill>
                <a:schemeClr val="hlink"/>
              </a:solidFill>
              <a:effectLst>
                <a:outerShdw blurRad="38100" dist="38100" dir="2700000" algn="tl">
                  <a:srgbClr val="C0C0C0"/>
                </a:outerShdw>
              </a:effectLst>
            </a:endParaRPr>
          </a:p>
        </p:txBody>
      </p:sp>
    </p:spTree>
    <p:extLst>
      <p:ext uri="{BB962C8B-B14F-4D97-AF65-F5344CB8AC3E}">
        <p14:creationId xmlns:p14="http://schemas.microsoft.com/office/powerpoint/2010/main" val="34674342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wipe(left)">
                                      <p:cBhvr>
                                        <p:cTn id="7" dur="500"/>
                                        <p:tgtEl>
                                          <p:spTgt spid="327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wipe(left)">
                                      <p:cBhvr>
                                        <p:cTn id="12" dur="500"/>
                                        <p:tgtEl>
                                          <p:spTgt spid="327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wipe(left)">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animEffect transition="in" filter="wipe(left)">
                                      <p:cBhvr>
                                        <p:cTn id="22" dur="500"/>
                                        <p:tgtEl>
                                          <p:spTgt spid="327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animEffect transition="in" filter="wipe(left)">
                                      <p:cBhvr>
                                        <p:cTn id="27" dur="500"/>
                                        <p:tgtEl>
                                          <p:spTgt spid="3277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771">
                                            <p:txEl>
                                              <p:pRg st="6" end="6"/>
                                            </p:txEl>
                                          </p:spTgt>
                                        </p:tgtEl>
                                        <p:attrNameLst>
                                          <p:attrName>style.visibility</p:attrName>
                                        </p:attrNameLst>
                                      </p:cBhvr>
                                      <p:to>
                                        <p:strVal val="visible"/>
                                      </p:to>
                                    </p:set>
                                    <p:animEffect transition="in" filter="wipe(left)">
                                      <p:cBhvr>
                                        <p:cTn id="32" dur="500"/>
                                        <p:tgtEl>
                                          <p:spTgt spid="3277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771">
                                            <p:txEl>
                                              <p:pRg st="7" end="7"/>
                                            </p:txEl>
                                          </p:spTgt>
                                        </p:tgtEl>
                                        <p:attrNameLst>
                                          <p:attrName>style.visibility</p:attrName>
                                        </p:attrNameLst>
                                      </p:cBhvr>
                                      <p:to>
                                        <p:strVal val="visible"/>
                                      </p:to>
                                    </p:set>
                                    <p:animEffect transition="in" filter="wipe(left)">
                                      <p:cBhvr>
                                        <p:cTn id="37" dur="500"/>
                                        <p:tgtEl>
                                          <p:spTgt spid="3277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771">
                                            <p:txEl>
                                              <p:pRg st="8" end="8"/>
                                            </p:txEl>
                                          </p:spTgt>
                                        </p:tgtEl>
                                        <p:attrNameLst>
                                          <p:attrName>style.visibility</p:attrName>
                                        </p:attrNameLst>
                                      </p:cBhvr>
                                      <p:to>
                                        <p:strVal val="visible"/>
                                      </p:to>
                                    </p:set>
                                    <p:animEffect transition="in" filter="wipe(left)">
                                      <p:cBhvr>
                                        <p:cTn id="42" dur="500"/>
                                        <p:tgtEl>
                                          <p:spTgt spid="3277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771">
                                            <p:txEl>
                                              <p:pRg st="9" end="9"/>
                                            </p:txEl>
                                          </p:spTgt>
                                        </p:tgtEl>
                                        <p:attrNameLst>
                                          <p:attrName>style.visibility</p:attrName>
                                        </p:attrNameLst>
                                      </p:cBhvr>
                                      <p:to>
                                        <p:strVal val="visible"/>
                                      </p:to>
                                    </p:set>
                                    <p:animEffect transition="in" filter="wipe(left)">
                                      <p:cBhvr>
                                        <p:cTn id="47" dur="500"/>
                                        <p:tgtEl>
                                          <p:spTgt spid="32771">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2771">
                                            <p:txEl>
                                              <p:pRg st="10" end="10"/>
                                            </p:txEl>
                                          </p:spTgt>
                                        </p:tgtEl>
                                        <p:attrNameLst>
                                          <p:attrName>style.visibility</p:attrName>
                                        </p:attrNameLst>
                                      </p:cBhvr>
                                      <p:to>
                                        <p:strVal val="visible"/>
                                      </p:to>
                                    </p:set>
                                    <p:animEffect transition="in" filter="wipe(left)">
                                      <p:cBhvr>
                                        <p:cTn id="52" dur="500"/>
                                        <p:tgtEl>
                                          <p:spTgt spid="327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P spid="32771"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n-US" b="1" dirty="0" smtClean="0">
                <a:solidFill>
                  <a:srgbClr val="9234DB"/>
                </a:solidFill>
                <a:effectLst>
                  <a:outerShdw blurRad="38100" dist="38100" dir="2700000" algn="tl">
                    <a:srgbClr val="C0C0C0"/>
                  </a:outerShdw>
                </a:effectLst>
              </a:rPr>
              <a:t>Metaphase I</a:t>
            </a:r>
          </a:p>
        </p:txBody>
      </p:sp>
      <p:sp>
        <p:nvSpPr>
          <p:cNvPr id="40963" name="Rectangle 3"/>
          <p:cNvSpPr>
            <a:spLocks noChangeArrowheads="1"/>
          </p:cNvSpPr>
          <p:nvPr/>
        </p:nvSpPr>
        <p:spPr bwMode="auto">
          <a:xfrm>
            <a:off x="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pPr>
            <a:r>
              <a:rPr lang="en-US" altLang="en-US" sz="3200">
                <a:solidFill>
                  <a:srgbClr val="000000"/>
                </a:solidFill>
              </a:rPr>
              <a:t> </a:t>
            </a:r>
          </a:p>
        </p:txBody>
      </p:sp>
      <p:sp>
        <p:nvSpPr>
          <p:cNvPr id="40964" name="Rectangle 4"/>
          <p:cNvSpPr>
            <a:spLocks noChangeArrowheads="1"/>
          </p:cNvSpPr>
          <p:nvPr/>
        </p:nvSpPr>
        <p:spPr bwMode="auto">
          <a:xfrm>
            <a:off x="152400"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spcBef>
                <a:spcPct val="20000"/>
              </a:spcBef>
            </a:pPr>
            <a:r>
              <a:rPr lang="en-US" altLang="en-US" sz="3200">
                <a:solidFill>
                  <a:srgbClr val="000000"/>
                </a:solidFill>
              </a:rPr>
              <a:t> </a:t>
            </a:r>
          </a:p>
        </p:txBody>
      </p:sp>
      <p:grpSp>
        <p:nvGrpSpPr>
          <p:cNvPr id="2" name="Group 5"/>
          <p:cNvGrpSpPr>
            <a:grpSpLocks/>
          </p:cNvGrpSpPr>
          <p:nvPr/>
        </p:nvGrpSpPr>
        <p:grpSpPr bwMode="auto">
          <a:xfrm>
            <a:off x="609600" y="1828800"/>
            <a:ext cx="4275138" cy="4624388"/>
            <a:chOff x="388" y="1156"/>
            <a:chExt cx="2693" cy="2913"/>
          </a:xfrm>
        </p:grpSpPr>
        <p:sp>
          <p:nvSpPr>
            <p:cNvPr id="41000" name="Oval 6"/>
            <p:cNvSpPr>
              <a:spLocks noChangeArrowheads="1"/>
            </p:cNvSpPr>
            <p:nvPr/>
          </p:nvSpPr>
          <p:spPr bwMode="auto">
            <a:xfrm>
              <a:off x="392" y="1352"/>
              <a:ext cx="1952" cy="2096"/>
            </a:xfrm>
            <a:prstGeom prst="ellipse">
              <a:avLst/>
            </a:prstGeom>
            <a:solidFill>
              <a:schemeClr val="bg1"/>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1001" name="Rectangle 7"/>
            <p:cNvSpPr>
              <a:spLocks noChangeArrowheads="1"/>
            </p:cNvSpPr>
            <p:nvPr/>
          </p:nvSpPr>
          <p:spPr bwMode="auto">
            <a:xfrm>
              <a:off x="2164" y="2356"/>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1002" name="Rectangle 8"/>
            <p:cNvSpPr>
              <a:spLocks noChangeArrowheads="1"/>
            </p:cNvSpPr>
            <p:nvPr/>
          </p:nvSpPr>
          <p:spPr bwMode="auto">
            <a:xfrm>
              <a:off x="484" y="2308"/>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1003" name="Rectangle 9"/>
            <p:cNvSpPr>
              <a:spLocks noChangeArrowheads="1"/>
            </p:cNvSpPr>
            <p:nvPr/>
          </p:nvSpPr>
          <p:spPr bwMode="auto">
            <a:xfrm>
              <a:off x="2116" y="2260"/>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1004" name="Rectangle 10"/>
            <p:cNvSpPr>
              <a:spLocks noChangeArrowheads="1"/>
            </p:cNvSpPr>
            <p:nvPr/>
          </p:nvSpPr>
          <p:spPr bwMode="auto">
            <a:xfrm>
              <a:off x="532" y="2452"/>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1005" name="Freeform 11"/>
            <p:cNvSpPr>
              <a:spLocks/>
            </p:cNvSpPr>
            <p:nvPr/>
          </p:nvSpPr>
          <p:spPr bwMode="auto">
            <a:xfrm>
              <a:off x="1092" y="2532"/>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1006" name="Freeform 12"/>
            <p:cNvSpPr>
              <a:spLocks/>
            </p:cNvSpPr>
            <p:nvPr/>
          </p:nvSpPr>
          <p:spPr bwMode="auto">
            <a:xfrm>
              <a:off x="1236" y="2532"/>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1007" name="Oval 13"/>
            <p:cNvSpPr>
              <a:spLocks noChangeArrowheads="1"/>
            </p:cNvSpPr>
            <p:nvPr/>
          </p:nvSpPr>
          <p:spPr bwMode="auto">
            <a:xfrm>
              <a:off x="1204" y="2740"/>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1008" name="Freeform 14"/>
            <p:cNvSpPr>
              <a:spLocks/>
            </p:cNvSpPr>
            <p:nvPr/>
          </p:nvSpPr>
          <p:spPr bwMode="auto">
            <a:xfrm>
              <a:off x="1332" y="1956"/>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1009" name="Freeform 15"/>
            <p:cNvSpPr>
              <a:spLocks/>
            </p:cNvSpPr>
            <p:nvPr/>
          </p:nvSpPr>
          <p:spPr bwMode="auto">
            <a:xfrm>
              <a:off x="1476" y="195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1010" name="Oval 16"/>
            <p:cNvSpPr>
              <a:spLocks noChangeArrowheads="1"/>
            </p:cNvSpPr>
            <p:nvPr/>
          </p:nvSpPr>
          <p:spPr bwMode="auto">
            <a:xfrm>
              <a:off x="1444" y="2164"/>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1011" name="Line 17"/>
            <p:cNvSpPr>
              <a:spLocks noChangeShapeType="1"/>
            </p:cNvSpPr>
            <p:nvPr/>
          </p:nvSpPr>
          <p:spPr bwMode="auto">
            <a:xfrm flipH="1">
              <a:off x="476" y="2596"/>
              <a:ext cx="56"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12" name="Line 18"/>
            <p:cNvSpPr>
              <a:spLocks noChangeShapeType="1"/>
            </p:cNvSpPr>
            <p:nvPr/>
          </p:nvSpPr>
          <p:spPr bwMode="auto">
            <a:xfrm flipH="1">
              <a:off x="428" y="2500"/>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13" name="Line 19"/>
            <p:cNvSpPr>
              <a:spLocks noChangeShapeType="1"/>
            </p:cNvSpPr>
            <p:nvPr/>
          </p:nvSpPr>
          <p:spPr bwMode="auto">
            <a:xfrm>
              <a:off x="388" y="2400"/>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14" name="Line 20"/>
            <p:cNvSpPr>
              <a:spLocks noChangeShapeType="1"/>
            </p:cNvSpPr>
            <p:nvPr/>
          </p:nvSpPr>
          <p:spPr bwMode="auto">
            <a:xfrm>
              <a:off x="436" y="2212"/>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15" name="Line 21"/>
            <p:cNvSpPr>
              <a:spLocks noChangeShapeType="1"/>
            </p:cNvSpPr>
            <p:nvPr/>
          </p:nvSpPr>
          <p:spPr bwMode="auto">
            <a:xfrm flipV="1">
              <a:off x="528" y="2156"/>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16" name="Line 22"/>
            <p:cNvSpPr>
              <a:spLocks noChangeShapeType="1"/>
            </p:cNvSpPr>
            <p:nvPr/>
          </p:nvSpPr>
          <p:spPr bwMode="auto">
            <a:xfrm flipV="1">
              <a:off x="2208" y="2108"/>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17" name="Line 23"/>
            <p:cNvSpPr>
              <a:spLocks noChangeShapeType="1"/>
            </p:cNvSpPr>
            <p:nvPr/>
          </p:nvSpPr>
          <p:spPr bwMode="auto">
            <a:xfrm flipV="1">
              <a:off x="2260" y="2204"/>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18" name="Line 24"/>
            <p:cNvSpPr>
              <a:spLocks noChangeShapeType="1"/>
            </p:cNvSpPr>
            <p:nvPr/>
          </p:nvSpPr>
          <p:spPr bwMode="auto">
            <a:xfrm>
              <a:off x="2260" y="2352"/>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19" name="Line 25"/>
            <p:cNvSpPr>
              <a:spLocks noChangeShapeType="1"/>
            </p:cNvSpPr>
            <p:nvPr/>
          </p:nvSpPr>
          <p:spPr bwMode="auto">
            <a:xfrm>
              <a:off x="2260" y="2452"/>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20" name="Line 26"/>
            <p:cNvSpPr>
              <a:spLocks noChangeShapeType="1"/>
            </p:cNvSpPr>
            <p:nvPr/>
          </p:nvSpPr>
          <p:spPr bwMode="auto">
            <a:xfrm>
              <a:off x="2208" y="2548"/>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21" name="Freeform 27"/>
            <p:cNvSpPr>
              <a:spLocks/>
            </p:cNvSpPr>
            <p:nvPr/>
          </p:nvSpPr>
          <p:spPr bwMode="auto">
            <a:xfrm>
              <a:off x="1092" y="1956"/>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1022" name="Freeform 28"/>
            <p:cNvSpPr>
              <a:spLocks/>
            </p:cNvSpPr>
            <p:nvPr/>
          </p:nvSpPr>
          <p:spPr bwMode="auto">
            <a:xfrm>
              <a:off x="1236" y="195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1023" name="Oval 29"/>
            <p:cNvSpPr>
              <a:spLocks noChangeArrowheads="1"/>
            </p:cNvSpPr>
            <p:nvPr/>
          </p:nvSpPr>
          <p:spPr bwMode="auto">
            <a:xfrm>
              <a:off x="1204" y="2164"/>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1024" name="Freeform 30"/>
            <p:cNvSpPr>
              <a:spLocks/>
            </p:cNvSpPr>
            <p:nvPr/>
          </p:nvSpPr>
          <p:spPr bwMode="auto">
            <a:xfrm>
              <a:off x="1332" y="2532"/>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1025" name="Freeform 31"/>
            <p:cNvSpPr>
              <a:spLocks/>
            </p:cNvSpPr>
            <p:nvPr/>
          </p:nvSpPr>
          <p:spPr bwMode="auto">
            <a:xfrm>
              <a:off x="1476" y="2532"/>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1026" name="Oval 32"/>
            <p:cNvSpPr>
              <a:spLocks noChangeArrowheads="1"/>
            </p:cNvSpPr>
            <p:nvPr/>
          </p:nvSpPr>
          <p:spPr bwMode="auto">
            <a:xfrm>
              <a:off x="1444" y="2740"/>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1027" name="Rectangle 33"/>
            <p:cNvSpPr>
              <a:spLocks noChangeArrowheads="1"/>
            </p:cNvSpPr>
            <p:nvPr/>
          </p:nvSpPr>
          <p:spPr bwMode="auto">
            <a:xfrm>
              <a:off x="615" y="3783"/>
              <a:ext cx="161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metaphase plate</a:t>
              </a:r>
            </a:p>
          </p:txBody>
        </p:sp>
        <p:sp>
          <p:nvSpPr>
            <p:cNvPr id="41028" name="Line 34"/>
            <p:cNvSpPr>
              <a:spLocks noChangeShapeType="1"/>
            </p:cNvSpPr>
            <p:nvPr/>
          </p:nvSpPr>
          <p:spPr bwMode="auto">
            <a:xfrm>
              <a:off x="1344" y="1156"/>
              <a:ext cx="0" cy="253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29" name="Rectangle 35"/>
            <p:cNvSpPr>
              <a:spLocks noChangeArrowheads="1"/>
            </p:cNvSpPr>
            <p:nvPr/>
          </p:nvSpPr>
          <p:spPr bwMode="auto">
            <a:xfrm>
              <a:off x="2679" y="2343"/>
              <a:ext cx="40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OR</a:t>
              </a:r>
            </a:p>
          </p:txBody>
        </p:sp>
        <p:sp>
          <p:nvSpPr>
            <p:cNvPr id="41030" name="Line 36"/>
            <p:cNvSpPr>
              <a:spLocks noChangeShapeType="1"/>
            </p:cNvSpPr>
            <p:nvPr/>
          </p:nvSpPr>
          <p:spPr bwMode="auto">
            <a:xfrm>
              <a:off x="628" y="2500"/>
              <a:ext cx="616"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31" name="Line 37"/>
            <p:cNvSpPr>
              <a:spLocks noChangeShapeType="1"/>
            </p:cNvSpPr>
            <p:nvPr/>
          </p:nvSpPr>
          <p:spPr bwMode="auto">
            <a:xfrm flipV="1">
              <a:off x="532" y="2204"/>
              <a:ext cx="712"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32" name="Line 38"/>
            <p:cNvSpPr>
              <a:spLocks noChangeShapeType="1"/>
            </p:cNvSpPr>
            <p:nvPr/>
          </p:nvSpPr>
          <p:spPr bwMode="auto">
            <a:xfrm flipH="1" flipV="1">
              <a:off x="1484" y="2204"/>
              <a:ext cx="584"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33" name="Line 39"/>
            <p:cNvSpPr>
              <a:spLocks noChangeShapeType="1"/>
            </p:cNvSpPr>
            <p:nvPr/>
          </p:nvSpPr>
          <p:spPr bwMode="auto">
            <a:xfrm flipH="1">
              <a:off x="1484" y="2404"/>
              <a:ext cx="632" cy="3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40"/>
          <p:cNvGrpSpPr>
            <a:grpSpLocks/>
          </p:cNvGrpSpPr>
          <p:nvPr/>
        </p:nvGrpSpPr>
        <p:grpSpPr bwMode="auto">
          <a:xfrm>
            <a:off x="5721350" y="1987550"/>
            <a:ext cx="3105150" cy="4548188"/>
            <a:chOff x="3604" y="1252"/>
            <a:chExt cx="1956" cy="2865"/>
          </a:xfrm>
        </p:grpSpPr>
        <p:sp>
          <p:nvSpPr>
            <p:cNvPr id="40967" name="Oval 41"/>
            <p:cNvSpPr>
              <a:spLocks noChangeArrowheads="1"/>
            </p:cNvSpPr>
            <p:nvPr/>
          </p:nvSpPr>
          <p:spPr bwMode="auto">
            <a:xfrm>
              <a:off x="3608" y="1400"/>
              <a:ext cx="1952" cy="2096"/>
            </a:xfrm>
            <a:prstGeom prst="ellipse">
              <a:avLst/>
            </a:prstGeom>
            <a:solidFill>
              <a:schemeClr val="bg1"/>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0968" name="Rectangle 42"/>
            <p:cNvSpPr>
              <a:spLocks noChangeArrowheads="1"/>
            </p:cNvSpPr>
            <p:nvPr/>
          </p:nvSpPr>
          <p:spPr bwMode="auto">
            <a:xfrm>
              <a:off x="5380" y="2404"/>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0969" name="Rectangle 43"/>
            <p:cNvSpPr>
              <a:spLocks noChangeArrowheads="1"/>
            </p:cNvSpPr>
            <p:nvPr/>
          </p:nvSpPr>
          <p:spPr bwMode="auto">
            <a:xfrm>
              <a:off x="3700" y="2356"/>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0970" name="Rectangle 44"/>
            <p:cNvSpPr>
              <a:spLocks noChangeArrowheads="1"/>
            </p:cNvSpPr>
            <p:nvPr/>
          </p:nvSpPr>
          <p:spPr bwMode="auto">
            <a:xfrm>
              <a:off x="5332" y="2308"/>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0971" name="Rectangle 45"/>
            <p:cNvSpPr>
              <a:spLocks noChangeArrowheads="1"/>
            </p:cNvSpPr>
            <p:nvPr/>
          </p:nvSpPr>
          <p:spPr bwMode="auto">
            <a:xfrm>
              <a:off x="3748" y="2500"/>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0972" name="Freeform 46"/>
            <p:cNvSpPr>
              <a:spLocks/>
            </p:cNvSpPr>
            <p:nvPr/>
          </p:nvSpPr>
          <p:spPr bwMode="auto">
            <a:xfrm>
              <a:off x="4548" y="2580"/>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0973" name="Freeform 47"/>
            <p:cNvSpPr>
              <a:spLocks/>
            </p:cNvSpPr>
            <p:nvPr/>
          </p:nvSpPr>
          <p:spPr bwMode="auto">
            <a:xfrm>
              <a:off x="4692" y="2580"/>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0974" name="Oval 48"/>
            <p:cNvSpPr>
              <a:spLocks noChangeArrowheads="1"/>
            </p:cNvSpPr>
            <p:nvPr/>
          </p:nvSpPr>
          <p:spPr bwMode="auto">
            <a:xfrm>
              <a:off x="4660" y="2788"/>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0975" name="Freeform 49"/>
            <p:cNvSpPr>
              <a:spLocks/>
            </p:cNvSpPr>
            <p:nvPr/>
          </p:nvSpPr>
          <p:spPr bwMode="auto">
            <a:xfrm>
              <a:off x="4548" y="2004"/>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0976" name="Freeform 50"/>
            <p:cNvSpPr>
              <a:spLocks/>
            </p:cNvSpPr>
            <p:nvPr/>
          </p:nvSpPr>
          <p:spPr bwMode="auto">
            <a:xfrm>
              <a:off x="4692" y="2004"/>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0977" name="Oval 51"/>
            <p:cNvSpPr>
              <a:spLocks noChangeArrowheads="1"/>
            </p:cNvSpPr>
            <p:nvPr/>
          </p:nvSpPr>
          <p:spPr bwMode="auto">
            <a:xfrm>
              <a:off x="4660" y="2212"/>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0978" name="Line 52"/>
            <p:cNvSpPr>
              <a:spLocks noChangeShapeType="1"/>
            </p:cNvSpPr>
            <p:nvPr/>
          </p:nvSpPr>
          <p:spPr bwMode="auto">
            <a:xfrm flipH="1">
              <a:off x="3692" y="2644"/>
              <a:ext cx="56"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9" name="Line 53"/>
            <p:cNvSpPr>
              <a:spLocks noChangeShapeType="1"/>
            </p:cNvSpPr>
            <p:nvPr/>
          </p:nvSpPr>
          <p:spPr bwMode="auto">
            <a:xfrm flipH="1">
              <a:off x="3644" y="2548"/>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0" name="Line 54"/>
            <p:cNvSpPr>
              <a:spLocks noChangeShapeType="1"/>
            </p:cNvSpPr>
            <p:nvPr/>
          </p:nvSpPr>
          <p:spPr bwMode="auto">
            <a:xfrm>
              <a:off x="3604" y="2448"/>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1" name="Line 55"/>
            <p:cNvSpPr>
              <a:spLocks noChangeShapeType="1"/>
            </p:cNvSpPr>
            <p:nvPr/>
          </p:nvSpPr>
          <p:spPr bwMode="auto">
            <a:xfrm>
              <a:off x="3652" y="2260"/>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2" name="Line 56"/>
            <p:cNvSpPr>
              <a:spLocks noChangeShapeType="1"/>
            </p:cNvSpPr>
            <p:nvPr/>
          </p:nvSpPr>
          <p:spPr bwMode="auto">
            <a:xfrm flipV="1">
              <a:off x="3744" y="2204"/>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3" name="Line 57"/>
            <p:cNvSpPr>
              <a:spLocks noChangeShapeType="1"/>
            </p:cNvSpPr>
            <p:nvPr/>
          </p:nvSpPr>
          <p:spPr bwMode="auto">
            <a:xfrm flipV="1">
              <a:off x="5424" y="2156"/>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4" name="Line 58"/>
            <p:cNvSpPr>
              <a:spLocks noChangeShapeType="1"/>
            </p:cNvSpPr>
            <p:nvPr/>
          </p:nvSpPr>
          <p:spPr bwMode="auto">
            <a:xfrm flipV="1">
              <a:off x="5476" y="2252"/>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5" name="Line 59"/>
            <p:cNvSpPr>
              <a:spLocks noChangeShapeType="1"/>
            </p:cNvSpPr>
            <p:nvPr/>
          </p:nvSpPr>
          <p:spPr bwMode="auto">
            <a:xfrm>
              <a:off x="5476" y="2400"/>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6" name="Line 60"/>
            <p:cNvSpPr>
              <a:spLocks noChangeShapeType="1"/>
            </p:cNvSpPr>
            <p:nvPr/>
          </p:nvSpPr>
          <p:spPr bwMode="auto">
            <a:xfrm>
              <a:off x="5476" y="2500"/>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7" name="Line 61"/>
            <p:cNvSpPr>
              <a:spLocks noChangeShapeType="1"/>
            </p:cNvSpPr>
            <p:nvPr/>
          </p:nvSpPr>
          <p:spPr bwMode="auto">
            <a:xfrm>
              <a:off x="5424" y="2596"/>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8" name="Freeform 62"/>
            <p:cNvSpPr>
              <a:spLocks/>
            </p:cNvSpPr>
            <p:nvPr/>
          </p:nvSpPr>
          <p:spPr bwMode="auto">
            <a:xfrm>
              <a:off x="4308" y="2004"/>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0989" name="Freeform 63"/>
            <p:cNvSpPr>
              <a:spLocks/>
            </p:cNvSpPr>
            <p:nvPr/>
          </p:nvSpPr>
          <p:spPr bwMode="auto">
            <a:xfrm>
              <a:off x="4452" y="2004"/>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0990" name="Oval 64"/>
            <p:cNvSpPr>
              <a:spLocks noChangeArrowheads="1"/>
            </p:cNvSpPr>
            <p:nvPr/>
          </p:nvSpPr>
          <p:spPr bwMode="auto">
            <a:xfrm>
              <a:off x="4420" y="2212"/>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0991" name="Freeform 65"/>
            <p:cNvSpPr>
              <a:spLocks/>
            </p:cNvSpPr>
            <p:nvPr/>
          </p:nvSpPr>
          <p:spPr bwMode="auto">
            <a:xfrm>
              <a:off x="4308" y="2580"/>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0992" name="Freeform 66"/>
            <p:cNvSpPr>
              <a:spLocks/>
            </p:cNvSpPr>
            <p:nvPr/>
          </p:nvSpPr>
          <p:spPr bwMode="auto">
            <a:xfrm>
              <a:off x="4452" y="2580"/>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0993" name="Oval 67"/>
            <p:cNvSpPr>
              <a:spLocks noChangeArrowheads="1"/>
            </p:cNvSpPr>
            <p:nvPr/>
          </p:nvSpPr>
          <p:spPr bwMode="auto">
            <a:xfrm>
              <a:off x="4420" y="2788"/>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0994" name="Rectangle 68"/>
            <p:cNvSpPr>
              <a:spLocks noChangeArrowheads="1"/>
            </p:cNvSpPr>
            <p:nvPr/>
          </p:nvSpPr>
          <p:spPr bwMode="auto">
            <a:xfrm>
              <a:off x="3831" y="3831"/>
              <a:ext cx="161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metaphase plate</a:t>
              </a:r>
            </a:p>
          </p:txBody>
        </p:sp>
        <p:sp>
          <p:nvSpPr>
            <p:cNvPr id="40995" name="Line 69"/>
            <p:cNvSpPr>
              <a:spLocks noChangeShapeType="1"/>
            </p:cNvSpPr>
            <p:nvPr/>
          </p:nvSpPr>
          <p:spPr bwMode="auto">
            <a:xfrm>
              <a:off x="4560" y="1252"/>
              <a:ext cx="0" cy="253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6" name="Line 70"/>
            <p:cNvSpPr>
              <a:spLocks noChangeShapeType="1"/>
            </p:cNvSpPr>
            <p:nvPr/>
          </p:nvSpPr>
          <p:spPr bwMode="auto">
            <a:xfrm flipV="1">
              <a:off x="3796" y="2252"/>
              <a:ext cx="664"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7" name="Line 71"/>
            <p:cNvSpPr>
              <a:spLocks noChangeShapeType="1"/>
            </p:cNvSpPr>
            <p:nvPr/>
          </p:nvSpPr>
          <p:spPr bwMode="auto">
            <a:xfrm>
              <a:off x="3892" y="2548"/>
              <a:ext cx="568"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8" name="Line 72"/>
            <p:cNvSpPr>
              <a:spLocks noChangeShapeType="1"/>
            </p:cNvSpPr>
            <p:nvPr/>
          </p:nvSpPr>
          <p:spPr bwMode="auto">
            <a:xfrm>
              <a:off x="4756" y="2260"/>
              <a:ext cx="568"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9" name="Line 73"/>
            <p:cNvSpPr>
              <a:spLocks noChangeShapeType="1"/>
            </p:cNvSpPr>
            <p:nvPr/>
          </p:nvSpPr>
          <p:spPr bwMode="auto">
            <a:xfrm flipV="1">
              <a:off x="4708" y="2444"/>
              <a:ext cx="664" cy="3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0929139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wipe(left)">
                                      <p:cBhvr>
                                        <p:cTn id="7" dur="500"/>
                                        <p:tgtEl>
                                          <p:spTgt spid="33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n-US" b="1" dirty="0" smtClean="0">
                <a:solidFill>
                  <a:srgbClr val="9234DB"/>
                </a:solidFill>
                <a:effectLst>
                  <a:outerShdw blurRad="38100" dist="38100" dir="2700000" algn="tl">
                    <a:srgbClr val="C0C0C0"/>
                  </a:outerShdw>
                </a:effectLst>
              </a:rPr>
              <a:t>Anaphase I</a:t>
            </a:r>
          </a:p>
        </p:txBody>
      </p:sp>
      <p:sp>
        <p:nvSpPr>
          <p:cNvPr id="34819" name="Rectangle 3"/>
          <p:cNvSpPr>
            <a:spLocks noGrp="1" noChangeArrowheads="1"/>
          </p:cNvSpPr>
          <p:nvPr>
            <p:ph idx="1"/>
          </p:nvPr>
        </p:nvSpPr>
        <p:spPr/>
        <p:txBody>
          <a:bodyPr lIns="90488" tIns="44450" rIns="90488" bIns="44450" rtlCol="0">
            <a:normAutofit/>
          </a:bodyPr>
          <a:lstStyle/>
          <a:p>
            <a:pPr indent="-274320" algn="ctr" eaLnBrk="1" fontAlgn="auto" hangingPunct="1">
              <a:spcAft>
                <a:spcPts val="0"/>
              </a:spcAft>
              <a:defRPr/>
            </a:pPr>
            <a:r>
              <a:rPr lang="en-US" sz="2800" b="1" dirty="0" smtClean="0">
                <a:solidFill>
                  <a:srgbClr val="CC0066"/>
                </a:solidFill>
                <a:effectLst>
                  <a:outerShdw blurRad="38100" dist="38100" dir="2700000" algn="tl">
                    <a:srgbClr val="C0C0C0"/>
                  </a:outerShdw>
                </a:effectLst>
              </a:rPr>
              <a:t>Homologous chromosomes</a:t>
            </a:r>
            <a:r>
              <a:rPr lang="en-US" sz="2800" b="1" dirty="0" smtClean="0">
                <a:solidFill>
                  <a:schemeClr val="accent1"/>
                </a:solidFill>
                <a:effectLst>
                  <a:outerShdw blurRad="38100" dist="38100" dir="2700000" algn="tl">
                    <a:srgbClr val="C0C0C0"/>
                  </a:outerShdw>
                </a:effectLst>
              </a:rPr>
              <a:t> </a:t>
            </a:r>
            <a:r>
              <a:rPr lang="en-US" sz="2800" dirty="0" smtClean="0"/>
              <a:t>separate and move towards the poles.</a:t>
            </a:r>
          </a:p>
          <a:p>
            <a:pPr indent="-274320" algn="ctr" eaLnBrk="1" fontAlgn="auto" hangingPunct="1">
              <a:spcAft>
                <a:spcPts val="0"/>
              </a:spcAft>
              <a:buFontTx/>
              <a:buNone/>
              <a:defRPr/>
            </a:pPr>
            <a:endParaRPr lang="en-US" sz="1400" dirty="0" smtClean="0"/>
          </a:p>
          <a:p>
            <a:pPr indent="-274320" algn="ctr" eaLnBrk="1" fontAlgn="auto" hangingPunct="1">
              <a:spcAft>
                <a:spcPts val="0"/>
              </a:spcAft>
              <a:defRPr/>
            </a:pPr>
            <a:r>
              <a:rPr lang="en-US" sz="2800" b="1" dirty="0" smtClean="0">
                <a:solidFill>
                  <a:srgbClr val="B50069"/>
                </a:solidFill>
                <a:effectLst>
                  <a:outerShdw blurRad="38100" dist="38100" dir="2700000" algn="tl">
                    <a:srgbClr val="C0C0C0"/>
                  </a:outerShdw>
                </a:effectLst>
              </a:rPr>
              <a:t>Sister chromatids </a:t>
            </a:r>
            <a:r>
              <a:rPr lang="en-US" sz="2800" dirty="0" smtClean="0"/>
              <a:t>remain attached at their </a:t>
            </a:r>
            <a:r>
              <a:rPr lang="en-US" sz="2800" b="1" dirty="0" smtClean="0">
                <a:solidFill>
                  <a:schemeClr val="hlink"/>
                </a:solidFill>
                <a:effectLst>
                  <a:outerShdw blurRad="38100" dist="38100" dir="2700000" algn="tl">
                    <a:srgbClr val="C0C0C0"/>
                  </a:outerShdw>
                </a:effectLst>
              </a:rPr>
              <a:t>centromeres</a:t>
            </a:r>
            <a:r>
              <a:rPr lang="en-US" sz="2800" dirty="0" smtClean="0"/>
              <a:t>.</a:t>
            </a:r>
          </a:p>
          <a:p>
            <a:pPr indent="-274320" eaLnBrk="1" fontAlgn="auto" hangingPunct="1">
              <a:spcAft>
                <a:spcPts val="0"/>
              </a:spcAft>
              <a:buFontTx/>
              <a:buNone/>
              <a:defRPr/>
            </a:pPr>
            <a:endParaRPr lang="en-US" sz="2800" dirty="0" smtClean="0"/>
          </a:p>
        </p:txBody>
      </p:sp>
    </p:spTree>
    <p:extLst>
      <p:ext uri="{BB962C8B-B14F-4D97-AF65-F5344CB8AC3E}">
        <p14:creationId xmlns:p14="http://schemas.microsoft.com/office/powerpoint/2010/main" val="259001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wipe(left)">
                                      <p:cBhvr>
                                        <p:cTn id="7" dur="500"/>
                                        <p:tgtEl>
                                          <p:spTgt spid="34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wipe(left)">
                                      <p:cBhvr>
                                        <p:cTn id="12" dur="500"/>
                                        <p:tgtEl>
                                          <p:spTgt spid="348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left)">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P spid="34819"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n-US" b="1" dirty="0" smtClean="0">
                <a:solidFill>
                  <a:srgbClr val="9234DB"/>
                </a:solidFill>
                <a:effectLst>
                  <a:outerShdw blurRad="38100" dist="38100" dir="2700000" algn="tl">
                    <a:srgbClr val="C0C0C0"/>
                  </a:outerShdw>
                </a:effectLst>
              </a:rPr>
              <a:t>Anaphase I</a:t>
            </a:r>
          </a:p>
        </p:txBody>
      </p:sp>
      <p:grpSp>
        <p:nvGrpSpPr>
          <p:cNvPr id="2" name="Group 3"/>
          <p:cNvGrpSpPr>
            <a:grpSpLocks/>
          </p:cNvGrpSpPr>
          <p:nvPr/>
        </p:nvGrpSpPr>
        <p:grpSpPr bwMode="auto">
          <a:xfrm>
            <a:off x="2451100" y="2298700"/>
            <a:ext cx="4241800" cy="3327400"/>
            <a:chOff x="1544" y="1448"/>
            <a:chExt cx="2672" cy="2096"/>
          </a:xfrm>
        </p:grpSpPr>
        <p:sp>
          <p:nvSpPr>
            <p:cNvPr id="43012" name="Oval 4"/>
            <p:cNvSpPr>
              <a:spLocks noChangeArrowheads="1"/>
            </p:cNvSpPr>
            <p:nvPr/>
          </p:nvSpPr>
          <p:spPr bwMode="auto">
            <a:xfrm>
              <a:off x="1544" y="1448"/>
              <a:ext cx="2672" cy="2096"/>
            </a:xfrm>
            <a:prstGeom prst="ellipse">
              <a:avLst/>
            </a:prstGeom>
            <a:solidFill>
              <a:schemeClr val="bg1"/>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3013" name="Rectangle 5"/>
            <p:cNvSpPr>
              <a:spLocks noChangeArrowheads="1"/>
            </p:cNvSpPr>
            <p:nvPr/>
          </p:nvSpPr>
          <p:spPr bwMode="auto">
            <a:xfrm>
              <a:off x="3988" y="2452"/>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3014" name="Rectangle 6"/>
            <p:cNvSpPr>
              <a:spLocks noChangeArrowheads="1"/>
            </p:cNvSpPr>
            <p:nvPr/>
          </p:nvSpPr>
          <p:spPr bwMode="auto">
            <a:xfrm>
              <a:off x="1684" y="2356"/>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3015" name="Rectangle 7"/>
            <p:cNvSpPr>
              <a:spLocks noChangeArrowheads="1"/>
            </p:cNvSpPr>
            <p:nvPr/>
          </p:nvSpPr>
          <p:spPr bwMode="auto">
            <a:xfrm>
              <a:off x="3940" y="2356"/>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3016" name="Rectangle 8"/>
            <p:cNvSpPr>
              <a:spLocks noChangeArrowheads="1"/>
            </p:cNvSpPr>
            <p:nvPr/>
          </p:nvSpPr>
          <p:spPr bwMode="auto">
            <a:xfrm>
              <a:off x="1684" y="2500"/>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3017" name="Freeform 9"/>
            <p:cNvSpPr>
              <a:spLocks/>
            </p:cNvSpPr>
            <p:nvPr/>
          </p:nvSpPr>
          <p:spPr bwMode="auto">
            <a:xfrm>
              <a:off x="2196" y="2580"/>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3018" name="Freeform 10"/>
            <p:cNvSpPr>
              <a:spLocks/>
            </p:cNvSpPr>
            <p:nvPr/>
          </p:nvSpPr>
          <p:spPr bwMode="auto">
            <a:xfrm>
              <a:off x="2340" y="2580"/>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3019" name="Oval 11"/>
            <p:cNvSpPr>
              <a:spLocks noChangeArrowheads="1"/>
            </p:cNvSpPr>
            <p:nvPr/>
          </p:nvSpPr>
          <p:spPr bwMode="auto">
            <a:xfrm>
              <a:off x="2308" y="2788"/>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3020" name="Freeform 12"/>
            <p:cNvSpPr>
              <a:spLocks/>
            </p:cNvSpPr>
            <p:nvPr/>
          </p:nvSpPr>
          <p:spPr bwMode="auto">
            <a:xfrm>
              <a:off x="3156" y="2004"/>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3021" name="Freeform 13"/>
            <p:cNvSpPr>
              <a:spLocks/>
            </p:cNvSpPr>
            <p:nvPr/>
          </p:nvSpPr>
          <p:spPr bwMode="auto">
            <a:xfrm>
              <a:off x="3300" y="2004"/>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3022" name="Oval 14"/>
            <p:cNvSpPr>
              <a:spLocks noChangeArrowheads="1"/>
            </p:cNvSpPr>
            <p:nvPr/>
          </p:nvSpPr>
          <p:spPr bwMode="auto">
            <a:xfrm>
              <a:off x="3268" y="2212"/>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3023" name="Line 15"/>
            <p:cNvSpPr>
              <a:spLocks noChangeShapeType="1"/>
            </p:cNvSpPr>
            <p:nvPr/>
          </p:nvSpPr>
          <p:spPr bwMode="auto">
            <a:xfrm flipH="1">
              <a:off x="1580" y="2548"/>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4" name="Line 16"/>
            <p:cNvSpPr>
              <a:spLocks noChangeShapeType="1"/>
            </p:cNvSpPr>
            <p:nvPr/>
          </p:nvSpPr>
          <p:spPr bwMode="auto">
            <a:xfrm>
              <a:off x="1588" y="2448"/>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5" name="Line 17"/>
            <p:cNvSpPr>
              <a:spLocks noChangeShapeType="1"/>
            </p:cNvSpPr>
            <p:nvPr/>
          </p:nvSpPr>
          <p:spPr bwMode="auto">
            <a:xfrm>
              <a:off x="1588" y="2308"/>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6" name="Line 18"/>
            <p:cNvSpPr>
              <a:spLocks noChangeShapeType="1"/>
            </p:cNvSpPr>
            <p:nvPr/>
          </p:nvSpPr>
          <p:spPr bwMode="auto">
            <a:xfrm flipV="1">
              <a:off x="1680" y="2204"/>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7" name="Line 19"/>
            <p:cNvSpPr>
              <a:spLocks noChangeShapeType="1"/>
            </p:cNvSpPr>
            <p:nvPr/>
          </p:nvSpPr>
          <p:spPr bwMode="auto">
            <a:xfrm flipV="1">
              <a:off x="4032" y="2204"/>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8" name="Line 20"/>
            <p:cNvSpPr>
              <a:spLocks noChangeShapeType="1"/>
            </p:cNvSpPr>
            <p:nvPr/>
          </p:nvSpPr>
          <p:spPr bwMode="auto">
            <a:xfrm flipV="1">
              <a:off x="4084" y="2300"/>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9" name="Line 21"/>
            <p:cNvSpPr>
              <a:spLocks noChangeShapeType="1"/>
            </p:cNvSpPr>
            <p:nvPr/>
          </p:nvSpPr>
          <p:spPr bwMode="auto">
            <a:xfrm>
              <a:off x="4132" y="2448"/>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0" name="Line 22"/>
            <p:cNvSpPr>
              <a:spLocks noChangeShapeType="1"/>
            </p:cNvSpPr>
            <p:nvPr/>
          </p:nvSpPr>
          <p:spPr bwMode="auto">
            <a:xfrm>
              <a:off x="4084" y="2548"/>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1" name="Line 23"/>
            <p:cNvSpPr>
              <a:spLocks noChangeShapeType="1"/>
            </p:cNvSpPr>
            <p:nvPr/>
          </p:nvSpPr>
          <p:spPr bwMode="auto">
            <a:xfrm>
              <a:off x="4032" y="2596"/>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2" name="Freeform 24"/>
            <p:cNvSpPr>
              <a:spLocks/>
            </p:cNvSpPr>
            <p:nvPr/>
          </p:nvSpPr>
          <p:spPr bwMode="auto">
            <a:xfrm>
              <a:off x="2196" y="2004"/>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3033" name="Freeform 25"/>
            <p:cNvSpPr>
              <a:spLocks/>
            </p:cNvSpPr>
            <p:nvPr/>
          </p:nvSpPr>
          <p:spPr bwMode="auto">
            <a:xfrm>
              <a:off x="2340" y="2004"/>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3034" name="Oval 26"/>
            <p:cNvSpPr>
              <a:spLocks noChangeArrowheads="1"/>
            </p:cNvSpPr>
            <p:nvPr/>
          </p:nvSpPr>
          <p:spPr bwMode="auto">
            <a:xfrm>
              <a:off x="2308" y="2212"/>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3035" name="Freeform 27"/>
            <p:cNvSpPr>
              <a:spLocks/>
            </p:cNvSpPr>
            <p:nvPr/>
          </p:nvSpPr>
          <p:spPr bwMode="auto">
            <a:xfrm>
              <a:off x="3204" y="2628"/>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3036" name="Freeform 28"/>
            <p:cNvSpPr>
              <a:spLocks/>
            </p:cNvSpPr>
            <p:nvPr/>
          </p:nvSpPr>
          <p:spPr bwMode="auto">
            <a:xfrm>
              <a:off x="3348" y="2628"/>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3037" name="Oval 29"/>
            <p:cNvSpPr>
              <a:spLocks noChangeArrowheads="1"/>
            </p:cNvSpPr>
            <p:nvPr/>
          </p:nvSpPr>
          <p:spPr bwMode="auto">
            <a:xfrm>
              <a:off x="3316" y="2836"/>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3038" name="Line 30"/>
            <p:cNvSpPr>
              <a:spLocks noChangeShapeType="1"/>
            </p:cNvSpPr>
            <p:nvPr/>
          </p:nvSpPr>
          <p:spPr bwMode="auto">
            <a:xfrm>
              <a:off x="1680" y="2644"/>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9" name="Line 31"/>
            <p:cNvSpPr>
              <a:spLocks noChangeShapeType="1"/>
            </p:cNvSpPr>
            <p:nvPr/>
          </p:nvSpPr>
          <p:spPr bwMode="auto">
            <a:xfrm flipV="1">
              <a:off x="1780" y="2252"/>
              <a:ext cx="568"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40" name="Line 32"/>
            <p:cNvSpPr>
              <a:spLocks noChangeShapeType="1"/>
            </p:cNvSpPr>
            <p:nvPr/>
          </p:nvSpPr>
          <p:spPr bwMode="auto">
            <a:xfrm>
              <a:off x="1828" y="2548"/>
              <a:ext cx="52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41" name="Line 33"/>
            <p:cNvSpPr>
              <a:spLocks noChangeShapeType="1"/>
            </p:cNvSpPr>
            <p:nvPr/>
          </p:nvSpPr>
          <p:spPr bwMode="auto">
            <a:xfrm>
              <a:off x="3316" y="2260"/>
              <a:ext cx="616"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42" name="Line 34"/>
            <p:cNvSpPr>
              <a:spLocks noChangeShapeType="1"/>
            </p:cNvSpPr>
            <p:nvPr/>
          </p:nvSpPr>
          <p:spPr bwMode="auto">
            <a:xfrm flipV="1">
              <a:off x="3364" y="2492"/>
              <a:ext cx="616" cy="3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954478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left)">
                                      <p:cBhvr>
                                        <p:cTn id="7" dur="500"/>
                                        <p:tgtEl>
                                          <p:spTgt spid="358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n-US" b="1" dirty="0" err="1" smtClean="0">
                <a:solidFill>
                  <a:srgbClr val="9234DB"/>
                </a:solidFill>
                <a:effectLst>
                  <a:outerShdw blurRad="38100" dist="38100" dir="2700000" algn="tl">
                    <a:srgbClr val="C0C0C0"/>
                  </a:outerShdw>
                </a:effectLst>
              </a:rPr>
              <a:t>Telophase</a:t>
            </a:r>
            <a:r>
              <a:rPr lang="en-US" b="1" dirty="0" smtClean="0">
                <a:solidFill>
                  <a:srgbClr val="9234DB"/>
                </a:solidFill>
                <a:effectLst>
                  <a:outerShdw blurRad="38100" dist="38100" dir="2700000" algn="tl">
                    <a:srgbClr val="C0C0C0"/>
                  </a:outerShdw>
                </a:effectLst>
              </a:rPr>
              <a:t> I</a:t>
            </a:r>
          </a:p>
        </p:txBody>
      </p:sp>
      <p:sp>
        <p:nvSpPr>
          <p:cNvPr id="36867" name="Rectangle 3"/>
          <p:cNvSpPr>
            <a:spLocks noGrp="1" noChangeArrowheads="1"/>
          </p:cNvSpPr>
          <p:nvPr>
            <p:ph idx="1"/>
          </p:nvPr>
        </p:nvSpPr>
        <p:spPr>
          <a:xfrm>
            <a:off x="609600" y="1981200"/>
            <a:ext cx="7848600" cy="4114800"/>
          </a:xfrm>
        </p:spPr>
        <p:txBody>
          <a:bodyPr lIns="90488" tIns="44450" rIns="90488" bIns="44450" rtlCol="0">
            <a:normAutofit/>
          </a:bodyPr>
          <a:lstStyle/>
          <a:p>
            <a:pPr indent="-274320" algn="ctr" eaLnBrk="1" fontAlgn="auto" hangingPunct="1">
              <a:spcAft>
                <a:spcPts val="0"/>
              </a:spcAft>
              <a:defRPr/>
            </a:pPr>
            <a:r>
              <a:rPr lang="en-US" sz="2800" dirty="0" smtClean="0"/>
              <a:t>Each pole now has </a:t>
            </a:r>
            <a:r>
              <a:rPr lang="en-US" sz="2800" b="1" dirty="0" smtClean="0">
                <a:solidFill>
                  <a:srgbClr val="0000FF"/>
                </a:solidFill>
                <a:effectLst>
                  <a:outerShdw blurRad="38100" dist="38100" dir="2700000" algn="tl">
                    <a:srgbClr val="C0C0C0"/>
                  </a:outerShdw>
                </a:effectLst>
              </a:rPr>
              <a:t>haploid</a:t>
            </a:r>
            <a:r>
              <a:rPr lang="en-US" sz="2800" dirty="0" smtClean="0"/>
              <a:t> set of </a:t>
            </a:r>
            <a:r>
              <a:rPr lang="en-US" sz="2800" b="1" dirty="0" smtClean="0">
                <a:solidFill>
                  <a:srgbClr val="0000CC"/>
                </a:solidFill>
                <a:effectLst>
                  <a:outerShdw blurRad="38100" dist="38100" dir="2700000" algn="tl">
                    <a:srgbClr val="C0C0C0"/>
                  </a:outerShdw>
                </a:effectLst>
              </a:rPr>
              <a:t>chromosomes</a:t>
            </a:r>
            <a:r>
              <a:rPr lang="en-US" sz="2800" dirty="0" smtClean="0"/>
              <a:t>.</a:t>
            </a:r>
          </a:p>
          <a:p>
            <a:pPr indent="-274320" algn="ctr" eaLnBrk="1" fontAlgn="auto" hangingPunct="1">
              <a:spcAft>
                <a:spcPts val="0"/>
              </a:spcAft>
              <a:buFontTx/>
              <a:buNone/>
              <a:defRPr/>
            </a:pPr>
            <a:endParaRPr lang="en-US" sz="2800" dirty="0" smtClean="0"/>
          </a:p>
          <a:p>
            <a:pPr indent="-274320" algn="ctr" eaLnBrk="1" fontAlgn="auto" hangingPunct="1">
              <a:spcAft>
                <a:spcPts val="0"/>
              </a:spcAft>
              <a:defRPr/>
            </a:pPr>
            <a:r>
              <a:rPr lang="en-US" sz="2800" b="1" dirty="0" smtClean="0">
                <a:solidFill>
                  <a:schemeClr val="accent2"/>
                </a:solidFill>
                <a:effectLst>
                  <a:outerShdw blurRad="38100" dist="38100" dir="2700000" algn="tl">
                    <a:srgbClr val="C0C0C0"/>
                  </a:outerShdw>
                </a:effectLst>
              </a:rPr>
              <a:t>Cytokinesis</a:t>
            </a:r>
            <a:r>
              <a:rPr lang="en-US" sz="2800" dirty="0" smtClean="0"/>
              <a:t> occurs and two haploid daughter cells are formed.</a:t>
            </a:r>
          </a:p>
          <a:p>
            <a:pPr indent="-274320" eaLnBrk="1" fontAlgn="auto" hangingPunct="1">
              <a:spcAft>
                <a:spcPts val="0"/>
              </a:spcAft>
              <a:buFontTx/>
              <a:buNone/>
              <a:defRPr/>
            </a:pPr>
            <a:endParaRPr lang="en-US" sz="2800" dirty="0" smtClean="0"/>
          </a:p>
        </p:txBody>
      </p:sp>
    </p:spTree>
    <p:extLst>
      <p:ext uri="{BB962C8B-B14F-4D97-AF65-F5344CB8AC3E}">
        <p14:creationId xmlns:p14="http://schemas.microsoft.com/office/powerpoint/2010/main" val="125587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left)">
                                      <p:cBhvr>
                                        <p:cTn id="7" dur="500"/>
                                        <p:tgtEl>
                                          <p:spTgt spid="36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wipe(left)">
                                      <p:cBhvr>
                                        <p:cTn id="12" dur="5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ipe(left)">
                                      <p:cBhvr>
                                        <p:cTn id="17"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P spid="3686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76200"/>
            <a:ext cx="7772400" cy="1143000"/>
          </a:xfrm>
        </p:spPr>
        <p:txBody>
          <a:bodyPr lIns="90488" tIns="44450" rIns="90488" bIns="44450" rtlCol="0">
            <a:normAutofit/>
          </a:bodyPr>
          <a:lstStyle/>
          <a:p>
            <a:pPr eaLnBrk="1" fontAlgn="auto" hangingPunct="1">
              <a:spcAft>
                <a:spcPts val="0"/>
              </a:spcAft>
              <a:defRPr/>
            </a:pPr>
            <a:r>
              <a:rPr lang="en-US" b="1" dirty="0" err="1" smtClean="0">
                <a:solidFill>
                  <a:srgbClr val="9234DB"/>
                </a:solidFill>
                <a:effectLst>
                  <a:outerShdw blurRad="38100" dist="38100" dir="2700000" algn="tl">
                    <a:srgbClr val="C0C0C0"/>
                  </a:outerShdw>
                </a:effectLst>
              </a:rPr>
              <a:t>Telophase</a:t>
            </a:r>
            <a:r>
              <a:rPr lang="en-US" b="1" dirty="0" smtClean="0">
                <a:solidFill>
                  <a:srgbClr val="9234DB"/>
                </a:solidFill>
                <a:effectLst>
                  <a:outerShdw blurRad="38100" dist="38100" dir="2700000" algn="tl">
                    <a:srgbClr val="C0C0C0"/>
                  </a:outerShdw>
                </a:effectLst>
              </a:rPr>
              <a:t> I</a:t>
            </a:r>
          </a:p>
        </p:txBody>
      </p:sp>
      <p:grpSp>
        <p:nvGrpSpPr>
          <p:cNvPr id="2" name="Group 3"/>
          <p:cNvGrpSpPr>
            <a:grpSpLocks/>
          </p:cNvGrpSpPr>
          <p:nvPr/>
        </p:nvGrpSpPr>
        <p:grpSpPr bwMode="auto">
          <a:xfrm>
            <a:off x="241300" y="3898900"/>
            <a:ext cx="8813800" cy="2870200"/>
            <a:chOff x="152" y="2456"/>
            <a:chExt cx="5552" cy="1808"/>
          </a:xfrm>
        </p:grpSpPr>
        <p:sp>
          <p:nvSpPr>
            <p:cNvPr id="45092" name="Freeform 4"/>
            <p:cNvSpPr>
              <a:spLocks/>
            </p:cNvSpPr>
            <p:nvPr/>
          </p:nvSpPr>
          <p:spPr bwMode="auto">
            <a:xfrm>
              <a:off x="1044" y="3348"/>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5093" name="Freeform 5"/>
            <p:cNvSpPr>
              <a:spLocks/>
            </p:cNvSpPr>
            <p:nvPr/>
          </p:nvSpPr>
          <p:spPr bwMode="auto">
            <a:xfrm>
              <a:off x="1188" y="3348"/>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5094" name="Oval 6"/>
            <p:cNvSpPr>
              <a:spLocks noChangeArrowheads="1"/>
            </p:cNvSpPr>
            <p:nvPr/>
          </p:nvSpPr>
          <p:spPr bwMode="auto">
            <a:xfrm>
              <a:off x="1156" y="3556"/>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5095" name="Freeform 7"/>
            <p:cNvSpPr>
              <a:spLocks/>
            </p:cNvSpPr>
            <p:nvPr/>
          </p:nvSpPr>
          <p:spPr bwMode="auto">
            <a:xfrm>
              <a:off x="4596" y="2916"/>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5096" name="Freeform 8"/>
            <p:cNvSpPr>
              <a:spLocks/>
            </p:cNvSpPr>
            <p:nvPr/>
          </p:nvSpPr>
          <p:spPr bwMode="auto">
            <a:xfrm>
              <a:off x="4740" y="291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5097" name="Oval 9"/>
            <p:cNvSpPr>
              <a:spLocks noChangeArrowheads="1"/>
            </p:cNvSpPr>
            <p:nvPr/>
          </p:nvSpPr>
          <p:spPr bwMode="auto">
            <a:xfrm>
              <a:off x="4708" y="3124"/>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5098" name="Freeform 10"/>
            <p:cNvSpPr>
              <a:spLocks/>
            </p:cNvSpPr>
            <p:nvPr/>
          </p:nvSpPr>
          <p:spPr bwMode="auto">
            <a:xfrm>
              <a:off x="756" y="2868"/>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5099" name="Freeform 11"/>
            <p:cNvSpPr>
              <a:spLocks/>
            </p:cNvSpPr>
            <p:nvPr/>
          </p:nvSpPr>
          <p:spPr bwMode="auto">
            <a:xfrm>
              <a:off x="900" y="2868"/>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5100" name="Oval 12"/>
            <p:cNvSpPr>
              <a:spLocks noChangeArrowheads="1"/>
            </p:cNvSpPr>
            <p:nvPr/>
          </p:nvSpPr>
          <p:spPr bwMode="auto">
            <a:xfrm>
              <a:off x="868" y="3076"/>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5101" name="Freeform 13"/>
            <p:cNvSpPr>
              <a:spLocks/>
            </p:cNvSpPr>
            <p:nvPr/>
          </p:nvSpPr>
          <p:spPr bwMode="auto">
            <a:xfrm>
              <a:off x="4884" y="3396"/>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5102" name="Freeform 14"/>
            <p:cNvSpPr>
              <a:spLocks/>
            </p:cNvSpPr>
            <p:nvPr/>
          </p:nvSpPr>
          <p:spPr bwMode="auto">
            <a:xfrm>
              <a:off x="5028" y="339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5103" name="Oval 15"/>
            <p:cNvSpPr>
              <a:spLocks noChangeArrowheads="1"/>
            </p:cNvSpPr>
            <p:nvPr/>
          </p:nvSpPr>
          <p:spPr bwMode="auto">
            <a:xfrm>
              <a:off x="4996" y="3604"/>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5104" name="Oval 16"/>
            <p:cNvSpPr>
              <a:spLocks noChangeArrowheads="1"/>
            </p:cNvSpPr>
            <p:nvPr/>
          </p:nvSpPr>
          <p:spPr bwMode="auto">
            <a:xfrm>
              <a:off x="152" y="2456"/>
              <a:ext cx="1808" cy="176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5105" name="Oval 17"/>
            <p:cNvSpPr>
              <a:spLocks noChangeArrowheads="1"/>
            </p:cNvSpPr>
            <p:nvPr/>
          </p:nvSpPr>
          <p:spPr bwMode="auto">
            <a:xfrm>
              <a:off x="3896" y="2504"/>
              <a:ext cx="1808" cy="176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5106" name="Line 18"/>
            <p:cNvSpPr>
              <a:spLocks noChangeShapeType="1"/>
            </p:cNvSpPr>
            <p:nvPr/>
          </p:nvSpPr>
          <p:spPr bwMode="auto">
            <a:xfrm flipH="1">
              <a:off x="1912" y="2696"/>
              <a:ext cx="208" cy="17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07" name="Line 19"/>
            <p:cNvSpPr>
              <a:spLocks noChangeShapeType="1"/>
            </p:cNvSpPr>
            <p:nvPr/>
          </p:nvSpPr>
          <p:spPr bwMode="auto">
            <a:xfrm>
              <a:off x="3752" y="2696"/>
              <a:ext cx="176" cy="17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20"/>
          <p:cNvGrpSpPr>
            <a:grpSpLocks/>
          </p:cNvGrpSpPr>
          <p:nvPr/>
        </p:nvGrpSpPr>
        <p:grpSpPr bwMode="auto">
          <a:xfrm>
            <a:off x="2076450" y="1257300"/>
            <a:ext cx="4973638" cy="2859088"/>
            <a:chOff x="1308" y="792"/>
            <a:chExt cx="3133" cy="1801"/>
          </a:xfrm>
        </p:grpSpPr>
        <p:sp>
          <p:nvSpPr>
            <p:cNvPr id="45061" name="Rectangle 21"/>
            <p:cNvSpPr>
              <a:spLocks noChangeArrowheads="1"/>
            </p:cNvSpPr>
            <p:nvPr/>
          </p:nvSpPr>
          <p:spPr bwMode="auto">
            <a:xfrm>
              <a:off x="4036" y="1732"/>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5062" name="Rectangle 22"/>
            <p:cNvSpPr>
              <a:spLocks noChangeArrowheads="1"/>
            </p:cNvSpPr>
            <p:nvPr/>
          </p:nvSpPr>
          <p:spPr bwMode="auto">
            <a:xfrm>
              <a:off x="1732" y="1636"/>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5063" name="Rectangle 23"/>
            <p:cNvSpPr>
              <a:spLocks noChangeArrowheads="1"/>
            </p:cNvSpPr>
            <p:nvPr/>
          </p:nvSpPr>
          <p:spPr bwMode="auto">
            <a:xfrm>
              <a:off x="3988" y="1636"/>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5064" name="Rectangle 24"/>
            <p:cNvSpPr>
              <a:spLocks noChangeArrowheads="1"/>
            </p:cNvSpPr>
            <p:nvPr/>
          </p:nvSpPr>
          <p:spPr bwMode="auto">
            <a:xfrm>
              <a:off x="1732" y="1780"/>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5065" name="Freeform 25"/>
            <p:cNvSpPr>
              <a:spLocks/>
            </p:cNvSpPr>
            <p:nvPr/>
          </p:nvSpPr>
          <p:spPr bwMode="auto">
            <a:xfrm>
              <a:off x="2244" y="1860"/>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5066" name="Freeform 26"/>
            <p:cNvSpPr>
              <a:spLocks/>
            </p:cNvSpPr>
            <p:nvPr/>
          </p:nvSpPr>
          <p:spPr bwMode="auto">
            <a:xfrm>
              <a:off x="2388" y="1860"/>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5067" name="Oval 27"/>
            <p:cNvSpPr>
              <a:spLocks noChangeArrowheads="1"/>
            </p:cNvSpPr>
            <p:nvPr/>
          </p:nvSpPr>
          <p:spPr bwMode="auto">
            <a:xfrm>
              <a:off x="2356" y="2068"/>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5068" name="Freeform 28"/>
            <p:cNvSpPr>
              <a:spLocks/>
            </p:cNvSpPr>
            <p:nvPr/>
          </p:nvSpPr>
          <p:spPr bwMode="auto">
            <a:xfrm>
              <a:off x="3204" y="1284"/>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5069" name="Freeform 29"/>
            <p:cNvSpPr>
              <a:spLocks/>
            </p:cNvSpPr>
            <p:nvPr/>
          </p:nvSpPr>
          <p:spPr bwMode="auto">
            <a:xfrm>
              <a:off x="3348" y="1284"/>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5070" name="Oval 30"/>
            <p:cNvSpPr>
              <a:spLocks noChangeArrowheads="1"/>
            </p:cNvSpPr>
            <p:nvPr/>
          </p:nvSpPr>
          <p:spPr bwMode="auto">
            <a:xfrm>
              <a:off x="3316" y="1492"/>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5071" name="Line 31"/>
            <p:cNvSpPr>
              <a:spLocks noChangeShapeType="1"/>
            </p:cNvSpPr>
            <p:nvPr/>
          </p:nvSpPr>
          <p:spPr bwMode="auto">
            <a:xfrm flipH="1">
              <a:off x="1628" y="1828"/>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2" name="Line 32"/>
            <p:cNvSpPr>
              <a:spLocks noChangeShapeType="1"/>
            </p:cNvSpPr>
            <p:nvPr/>
          </p:nvSpPr>
          <p:spPr bwMode="auto">
            <a:xfrm>
              <a:off x="1636" y="1728"/>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3" name="Line 33"/>
            <p:cNvSpPr>
              <a:spLocks noChangeShapeType="1"/>
            </p:cNvSpPr>
            <p:nvPr/>
          </p:nvSpPr>
          <p:spPr bwMode="auto">
            <a:xfrm>
              <a:off x="1636" y="1588"/>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4" name="Line 34"/>
            <p:cNvSpPr>
              <a:spLocks noChangeShapeType="1"/>
            </p:cNvSpPr>
            <p:nvPr/>
          </p:nvSpPr>
          <p:spPr bwMode="auto">
            <a:xfrm flipV="1">
              <a:off x="1728" y="1484"/>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5" name="Line 35"/>
            <p:cNvSpPr>
              <a:spLocks noChangeShapeType="1"/>
            </p:cNvSpPr>
            <p:nvPr/>
          </p:nvSpPr>
          <p:spPr bwMode="auto">
            <a:xfrm flipV="1">
              <a:off x="4080" y="1484"/>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6" name="Line 36"/>
            <p:cNvSpPr>
              <a:spLocks noChangeShapeType="1"/>
            </p:cNvSpPr>
            <p:nvPr/>
          </p:nvSpPr>
          <p:spPr bwMode="auto">
            <a:xfrm flipV="1">
              <a:off x="4132" y="1580"/>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7" name="Line 37"/>
            <p:cNvSpPr>
              <a:spLocks noChangeShapeType="1"/>
            </p:cNvSpPr>
            <p:nvPr/>
          </p:nvSpPr>
          <p:spPr bwMode="auto">
            <a:xfrm>
              <a:off x="4180" y="1728"/>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8" name="Line 38"/>
            <p:cNvSpPr>
              <a:spLocks noChangeShapeType="1"/>
            </p:cNvSpPr>
            <p:nvPr/>
          </p:nvSpPr>
          <p:spPr bwMode="auto">
            <a:xfrm>
              <a:off x="4132" y="1828"/>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9" name="Line 39"/>
            <p:cNvSpPr>
              <a:spLocks noChangeShapeType="1"/>
            </p:cNvSpPr>
            <p:nvPr/>
          </p:nvSpPr>
          <p:spPr bwMode="auto">
            <a:xfrm>
              <a:off x="4080" y="1876"/>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0" name="Freeform 40"/>
            <p:cNvSpPr>
              <a:spLocks/>
            </p:cNvSpPr>
            <p:nvPr/>
          </p:nvSpPr>
          <p:spPr bwMode="auto">
            <a:xfrm>
              <a:off x="2244" y="1284"/>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5081" name="Freeform 41"/>
            <p:cNvSpPr>
              <a:spLocks/>
            </p:cNvSpPr>
            <p:nvPr/>
          </p:nvSpPr>
          <p:spPr bwMode="auto">
            <a:xfrm>
              <a:off x="2388" y="1284"/>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5082" name="Oval 42"/>
            <p:cNvSpPr>
              <a:spLocks noChangeArrowheads="1"/>
            </p:cNvSpPr>
            <p:nvPr/>
          </p:nvSpPr>
          <p:spPr bwMode="auto">
            <a:xfrm>
              <a:off x="2356" y="1492"/>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5083" name="Freeform 43"/>
            <p:cNvSpPr>
              <a:spLocks/>
            </p:cNvSpPr>
            <p:nvPr/>
          </p:nvSpPr>
          <p:spPr bwMode="auto">
            <a:xfrm>
              <a:off x="3252" y="1908"/>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5084" name="Freeform 44"/>
            <p:cNvSpPr>
              <a:spLocks/>
            </p:cNvSpPr>
            <p:nvPr/>
          </p:nvSpPr>
          <p:spPr bwMode="auto">
            <a:xfrm>
              <a:off x="3396" y="1908"/>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5085" name="Oval 45"/>
            <p:cNvSpPr>
              <a:spLocks noChangeArrowheads="1"/>
            </p:cNvSpPr>
            <p:nvPr/>
          </p:nvSpPr>
          <p:spPr bwMode="auto">
            <a:xfrm>
              <a:off x="3364" y="2116"/>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5086" name="Line 46"/>
            <p:cNvSpPr>
              <a:spLocks noChangeShapeType="1"/>
            </p:cNvSpPr>
            <p:nvPr/>
          </p:nvSpPr>
          <p:spPr bwMode="auto">
            <a:xfrm>
              <a:off x="1728" y="1924"/>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7" name="Line 47"/>
            <p:cNvSpPr>
              <a:spLocks noChangeShapeType="1"/>
            </p:cNvSpPr>
            <p:nvPr/>
          </p:nvSpPr>
          <p:spPr bwMode="auto">
            <a:xfrm flipV="1">
              <a:off x="1828" y="1532"/>
              <a:ext cx="568"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8" name="Line 48"/>
            <p:cNvSpPr>
              <a:spLocks noChangeShapeType="1"/>
            </p:cNvSpPr>
            <p:nvPr/>
          </p:nvSpPr>
          <p:spPr bwMode="auto">
            <a:xfrm>
              <a:off x="1876" y="1828"/>
              <a:ext cx="52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89" name="Line 49"/>
            <p:cNvSpPr>
              <a:spLocks noChangeShapeType="1"/>
            </p:cNvSpPr>
            <p:nvPr/>
          </p:nvSpPr>
          <p:spPr bwMode="auto">
            <a:xfrm>
              <a:off x="3364" y="1540"/>
              <a:ext cx="616"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90" name="Line 50"/>
            <p:cNvSpPr>
              <a:spLocks noChangeShapeType="1"/>
            </p:cNvSpPr>
            <p:nvPr/>
          </p:nvSpPr>
          <p:spPr bwMode="auto">
            <a:xfrm flipV="1">
              <a:off x="3412" y="1772"/>
              <a:ext cx="616" cy="3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91" name="Freeform 51"/>
            <p:cNvSpPr>
              <a:spLocks/>
            </p:cNvSpPr>
            <p:nvPr/>
          </p:nvSpPr>
          <p:spPr bwMode="auto">
            <a:xfrm>
              <a:off x="1308" y="792"/>
              <a:ext cx="3133" cy="1801"/>
            </a:xfrm>
            <a:custGeom>
              <a:avLst/>
              <a:gdLst>
                <a:gd name="T0" fmla="*/ 1596 w 3133"/>
                <a:gd name="T1" fmla="*/ 1476 h 1801"/>
                <a:gd name="T2" fmla="*/ 1512 w 3133"/>
                <a:gd name="T3" fmla="*/ 1620 h 1801"/>
                <a:gd name="T4" fmla="*/ 1368 w 3133"/>
                <a:gd name="T5" fmla="*/ 1704 h 1801"/>
                <a:gd name="T6" fmla="*/ 1212 w 3133"/>
                <a:gd name="T7" fmla="*/ 1728 h 1801"/>
                <a:gd name="T8" fmla="*/ 1056 w 3133"/>
                <a:gd name="T9" fmla="*/ 1740 h 1801"/>
                <a:gd name="T10" fmla="*/ 912 w 3133"/>
                <a:gd name="T11" fmla="*/ 1740 h 1801"/>
                <a:gd name="T12" fmla="*/ 756 w 3133"/>
                <a:gd name="T13" fmla="*/ 1716 h 1801"/>
                <a:gd name="T14" fmla="*/ 600 w 3133"/>
                <a:gd name="T15" fmla="*/ 1716 h 1801"/>
                <a:gd name="T16" fmla="*/ 456 w 3133"/>
                <a:gd name="T17" fmla="*/ 1656 h 1801"/>
                <a:gd name="T18" fmla="*/ 324 w 3133"/>
                <a:gd name="T19" fmla="*/ 1536 h 1801"/>
                <a:gd name="T20" fmla="*/ 204 w 3133"/>
                <a:gd name="T21" fmla="*/ 1404 h 1801"/>
                <a:gd name="T22" fmla="*/ 108 w 3133"/>
                <a:gd name="T23" fmla="*/ 1248 h 1801"/>
                <a:gd name="T24" fmla="*/ 48 w 3133"/>
                <a:gd name="T25" fmla="*/ 1092 h 1801"/>
                <a:gd name="T26" fmla="*/ 0 w 3133"/>
                <a:gd name="T27" fmla="*/ 864 h 1801"/>
                <a:gd name="T28" fmla="*/ 12 w 3133"/>
                <a:gd name="T29" fmla="*/ 708 h 1801"/>
                <a:gd name="T30" fmla="*/ 48 w 3133"/>
                <a:gd name="T31" fmla="*/ 552 h 1801"/>
                <a:gd name="T32" fmla="*/ 108 w 3133"/>
                <a:gd name="T33" fmla="*/ 384 h 1801"/>
                <a:gd name="T34" fmla="*/ 240 w 3133"/>
                <a:gd name="T35" fmla="*/ 228 h 1801"/>
                <a:gd name="T36" fmla="*/ 384 w 3133"/>
                <a:gd name="T37" fmla="*/ 144 h 1801"/>
                <a:gd name="T38" fmla="*/ 528 w 3133"/>
                <a:gd name="T39" fmla="*/ 84 h 1801"/>
                <a:gd name="T40" fmla="*/ 684 w 3133"/>
                <a:gd name="T41" fmla="*/ 60 h 1801"/>
                <a:gd name="T42" fmla="*/ 840 w 3133"/>
                <a:gd name="T43" fmla="*/ 48 h 1801"/>
                <a:gd name="T44" fmla="*/ 1080 w 3133"/>
                <a:gd name="T45" fmla="*/ 48 h 1801"/>
                <a:gd name="T46" fmla="*/ 1248 w 3133"/>
                <a:gd name="T47" fmla="*/ 72 h 1801"/>
                <a:gd name="T48" fmla="*/ 1392 w 3133"/>
                <a:gd name="T49" fmla="*/ 144 h 1801"/>
                <a:gd name="T50" fmla="*/ 1488 w 3133"/>
                <a:gd name="T51" fmla="*/ 276 h 1801"/>
                <a:gd name="T52" fmla="*/ 1536 w 3133"/>
                <a:gd name="T53" fmla="*/ 420 h 1801"/>
                <a:gd name="T54" fmla="*/ 1560 w 3133"/>
                <a:gd name="T55" fmla="*/ 420 h 1801"/>
                <a:gd name="T56" fmla="*/ 1584 w 3133"/>
                <a:gd name="T57" fmla="*/ 276 h 1801"/>
                <a:gd name="T58" fmla="*/ 1680 w 3133"/>
                <a:gd name="T59" fmla="*/ 144 h 1801"/>
                <a:gd name="T60" fmla="*/ 1824 w 3133"/>
                <a:gd name="T61" fmla="*/ 48 h 1801"/>
                <a:gd name="T62" fmla="*/ 1968 w 3133"/>
                <a:gd name="T63" fmla="*/ 12 h 1801"/>
                <a:gd name="T64" fmla="*/ 2208 w 3133"/>
                <a:gd name="T65" fmla="*/ 0 h 1801"/>
                <a:gd name="T66" fmla="*/ 2436 w 3133"/>
                <a:gd name="T67" fmla="*/ 12 h 1801"/>
                <a:gd name="T68" fmla="*/ 2592 w 3133"/>
                <a:gd name="T69" fmla="*/ 72 h 1801"/>
                <a:gd name="T70" fmla="*/ 2748 w 3133"/>
                <a:gd name="T71" fmla="*/ 216 h 1801"/>
                <a:gd name="T72" fmla="*/ 2904 w 3133"/>
                <a:gd name="T73" fmla="*/ 360 h 1801"/>
                <a:gd name="T74" fmla="*/ 3036 w 3133"/>
                <a:gd name="T75" fmla="*/ 504 h 1801"/>
                <a:gd name="T76" fmla="*/ 3096 w 3133"/>
                <a:gd name="T77" fmla="*/ 672 h 1801"/>
                <a:gd name="T78" fmla="*/ 3120 w 3133"/>
                <a:gd name="T79" fmla="*/ 828 h 1801"/>
                <a:gd name="T80" fmla="*/ 3132 w 3133"/>
                <a:gd name="T81" fmla="*/ 996 h 1801"/>
                <a:gd name="T82" fmla="*/ 3108 w 3133"/>
                <a:gd name="T83" fmla="*/ 1164 h 1801"/>
                <a:gd name="T84" fmla="*/ 3060 w 3133"/>
                <a:gd name="T85" fmla="*/ 1308 h 1801"/>
                <a:gd name="T86" fmla="*/ 2964 w 3133"/>
                <a:gd name="T87" fmla="*/ 1452 h 1801"/>
                <a:gd name="T88" fmla="*/ 2808 w 3133"/>
                <a:gd name="T89" fmla="*/ 1584 h 1801"/>
                <a:gd name="T90" fmla="*/ 2652 w 3133"/>
                <a:gd name="T91" fmla="*/ 1668 h 1801"/>
                <a:gd name="T92" fmla="*/ 2436 w 3133"/>
                <a:gd name="T93" fmla="*/ 1752 h 1801"/>
                <a:gd name="T94" fmla="*/ 2280 w 3133"/>
                <a:gd name="T95" fmla="*/ 1788 h 1801"/>
                <a:gd name="T96" fmla="*/ 2028 w 3133"/>
                <a:gd name="T97" fmla="*/ 1800 h 1801"/>
                <a:gd name="T98" fmla="*/ 1848 w 3133"/>
                <a:gd name="T99" fmla="*/ 1776 h 1801"/>
                <a:gd name="T100" fmla="*/ 1716 w 3133"/>
                <a:gd name="T101" fmla="*/ 1680 h 1801"/>
                <a:gd name="T102" fmla="*/ 1632 w 3133"/>
                <a:gd name="T103" fmla="*/ 1536 h 1801"/>
                <a:gd name="T104" fmla="*/ 1584 w 3133"/>
                <a:gd name="T105" fmla="*/ 1392 h 18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33"/>
                <a:gd name="T160" fmla="*/ 0 h 1801"/>
                <a:gd name="T161" fmla="*/ 3133 w 3133"/>
                <a:gd name="T162" fmla="*/ 1801 h 18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33" h="1801">
                  <a:moveTo>
                    <a:pt x="1572" y="1368"/>
                  </a:moveTo>
                  <a:lnTo>
                    <a:pt x="1596" y="1404"/>
                  </a:lnTo>
                  <a:lnTo>
                    <a:pt x="1596" y="1440"/>
                  </a:lnTo>
                  <a:lnTo>
                    <a:pt x="1596" y="1476"/>
                  </a:lnTo>
                  <a:lnTo>
                    <a:pt x="1596" y="1512"/>
                  </a:lnTo>
                  <a:lnTo>
                    <a:pt x="1560" y="1548"/>
                  </a:lnTo>
                  <a:lnTo>
                    <a:pt x="1536" y="1584"/>
                  </a:lnTo>
                  <a:lnTo>
                    <a:pt x="1512" y="1620"/>
                  </a:lnTo>
                  <a:lnTo>
                    <a:pt x="1476" y="1644"/>
                  </a:lnTo>
                  <a:lnTo>
                    <a:pt x="1440" y="1668"/>
                  </a:lnTo>
                  <a:lnTo>
                    <a:pt x="1404" y="1692"/>
                  </a:lnTo>
                  <a:lnTo>
                    <a:pt x="1368" y="1704"/>
                  </a:lnTo>
                  <a:lnTo>
                    <a:pt x="1320" y="1716"/>
                  </a:lnTo>
                  <a:lnTo>
                    <a:pt x="1284" y="1728"/>
                  </a:lnTo>
                  <a:lnTo>
                    <a:pt x="1248" y="1728"/>
                  </a:lnTo>
                  <a:lnTo>
                    <a:pt x="1212" y="1728"/>
                  </a:lnTo>
                  <a:lnTo>
                    <a:pt x="1176" y="1740"/>
                  </a:lnTo>
                  <a:lnTo>
                    <a:pt x="1128" y="1740"/>
                  </a:lnTo>
                  <a:lnTo>
                    <a:pt x="1092" y="1740"/>
                  </a:lnTo>
                  <a:lnTo>
                    <a:pt x="1056" y="1740"/>
                  </a:lnTo>
                  <a:lnTo>
                    <a:pt x="1020" y="1740"/>
                  </a:lnTo>
                  <a:lnTo>
                    <a:pt x="984" y="1740"/>
                  </a:lnTo>
                  <a:lnTo>
                    <a:pt x="948" y="1740"/>
                  </a:lnTo>
                  <a:lnTo>
                    <a:pt x="912" y="1740"/>
                  </a:lnTo>
                  <a:lnTo>
                    <a:pt x="864" y="1728"/>
                  </a:lnTo>
                  <a:lnTo>
                    <a:pt x="828" y="1728"/>
                  </a:lnTo>
                  <a:lnTo>
                    <a:pt x="792" y="1728"/>
                  </a:lnTo>
                  <a:lnTo>
                    <a:pt x="756" y="1716"/>
                  </a:lnTo>
                  <a:lnTo>
                    <a:pt x="720" y="1716"/>
                  </a:lnTo>
                  <a:lnTo>
                    <a:pt x="684" y="1716"/>
                  </a:lnTo>
                  <a:lnTo>
                    <a:pt x="648" y="1716"/>
                  </a:lnTo>
                  <a:lnTo>
                    <a:pt x="600" y="1716"/>
                  </a:lnTo>
                  <a:lnTo>
                    <a:pt x="564" y="1704"/>
                  </a:lnTo>
                  <a:lnTo>
                    <a:pt x="528" y="1704"/>
                  </a:lnTo>
                  <a:lnTo>
                    <a:pt x="492" y="1692"/>
                  </a:lnTo>
                  <a:lnTo>
                    <a:pt x="456" y="1656"/>
                  </a:lnTo>
                  <a:lnTo>
                    <a:pt x="420" y="1632"/>
                  </a:lnTo>
                  <a:lnTo>
                    <a:pt x="384" y="1596"/>
                  </a:lnTo>
                  <a:lnTo>
                    <a:pt x="348" y="1572"/>
                  </a:lnTo>
                  <a:lnTo>
                    <a:pt x="324" y="1536"/>
                  </a:lnTo>
                  <a:lnTo>
                    <a:pt x="288" y="1512"/>
                  </a:lnTo>
                  <a:lnTo>
                    <a:pt x="264" y="1476"/>
                  </a:lnTo>
                  <a:lnTo>
                    <a:pt x="228" y="1440"/>
                  </a:lnTo>
                  <a:lnTo>
                    <a:pt x="204" y="1404"/>
                  </a:lnTo>
                  <a:lnTo>
                    <a:pt x="180" y="1368"/>
                  </a:lnTo>
                  <a:lnTo>
                    <a:pt x="156" y="1332"/>
                  </a:lnTo>
                  <a:lnTo>
                    <a:pt x="144" y="1284"/>
                  </a:lnTo>
                  <a:lnTo>
                    <a:pt x="108" y="1248"/>
                  </a:lnTo>
                  <a:lnTo>
                    <a:pt x="96" y="1212"/>
                  </a:lnTo>
                  <a:lnTo>
                    <a:pt x="72" y="1164"/>
                  </a:lnTo>
                  <a:lnTo>
                    <a:pt x="60" y="1128"/>
                  </a:lnTo>
                  <a:lnTo>
                    <a:pt x="48" y="1092"/>
                  </a:lnTo>
                  <a:lnTo>
                    <a:pt x="36" y="996"/>
                  </a:lnTo>
                  <a:lnTo>
                    <a:pt x="12" y="948"/>
                  </a:lnTo>
                  <a:lnTo>
                    <a:pt x="12" y="912"/>
                  </a:lnTo>
                  <a:lnTo>
                    <a:pt x="0" y="864"/>
                  </a:lnTo>
                  <a:lnTo>
                    <a:pt x="0" y="828"/>
                  </a:lnTo>
                  <a:lnTo>
                    <a:pt x="0" y="792"/>
                  </a:lnTo>
                  <a:lnTo>
                    <a:pt x="0" y="744"/>
                  </a:lnTo>
                  <a:lnTo>
                    <a:pt x="12" y="708"/>
                  </a:lnTo>
                  <a:lnTo>
                    <a:pt x="12" y="672"/>
                  </a:lnTo>
                  <a:lnTo>
                    <a:pt x="24" y="636"/>
                  </a:lnTo>
                  <a:lnTo>
                    <a:pt x="36" y="600"/>
                  </a:lnTo>
                  <a:lnTo>
                    <a:pt x="48" y="552"/>
                  </a:lnTo>
                  <a:lnTo>
                    <a:pt x="60" y="516"/>
                  </a:lnTo>
                  <a:lnTo>
                    <a:pt x="72" y="468"/>
                  </a:lnTo>
                  <a:lnTo>
                    <a:pt x="96" y="420"/>
                  </a:lnTo>
                  <a:lnTo>
                    <a:pt x="108" y="384"/>
                  </a:lnTo>
                  <a:lnTo>
                    <a:pt x="144" y="336"/>
                  </a:lnTo>
                  <a:lnTo>
                    <a:pt x="180" y="300"/>
                  </a:lnTo>
                  <a:lnTo>
                    <a:pt x="204" y="264"/>
                  </a:lnTo>
                  <a:lnTo>
                    <a:pt x="240" y="228"/>
                  </a:lnTo>
                  <a:lnTo>
                    <a:pt x="276" y="204"/>
                  </a:lnTo>
                  <a:lnTo>
                    <a:pt x="312" y="180"/>
                  </a:lnTo>
                  <a:lnTo>
                    <a:pt x="348" y="168"/>
                  </a:lnTo>
                  <a:lnTo>
                    <a:pt x="384" y="144"/>
                  </a:lnTo>
                  <a:lnTo>
                    <a:pt x="420" y="120"/>
                  </a:lnTo>
                  <a:lnTo>
                    <a:pt x="456" y="108"/>
                  </a:lnTo>
                  <a:lnTo>
                    <a:pt x="492" y="96"/>
                  </a:lnTo>
                  <a:lnTo>
                    <a:pt x="528" y="84"/>
                  </a:lnTo>
                  <a:lnTo>
                    <a:pt x="564" y="84"/>
                  </a:lnTo>
                  <a:lnTo>
                    <a:pt x="600" y="72"/>
                  </a:lnTo>
                  <a:lnTo>
                    <a:pt x="648" y="60"/>
                  </a:lnTo>
                  <a:lnTo>
                    <a:pt x="684" y="60"/>
                  </a:lnTo>
                  <a:lnTo>
                    <a:pt x="720" y="48"/>
                  </a:lnTo>
                  <a:lnTo>
                    <a:pt x="756" y="48"/>
                  </a:lnTo>
                  <a:lnTo>
                    <a:pt x="804" y="48"/>
                  </a:lnTo>
                  <a:lnTo>
                    <a:pt x="840" y="48"/>
                  </a:lnTo>
                  <a:lnTo>
                    <a:pt x="888" y="48"/>
                  </a:lnTo>
                  <a:lnTo>
                    <a:pt x="984" y="48"/>
                  </a:lnTo>
                  <a:lnTo>
                    <a:pt x="1032" y="48"/>
                  </a:lnTo>
                  <a:lnTo>
                    <a:pt x="1080" y="48"/>
                  </a:lnTo>
                  <a:lnTo>
                    <a:pt x="1128" y="48"/>
                  </a:lnTo>
                  <a:lnTo>
                    <a:pt x="1176" y="48"/>
                  </a:lnTo>
                  <a:lnTo>
                    <a:pt x="1212" y="60"/>
                  </a:lnTo>
                  <a:lnTo>
                    <a:pt x="1248" y="72"/>
                  </a:lnTo>
                  <a:lnTo>
                    <a:pt x="1284" y="72"/>
                  </a:lnTo>
                  <a:lnTo>
                    <a:pt x="1320" y="96"/>
                  </a:lnTo>
                  <a:lnTo>
                    <a:pt x="1356" y="120"/>
                  </a:lnTo>
                  <a:lnTo>
                    <a:pt x="1392" y="144"/>
                  </a:lnTo>
                  <a:lnTo>
                    <a:pt x="1428" y="168"/>
                  </a:lnTo>
                  <a:lnTo>
                    <a:pt x="1440" y="204"/>
                  </a:lnTo>
                  <a:lnTo>
                    <a:pt x="1476" y="240"/>
                  </a:lnTo>
                  <a:lnTo>
                    <a:pt x="1488" y="276"/>
                  </a:lnTo>
                  <a:lnTo>
                    <a:pt x="1500" y="312"/>
                  </a:lnTo>
                  <a:lnTo>
                    <a:pt x="1524" y="348"/>
                  </a:lnTo>
                  <a:lnTo>
                    <a:pt x="1536" y="384"/>
                  </a:lnTo>
                  <a:lnTo>
                    <a:pt x="1536" y="420"/>
                  </a:lnTo>
                  <a:lnTo>
                    <a:pt x="1548" y="456"/>
                  </a:lnTo>
                  <a:lnTo>
                    <a:pt x="1548" y="492"/>
                  </a:lnTo>
                  <a:lnTo>
                    <a:pt x="1560" y="456"/>
                  </a:lnTo>
                  <a:lnTo>
                    <a:pt x="1560" y="420"/>
                  </a:lnTo>
                  <a:lnTo>
                    <a:pt x="1560" y="384"/>
                  </a:lnTo>
                  <a:lnTo>
                    <a:pt x="1572" y="348"/>
                  </a:lnTo>
                  <a:lnTo>
                    <a:pt x="1572" y="312"/>
                  </a:lnTo>
                  <a:lnTo>
                    <a:pt x="1584" y="276"/>
                  </a:lnTo>
                  <a:lnTo>
                    <a:pt x="1596" y="240"/>
                  </a:lnTo>
                  <a:lnTo>
                    <a:pt x="1620" y="204"/>
                  </a:lnTo>
                  <a:lnTo>
                    <a:pt x="1644" y="168"/>
                  </a:lnTo>
                  <a:lnTo>
                    <a:pt x="1680" y="144"/>
                  </a:lnTo>
                  <a:lnTo>
                    <a:pt x="1716" y="108"/>
                  </a:lnTo>
                  <a:lnTo>
                    <a:pt x="1752" y="84"/>
                  </a:lnTo>
                  <a:lnTo>
                    <a:pt x="1788" y="60"/>
                  </a:lnTo>
                  <a:lnTo>
                    <a:pt x="1824" y="48"/>
                  </a:lnTo>
                  <a:lnTo>
                    <a:pt x="1860" y="36"/>
                  </a:lnTo>
                  <a:lnTo>
                    <a:pt x="1896" y="24"/>
                  </a:lnTo>
                  <a:lnTo>
                    <a:pt x="1932" y="12"/>
                  </a:lnTo>
                  <a:lnTo>
                    <a:pt x="1968" y="12"/>
                  </a:lnTo>
                  <a:lnTo>
                    <a:pt x="2004" y="0"/>
                  </a:lnTo>
                  <a:lnTo>
                    <a:pt x="2040" y="0"/>
                  </a:lnTo>
                  <a:lnTo>
                    <a:pt x="2136" y="0"/>
                  </a:lnTo>
                  <a:lnTo>
                    <a:pt x="2208" y="0"/>
                  </a:lnTo>
                  <a:lnTo>
                    <a:pt x="2304" y="0"/>
                  </a:lnTo>
                  <a:lnTo>
                    <a:pt x="2340" y="0"/>
                  </a:lnTo>
                  <a:lnTo>
                    <a:pt x="2388" y="0"/>
                  </a:lnTo>
                  <a:lnTo>
                    <a:pt x="2436" y="12"/>
                  </a:lnTo>
                  <a:lnTo>
                    <a:pt x="2484" y="24"/>
                  </a:lnTo>
                  <a:lnTo>
                    <a:pt x="2520" y="36"/>
                  </a:lnTo>
                  <a:lnTo>
                    <a:pt x="2556" y="48"/>
                  </a:lnTo>
                  <a:lnTo>
                    <a:pt x="2592" y="72"/>
                  </a:lnTo>
                  <a:lnTo>
                    <a:pt x="2640" y="120"/>
                  </a:lnTo>
                  <a:lnTo>
                    <a:pt x="2676" y="156"/>
                  </a:lnTo>
                  <a:lnTo>
                    <a:pt x="2712" y="192"/>
                  </a:lnTo>
                  <a:lnTo>
                    <a:pt x="2748" y="216"/>
                  </a:lnTo>
                  <a:lnTo>
                    <a:pt x="2796" y="264"/>
                  </a:lnTo>
                  <a:lnTo>
                    <a:pt x="2832" y="288"/>
                  </a:lnTo>
                  <a:lnTo>
                    <a:pt x="2868" y="324"/>
                  </a:lnTo>
                  <a:lnTo>
                    <a:pt x="2904" y="360"/>
                  </a:lnTo>
                  <a:lnTo>
                    <a:pt x="2940" y="396"/>
                  </a:lnTo>
                  <a:lnTo>
                    <a:pt x="2976" y="432"/>
                  </a:lnTo>
                  <a:lnTo>
                    <a:pt x="3012" y="468"/>
                  </a:lnTo>
                  <a:lnTo>
                    <a:pt x="3036" y="504"/>
                  </a:lnTo>
                  <a:lnTo>
                    <a:pt x="3060" y="552"/>
                  </a:lnTo>
                  <a:lnTo>
                    <a:pt x="3072" y="600"/>
                  </a:lnTo>
                  <a:lnTo>
                    <a:pt x="3084" y="636"/>
                  </a:lnTo>
                  <a:lnTo>
                    <a:pt x="3096" y="672"/>
                  </a:lnTo>
                  <a:lnTo>
                    <a:pt x="3108" y="708"/>
                  </a:lnTo>
                  <a:lnTo>
                    <a:pt x="3120" y="744"/>
                  </a:lnTo>
                  <a:lnTo>
                    <a:pt x="3120" y="780"/>
                  </a:lnTo>
                  <a:lnTo>
                    <a:pt x="3120" y="828"/>
                  </a:lnTo>
                  <a:lnTo>
                    <a:pt x="3132" y="876"/>
                  </a:lnTo>
                  <a:lnTo>
                    <a:pt x="3132" y="924"/>
                  </a:lnTo>
                  <a:lnTo>
                    <a:pt x="3132" y="960"/>
                  </a:lnTo>
                  <a:lnTo>
                    <a:pt x="3132" y="996"/>
                  </a:lnTo>
                  <a:lnTo>
                    <a:pt x="3132" y="1032"/>
                  </a:lnTo>
                  <a:lnTo>
                    <a:pt x="3132" y="1068"/>
                  </a:lnTo>
                  <a:lnTo>
                    <a:pt x="3120" y="1116"/>
                  </a:lnTo>
                  <a:lnTo>
                    <a:pt x="3108" y="1164"/>
                  </a:lnTo>
                  <a:lnTo>
                    <a:pt x="3096" y="1200"/>
                  </a:lnTo>
                  <a:lnTo>
                    <a:pt x="3096" y="1236"/>
                  </a:lnTo>
                  <a:lnTo>
                    <a:pt x="3084" y="1272"/>
                  </a:lnTo>
                  <a:lnTo>
                    <a:pt x="3060" y="1308"/>
                  </a:lnTo>
                  <a:lnTo>
                    <a:pt x="3036" y="1344"/>
                  </a:lnTo>
                  <a:lnTo>
                    <a:pt x="3024" y="1380"/>
                  </a:lnTo>
                  <a:lnTo>
                    <a:pt x="2988" y="1416"/>
                  </a:lnTo>
                  <a:lnTo>
                    <a:pt x="2964" y="1452"/>
                  </a:lnTo>
                  <a:lnTo>
                    <a:pt x="2928" y="1488"/>
                  </a:lnTo>
                  <a:lnTo>
                    <a:pt x="2892" y="1512"/>
                  </a:lnTo>
                  <a:lnTo>
                    <a:pt x="2844" y="1548"/>
                  </a:lnTo>
                  <a:lnTo>
                    <a:pt x="2808" y="1584"/>
                  </a:lnTo>
                  <a:lnTo>
                    <a:pt x="2772" y="1608"/>
                  </a:lnTo>
                  <a:lnTo>
                    <a:pt x="2736" y="1632"/>
                  </a:lnTo>
                  <a:lnTo>
                    <a:pt x="2688" y="1656"/>
                  </a:lnTo>
                  <a:lnTo>
                    <a:pt x="2652" y="1668"/>
                  </a:lnTo>
                  <a:lnTo>
                    <a:pt x="2568" y="1692"/>
                  </a:lnTo>
                  <a:lnTo>
                    <a:pt x="2532" y="1704"/>
                  </a:lnTo>
                  <a:lnTo>
                    <a:pt x="2484" y="1728"/>
                  </a:lnTo>
                  <a:lnTo>
                    <a:pt x="2436" y="1752"/>
                  </a:lnTo>
                  <a:lnTo>
                    <a:pt x="2388" y="1764"/>
                  </a:lnTo>
                  <a:lnTo>
                    <a:pt x="2352" y="1764"/>
                  </a:lnTo>
                  <a:lnTo>
                    <a:pt x="2316" y="1776"/>
                  </a:lnTo>
                  <a:lnTo>
                    <a:pt x="2280" y="1788"/>
                  </a:lnTo>
                  <a:lnTo>
                    <a:pt x="2244" y="1788"/>
                  </a:lnTo>
                  <a:lnTo>
                    <a:pt x="2148" y="1800"/>
                  </a:lnTo>
                  <a:lnTo>
                    <a:pt x="2064" y="1800"/>
                  </a:lnTo>
                  <a:lnTo>
                    <a:pt x="2028" y="1800"/>
                  </a:lnTo>
                  <a:lnTo>
                    <a:pt x="1980" y="1800"/>
                  </a:lnTo>
                  <a:lnTo>
                    <a:pt x="1932" y="1800"/>
                  </a:lnTo>
                  <a:lnTo>
                    <a:pt x="1884" y="1788"/>
                  </a:lnTo>
                  <a:lnTo>
                    <a:pt x="1848" y="1776"/>
                  </a:lnTo>
                  <a:lnTo>
                    <a:pt x="1812" y="1764"/>
                  </a:lnTo>
                  <a:lnTo>
                    <a:pt x="1776" y="1740"/>
                  </a:lnTo>
                  <a:lnTo>
                    <a:pt x="1740" y="1716"/>
                  </a:lnTo>
                  <a:lnTo>
                    <a:pt x="1716" y="1680"/>
                  </a:lnTo>
                  <a:lnTo>
                    <a:pt x="1692" y="1644"/>
                  </a:lnTo>
                  <a:lnTo>
                    <a:pt x="1668" y="1608"/>
                  </a:lnTo>
                  <a:lnTo>
                    <a:pt x="1644" y="1572"/>
                  </a:lnTo>
                  <a:lnTo>
                    <a:pt x="1632" y="1536"/>
                  </a:lnTo>
                  <a:lnTo>
                    <a:pt x="1620" y="1500"/>
                  </a:lnTo>
                  <a:lnTo>
                    <a:pt x="1596" y="1464"/>
                  </a:lnTo>
                  <a:lnTo>
                    <a:pt x="1596" y="1428"/>
                  </a:lnTo>
                  <a:lnTo>
                    <a:pt x="1584" y="1392"/>
                  </a:lnTo>
                  <a:lnTo>
                    <a:pt x="1572" y="1368"/>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1277308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wipe(left)">
                                      <p:cBhvr>
                                        <p:cTn id="7" dur="500"/>
                                        <p:tgtEl>
                                          <p:spTgt spid="37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n-US" b="1" dirty="0" smtClean="0">
                <a:solidFill>
                  <a:srgbClr val="0000CC"/>
                </a:solidFill>
                <a:effectLst>
                  <a:outerShdw blurRad="38100" dist="38100" dir="2700000" algn="tl">
                    <a:srgbClr val="C0C0C0"/>
                  </a:outerShdw>
                </a:effectLst>
              </a:rPr>
              <a:t>Meiosis II</a:t>
            </a:r>
          </a:p>
        </p:txBody>
      </p:sp>
      <p:sp>
        <p:nvSpPr>
          <p:cNvPr id="38915" name="Rectangle 3"/>
          <p:cNvSpPr>
            <a:spLocks noGrp="1" noChangeArrowheads="1"/>
          </p:cNvSpPr>
          <p:nvPr>
            <p:ph idx="1"/>
          </p:nvPr>
        </p:nvSpPr>
        <p:spPr/>
        <p:txBody>
          <a:bodyPr lIns="90488" tIns="44450" rIns="90488" bIns="44450" rtlCol="0">
            <a:normAutofit/>
          </a:bodyPr>
          <a:lstStyle/>
          <a:p>
            <a:pPr indent="-274320" algn="ctr" eaLnBrk="1" fontAlgn="auto" hangingPunct="1">
              <a:spcAft>
                <a:spcPts val="0"/>
              </a:spcAft>
              <a:defRPr/>
            </a:pPr>
            <a:r>
              <a:rPr lang="en-US" sz="2800" b="1" dirty="0" smtClean="0">
                <a:solidFill>
                  <a:srgbClr val="9234DB"/>
                </a:solidFill>
                <a:effectLst>
                  <a:outerShdw blurRad="38100" dist="38100" dir="2700000" algn="tl">
                    <a:srgbClr val="C0C0C0"/>
                  </a:outerShdw>
                </a:effectLst>
              </a:rPr>
              <a:t>No </a:t>
            </a:r>
            <a:r>
              <a:rPr lang="en-US" sz="2800" b="1" dirty="0" smtClean="0">
                <a:solidFill>
                  <a:srgbClr val="FFFF00"/>
                </a:solidFill>
                <a:effectLst>
                  <a:outerShdw blurRad="38100" dist="38100" dir="2700000" algn="tl">
                    <a:srgbClr val="C0C0C0"/>
                  </a:outerShdw>
                </a:effectLst>
              </a:rPr>
              <a:t>interphase II </a:t>
            </a:r>
          </a:p>
          <a:p>
            <a:pPr indent="-274320" algn="ctr" eaLnBrk="1" fontAlgn="auto" hangingPunct="1">
              <a:spcAft>
                <a:spcPts val="0"/>
              </a:spcAft>
              <a:buFontTx/>
              <a:buNone/>
              <a:defRPr/>
            </a:pPr>
            <a:r>
              <a:rPr lang="en-US" sz="2800" dirty="0" smtClean="0"/>
              <a:t>	(or very short - no more </a:t>
            </a:r>
            <a:r>
              <a:rPr lang="en-US" sz="2800" b="1" dirty="0" smtClean="0">
                <a:solidFill>
                  <a:srgbClr val="FF3300"/>
                </a:solidFill>
                <a:effectLst>
                  <a:outerShdw blurRad="38100" dist="38100" dir="2700000" algn="tl">
                    <a:srgbClr val="C0C0C0"/>
                  </a:outerShdw>
                </a:effectLst>
              </a:rPr>
              <a:t>DNA replication</a:t>
            </a:r>
            <a:r>
              <a:rPr lang="en-US" sz="2800" dirty="0" smtClean="0"/>
              <a:t>)</a:t>
            </a:r>
          </a:p>
          <a:p>
            <a:pPr indent="-274320" algn="ctr" eaLnBrk="1" fontAlgn="auto" hangingPunct="1">
              <a:spcAft>
                <a:spcPts val="0"/>
              </a:spcAft>
              <a:buFontTx/>
              <a:buNone/>
              <a:defRPr/>
            </a:pPr>
            <a:endParaRPr lang="en-US" sz="1600" dirty="0" smtClean="0"/>
          </a:p>
          <a:p>
            <a:pPr indent="-274320" algn="ctr" eaLnBrk="1" fontAlgn="auto" hangingPunct="1">
              <a:spcAft>
                <a:spcPts val="0"/>
              </a:spcAft>
              <a:defRPr/>
            </a:pPr>
            <a:r>
              <a:rPr lang="en-US" sz="2800" b="1" dirty="0" smtClean="0">
                <a:solidFill>
                  <a:schemeClr val="hlink"/>
                </a:solidFill>
                <a:effectLst>
                  <a:outerShdw blurRad="38100" dist="38100" dir="2700000" algn="tl">
                    <a:srgbClr val="C0C0C0"/>
                  </a:outerShdw>
                </a:effectLst>
              </a:rPr>
              <a:t>Remember:</a:t>
            </a:r>
            <a:r>
              <a:rPr lang="en-US" sz="2800" b="1" dirty="0" smtClean="0">
                <a:solidFill>
                  <a:schemeClr val="accent1"/>
                </a:solidFill>
                <a:effectLst>
                  <a:outerShdw blurRad="38100" dist="38100" dir="2700000" algn="tl">
                    <a:srgbClr val="C0C0C0"/>
                  </a:outerShdw>
                </a:effectLst>
              </a:rPr>
              <a:t> </a:t>
            </a:r>
            <a:r>
              <a:rPr lang="en-US" sz="2800" b="1" dirty="0" smtClean="0">
                <a:solidFill>
                  <a:srgbClr val="FF3300"/>
                </a:solidFill>
                <a:effectLst>
                  <a:outerShdw blurRad="38100" dist="38100" dir="2700000" algn="tl">
                    <a:srgbClr val="C0C0C0"/>
                  </a:outerShdw>
                </a:effectLst>
              </a:rPr>
              <a:t>Meiosis II</a:t>
            </a:r>
            <a:r>
              <a:rPr lang="en-US" sz="2800" b="1" dirty="0" smtClean="0">
                <a:solidFill>
                  <a:schemeClr val="accent1"/>
                </a:solidFill>
                <a:effectLst>
                  <a:outerShdw blurRad="38100" dist="38100" dir="2700000" algn="tl">
                    <a:srgbClr val="C0C0C0"/>
                  </a:outerShdw>
                </a:effectLst>
              </a:rPr>
              <a:t> </a:t>
            </a:r>
            <a:r>
              <a:rPr lang="en-US" sz="2800" dirty="0" smtClean="0"/>
              <a:t>is similar to </a:t>
            </a:r>
            <a:r>
              <a:rPr lang="en-US" sz="2800" b="1" dirty="0" smtClean="0">
                <a:solidFill>
                  <a:srgbClr val="B50069"/>
                </a:solidFill>
                <a:effectLst>
                  <a:outerShdw blurRad="38100" dist="38100" dir="2700000" algn="tl">
                    <a:srgbClr val="C0C0C0"/>
                  </a:outerShdw>
                </a:effectLst>
              </a:rPr>
              <a:t>mitosis</a:t>
            </a:r>
          </a:p>
        </p:txBody>
      </p:sp>
    </p:spTree>
    <p:extLst>
      <p:ext uri="{BB962C8B-B14F-4D97-AF65-F5344CB8AC3E}">
        <p14:creationId xmlns:p14="http://schemas.microsoft.com/office/powerpoint/2010/main" val="4295816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wipe(left)">
                                      <p:cBhvr>
                                        <p:cTn id="7" dur="500"/>
                                        <p:tgtEl>
                                          <p:spTgt spid="389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wipe(left)">
                                      <p:cBhvr>
                                        <p:cTn id="12" dur="500"/>
                                        <p:tgtEl>
                                          <p:spTgt spid="389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wipe(left)">
                                      <p:cBhvr>
                                        <p:cTn id="17" dur="500"/>
                                        <p:tgtEl>
                                          <p:spTgt spid="389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wipe(left)">
                                      <p:cBhvr>
                                        <p:cTn id="22"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p:bldP spid="3891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n-US" b="1" dirty="0" smtClean="0">
                <a:solidFill>
                  <a:srgbClr val="9234DB"/>
                </a:solidFill>
                <a:effectLst>
                  <a:outerShdw blurRad="38100" dist="38100" dir="2700000" algn="tl">
                    <a:srgbClr val="C0C0C0"/>
                  </a:outerShdw>
                </a:effectLst>
              </a:rPr>
              <a:t>Prophase II</a:t>
            </a:r>
          </a:p>
        </p:txBody>
      </p:sp>
      <p:sp>
        <p:nvSpPr>
          <p:cNvPr id="39939" name="Rectangle 3"/>
          <p:cNvSpPr>
            <a:spLocks noGrp="1" noChangeArrowheads="1"/>
          </p:cNvSpPr>
          <p:nvPr>
            <p:ph idx="1"/>
          </p:nvPr>
        </p:nvSpPr>
        <p:spPr/>
        <p:txBody>
          <a:bodyPr lIns="90488" tIns="44450" rIns="90488" bIns="44450" rtlCol="0">
            <a:normAutofit/>
          </a:bodyPr>
          <a:lstStyle/>
          <a:p>
            <a:pPr indent="-274320" eaLnBrk="1" fontAlgn="auto" hangingPunct="1">
              <a:spcAft>
                <a:spcPts val="0"/>
              </a:spcAft>
              <a:defRPr/>
            </a:pPr>
            <a:r>
              <a:rPr lang="en-US" dirty="0" smtClean="0"/>
              <a:t>same as </a:t>
            </a:r>
            <a:r>
              <a:rPr lang="en-US" b="1" dirty="0" smtClean="0">
                <a:solidFill>
                  <a:srgbClr val="9234DB"/>
                </a:solidFill>
                <a:effectLst>
                  <a:outerShdw blurRad="38100" dist="38100" dir="2700000" algn="tl">
                    <a:srgbClr val="C0C0C0"/>
                  </a:outerShdw>
                </a:effectLst>
              </a:rPr>
              <a:t>prophase</a:t>
            </a:r>
            <a:r>
              <a:rPr lang="en-US" dirty="0" smtClean="0"/>
              <a:t> in </a:t>
            </a:r>
            <a:r>
              <a:rPr lang="en-US" b="1" dirty="0" smtClean="0">
                <a:solidFill>
                  <a:srgbClr val="CC0066"/>
                </a:solidFill>
                <a:effectLst>
                  <a:outerShdw blurRad="38100" dist="38100" dir="2700000" algn="tl">
                    <a:srgbClr val="C0C0C0"/>
                  </a:outerShdw>
                </a:effectLst>
              </a:rPr>
              <a:t>mitosis</a:t>
            </a:r>
          </a:p>
        </p:txBody>
      </p:sp>
      <p:grpSp>
        <p:nvGrpSpPr>
          <p:cNvPr id="2" name="Group 4"/>
          <p:cNvGrpSpPr>
            <a:grpSpLocks/>
          </p:cNvGrpSpPr>
          <p:nvPr/>
        </p:nvGrpSpPr>
        <p:grpSpPr bwMode="auto">
          <a:xfrm>
            <a:off x="1079500" y="2832100"/>
            <a:ext cx="6985000" cy="2870200"/>
            <a:chOff x="680" y="1784"/>
            <a:chExt cx="4400" cy="1808"/>
          </a:xfrm>
        </p:grpSpPr>
        <p:sp>
          <p:nvSpPr>
            <p:cNvPr id="47109" name="Freeform 5"/>
            <p:cNvSpPr>
              <a:spLocks/>
            </p:cNvSpPr>
            <p:nvPr/>
          </p:nvSpPr>
          <p:spPr bwMode="auto">
            <a:xfrm>
              <a:off x="1572" y="2676"/>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7110" name="Freeform 6"/>
            <p:cNvSpPr>
              <a:spLocks/>
            </p:cNvSpPr>
            <p:nvPr/>
          </p:nvSpPr>
          <p:spPr bwMode="auto">
            <a:xfrm>
              <a:off x="1716" y="267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7111" name="Oval 7"/>
            <p:cNvSpPr>
              <a:spLocks noChangeArrowheads="1"/>
            </p:cNvSpPr>
            <p:nvPr/>
          </p:nvSpPr>
          <p:spPr bwMode="auto">
            <a:xfrm>
              <a:off x="1684" y="2884"/>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7112" name="Freeform 8"/>
            <p:cNvSpPr>
              <a:spLocks/>
            </p:cNvSpPr>
            <p:nvPr/>
          </p:nvSpPr>
          <p:spPr bwMode="auto">
            <a:xfrm>
              <a:off x="3972" y="2244"/>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7113" name="Freeform 9"/>
            <p:cNvSpPr>
              <a:spLocks/>
            </p:cNvSpPr>
            <p:nvPr/>
          </p:nvSpPr>
          <p:spPr bwMode="auto">
            <a:xfrm>
              <a:off x="4116" y="2244"/>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7114" name="Oval 10"/>
            <p:cNvSpPr>
              <a:spLocks noChangeArrowheads="1"/>
            </p:cNvSpPr>
            <p:nvPr/>
          </p:nvSpPr>
          <p:spPr bwMode="auto">
            <a:xfrm>
              <a:off x="4084" y="2452"/>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7115" name="Freeform 11"/>
            <p:cNvSpPr>
              <a:spLocks/>
            </p:cNvSpPr>
            <p:nvPr/>
          </p:nvSpPr>
          <p:spPr bwMode="auto">
            <a:xfrm>
              <a:off x="1284" y="2196"/>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7116" name="Freeform 12"/>
            <p:cNvSpPr>
              <a:spLocks/>
            </p:cNvSpPr>
            <p:nvPr/>
          </p:nvSpPr>
          <p:spPr bwMode="auto">
            <a:xfrm>
              <a:off x="1428" y="219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7117" name="Oval 13"/>
            <p:cNvSpPr>
              <a:spLocks noChangeArrowheads="1"/>
            </p:cNvSpPr>
            <p:nvPr/>
          </p:nvSpPr>
          <p:spPr bwMode="auto">
            <a:xfrm>
              <a:off x="1396" y="2404"/>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7118" name="Freeform 14"/>
            <p:cNvSpPr>
              <a:spLocks/>
            </p:cNvSpPr>
            <p:nvPr/>
          </p:nvSpPr>
          <p:spPr bwMode="auto">
            <a:xfrm>
              <a:off x="4260" y="2724"/>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7119" name="Freeform 15"/>
            <p:cNvSpPr>
              <a:spLocks/>
            </p:cNvSpPr>
            <p:nvPr/>
          </p:nvSpPr>
          <p:spPr bwMode="auto">
            <a:xfrm>
              <a:off x="4404" y="2724"/>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7120" name="Oval 16"/>
            <p:cNvSpPr>
              <a:spLocks noChangeArrowheads="1"/>
            </p:cNvSpPr>
            <p:nvPr/>
          </p:nvSpPr>
          <p:spPr bwMode="auto">
            <a:xfrm>
              <a:off x="4372" y="2932"/>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7121" name="Oval 17"/>
            <p:cNvSpPr>
              <a:spLocks noChangeArrowheads="1"/>
            </p:cNvSpPr>
            <p:nvPr/>
          </p:nvSpPr>
          <p:spPr bwMode="auto">
            <a:xfrm>
              <a:off x="680" y="1784"/>
              <a:ext cx="1808" cy="176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7122" name="Oval 18"/>
            <p:cNvSpPr>
              <a:spLocks noChangeArrowheads="1"/>
            </p:cNvSpPr>
            <p:nvPr/>
          </p:nvSpPr>
          <p:spPr bwMode="auto">
            <a:xfrm>
              <a:off x="3272" y="1832"/>
              <a:ext cx="1808" cy="176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7123" name="Rectangle 19"/>
            <p:cNvSpPr>
              <a:spLocks noChangeArrowheads="1"/>
            </p:cNvSpPr>
            <p:nvPr/>
          </p:nvSpPr>
          <p:spPr bwMode="auto">
            <a:xfrm>
              <a:off x="4900" y="2644"/>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7124" name="Rectangle 20"/>
            <p:cNvSpPr>
              <a:spLocks noChangeArrowheads="1"/>
            </p:cNvSpPr>
            <p:nvPr/>
          </p:nvSpPr>
          <p:spPr bwMode="auto">
            <a:xfrm>
              <a:off x="4852" y="2548"/>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7125" name="Line 21"/>
            <p:cNvSpPr>
              <a:spLocks noChangeShapeType="1"/>
            </p:cNvSpPr>
            <p:nvPr/>
          </p:nvSpPr>
          <p:spPr bwMode="auto">
            <a:xfrm flipV="1">
              <a:off x="4944" y="2396"/>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6" name="Line 22"/>
            <p:cNvSpPr>
              <a:spLocks noChangeShapeType="1"/>
            </p:cNvSpPr>
            <p:nvPr/>
          </p:nvSpPr>
          <p:spPr bwMode="auto">
            <a:xfrm flipV="1">
              <a:off x="4996" y="2492"/>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7" name="Line 23"/>
            <p:cNvSpPr>
              <a:spLocks noChangeShapeType="1"/>
            </p:cNvSpPr>
            <p:nvPr/>
          </p:nvSpPr>
          <p:spPr bwMode="auto">
            <a:xfrm>
              <a:off x="4996" y="2640"/>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8" name="Line 24"/>
            <p:cNvSpPr>
              <a:spLocks noChangeShapeType="1"/>
            </p:cNvSpPr>
            <p:nvPr/>
          </p:nvSpPr>
          <p:spPr bwMode="auto">
            <a:xfrm>
              <a:off x="4996" y="2740"/>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9" name="Line 25"/>
            <p:cNvSpPr>
              <a:spLocks noChangeShapeType="1"/>
            </p:cNvSpPr>
            <p:nvPr/>
          </p:nvSpPr>
          <p:spPr bwMode="auto">
            <a:xfrm>
              <a:off x="4944" y="2836"/>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0" name="Rectangle 26"/>
            <p:cNvSpPr>
              <a:spLocks noChangeArrowheads="1"/>
            </p:cNvSpPr>
            <p:nvPr/>
          </p:nvSpPr>
          <p:spPr bwMode="auto">
            <a:xfrm>
              <a:off x="2308" y="2644"/>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7131" name="Rectangle 27"/>
            <p:cNvSpPr>
              <a:spLocks noChangeArrowheads="1"/>
            </p:cNvSpPr>
            <p:nvPr/>
          </p:nvSpPr>
          <p:spPr bwMode="auto">
            <a:xfrm>
              <a:off x="2260" y="2500"/>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7132" name="Line 28"/>
            <p:cNvSpPr>
              <a:spLocks noChangeShapeType="1"/>
            </p:cNvSpPr>
            <p:nvPr/>
          </p:nvSpPr>
          <p:spPr bwMode="auto">
            <a:xfrm flipV="1">
              <a:off x="2352" y="2348"/>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3" name="Line 29"/>
            <p:cNvSpPr>
              <a:spLocks noChangeShapeType="1"/>
            </p:cNvSpPr>
            <p:nvPr/>
          </p:nvSpPr>
          <p:spPr bwMode="auto">
            <a:xfrm flipV="1">
              <a:off x="2404" y="2492"/>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4" name="Line 30"/>
            <p:cNvSpPr>
              <a:spLocks noChangeShapeType="1"/>
            </p:cNvSpPr>
            <p:nvPr/>
          </p:nvSpPr>
          <p:spPr bwMode="auto">
            <a:xfrm>
              <a:off x="2404" y="2640"/>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5" name="Line 31"/>
            <p:cNvSpPr>
              <a:spLocks noChangeShapeType="1"/>
            </p:cNvSpPr>
            <p:nvPr/>
          </p:nvSpPr>
          <p:spPr bwMode="auto">
            <a:xfrm>
              <a:off x="2404" y="2740"/>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6" name="Line 32"/>
            <p:cNvSpPr>
              <a:spLocks noChangeShapeType="1"/>
            </p:cNvSpPr>
            <p:nvPr/>
          </p:nvSpPr>
          <p:spPr bwMode="auto">
            <a:xfrm>
              <a:off x="2352" y="2788"/>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7" name="Rectangle 33"/>
            <p:cNvSpPr>
              <a:spLocks noChangeArrowheads="1"/>
            </p:cNvSpPr>
            <p:nvPr/>
          </p:nvSpPr>
          <p:spPr bwMode="auto">
            <a:xfrm>
              <a:off x="820" y="2548"/>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7138" name="Rectangle 34"/>
            <p:cNvSpPr>
              <a:spLocks noChangeArrowheads="1"/>
            </p:cNvSpPr>
            <p:nvPr/>
          </p:nvSpPr>
          <p:spPr bwMode="auto">
            <a:xfrm>
              <a:off x="820" y="2692"/>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7139" name="Line 35"/>
            <p:cNvSpPr>
              <a:spLocks noChangeShapeType="1"/>
            </p:cNvSpPr>
            <p:nvPr/>
          </p:nvSpPr>
          <p:spPr bwMode="auto">
            <a:xfrm flipH="1">
              <a:off x="716" y="2740"/>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0" name="Line 36"/>
            <p:cNvSpPr>
              <a:spLocks noChangeShapeType="1"/>
            </p:cNvSpPr>
            <p:nvPr/>
          </p:nvSpPr>
          <p:spPr bwMode="auto">
            <a:xfrm>
              <a:off x="724" y="2640"/>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1" name="Line 37"/>
            <p:cNvSpPr>
              <a:spLocks noChangeShapeType="1"/>
            </p:cNvSpPr>
            <p:nvPr/>
          </p:nvSpPr>
          <p:spPr bwMode="auto">
            <a:xfrm>
              <a:off x="724" y="2500"/>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2" name="Line 38"/>
            <p:cNvSpPr>
              <a:spLocks noChangeShapeType="1"/>
            </p:cNvSpPr>
            <p:nvPr/>
          </p:nvSpPr>
          <p:spPr bwMode="auto">
            <a:xfrm flipV="1">
              <a:off x="816" y="2396"/>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3" name="Line 39"/>
            <p:cNvSpPr>
              <a:spLocks noChangeShapeType="1"/>
            </p:cNvSpPr>
            <p:nvPr/>
          </p:nvSpPr>
          <p:spPr bwMode="auto">
            <a:xfrm>
              <a:off x="816" y="2788"/>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4" name="Line 40"/>
            <p:cNvSpPr>
              <a:spLocks noChangeShapeType="1"/>
            </p:cNvSpPr>
            <p:nvPr/>
          </p:nvSpPr>
          <p:spPr bwMode="auto">
            <a:xfrm flipV="1">
              <a:off x="868" y="2444"/>
              <a:ext cx="568"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5" name="Line 41"/>
            <p:cNvSpPr>
              <a:spLocks noChangeShapeType="1"/>
            </p:cNvSpPr>
            <p:nvPr/>
          </p:nvSpPr>
          <p:spPr bwMode="auto">
            <a:xfrm>
              <a:off x="1444" y="2452"/>
              <a:ext cx="808" cy="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6" name="Line 42"/>
            <p:cNvSpPr>
              <a:spLocks noChangeShapeType="1"/>
            </p:cNvSpPr>
            <p:nvPr/>
          </p:nvSpPr>
          <p:spPr bwMode="auto">
            <a:xfrm>
              <a:off x="916" y="2692"/>
              <a:ext cx="808"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7" name="Line 43"/>
            <p:cNvSpPr>
              <a:spLocks noChangeShapeType="1"/>
            </p:cNvSpPr>
            <p:nvPr/>
          </p:nvSpPr>
          <p:spPr bwMode="auto">
            <a:xfrm flipV="1">
              <a:off x="1732" y="2684"/>
              <a:ext cx="568" cy="2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8" name="Rectangle 44"/>
            <p:cNvSpPr>
              <a:spLocks noChangeArrowheads="1"/>
            </p:cNvSpPr>
            <p:nvPr/>
          </p:nvSpPr>
          <p:spPr bwMode="auto">
            <a:xfrm>
              <a:off x="3412" y="2596"/>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7149" name="Rectangle 45"/>
            <p:cNvSpPr>
              <a:spLocks noChangeArrowheads="1"/>
            </p:cNvSpPr>
            <p:nvPr/>
          </p:nvSpPr>
          <p:spPr bwMode="auto">
            <a:xfrm>
              <a:off x="3460" y="2740"/>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7150" name="Line 46"/>
            <p:cNvSpPr>
              <a:spLocks noChangeShapeType="1"/>
            </p:cNvSpPr>
            <p:nvPr/>
          </p:nvSpPr>
          <p:spPr bwMode="auto">
            <a:xfrm flipH="1">
              <a:off x="3356" y="2836"/>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1" name="Line 47"/>
            <p:cNvSpPr>
              <a:spLocks noChangeShapeType="1"/>
            </p:cNvSpPr>
            <p:nvPr/>
          </p:nvSpPr>
          <p:spPr bwMode="auto">
            <a:xfrm>
              <a:off x="3316" y="2736"/>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2" name="Line 48"/>
            <p:cNvSpPr>
              <a:spLocks noChangeShapeType="1"/>
            </p:cNvSpPr>
            <p:nvPr/>
          </p:nvSpPr>
          <p:spPr bwMode="auto">
            <a:xfrm>
              <a:off x="3316" y="2596"/>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3" name="Line 49"/>
            <p:cNvSpPr>
              <a:spLocks noChangeShapeType="1"/>
            </p:cNvSpPr>
            <p:nvPr/>
          </p:nvSpPr>
          <p:spPr bwMode="auto">
            <a:xfrm flipV="1">
              <a:off x="3408" y="2444"/>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4" name="Line 50"/>
            <p:cNvSpPr>
              <a:spLocks noChangeShapeType="1"/>
            </p:cNvSpPr>
            <p:nvPr/>
          </p:nvSpPr>
          <p:spPr bwMode="auto">
            <a:xfrm>
              <a:off x="3456" y="2836"/>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5" name="Line 51"/>
            <p:cNvSpPr>
              <a:spLocks noChangeShapeType="1"/>
            </p:cNvSpPr>
            <p:nvPr/>
          </p:nvSpPr>
          <p:spPr bwMode="auto">
            <a:xfrm flipV="1">
              <a:off x="3460" y="2492"/>
              <a:ext cx="664"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6" name="Line 52"/>
            <p:cNvSpPr>
              <a:spLocks noChangeShapeType="1"/>
            </p:cNvSpPr>
            <p:nvPr/>
          </p:nvSpPr>
          <p:spPr bwMode="auto">
            <a:xfrm flipH="1" flipV="1">
              <a:off x="4172" y="2492"/>
              <a:ext cx="680" cy="1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7" name="Line 53"/>
            <p:cNvSpPr>
              <a:spLocks noChangeShapeType="1"/>
            </p:cNvSpPr>
            <p:nvPr/>
          </p:nvSpPr>
          <p:spPr bwMode="auto">
            <a:xfrm>
              <a:off x="3556" y="2788"/>
              <a:ext cx="856"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8" name="Line 54"/>
            <p:cNvSpPr>
              <a:spLocks noChangeShapeType="1"/>
            </p:cNvSpPr>
            <p:nvPr/>
          </p:nvSpPr>
          <p:spPr bwMode="auto">
            <a:xfrm flipV="1">
              <a:off x="4468" y="2684"/>
              <a:ext cx="472" cy="2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1496468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wipe(left)">
                                      <p:cBhvr>
                                        <p:cTn id="7" dur="500"/>
                                        <p:tgtEl>
                                          <p:spTgt spid="39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wipe(left)">
                                      <p:cBhvr>
                                        <p:cTn id="12" dur="500"/>
                                        <p:tgtEl>
                                          <p:spTgt spid="39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P spid="39939"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n-US" b="1" dirty="0" smtClean="0">
                <a:solidFill>
                  <a:srgbClr val="9234DB"/>
                </a:solidFill>
                <a:effectLst>
                  <a:outerShdw blurRad="38100" dist="38100" dir="2700000" algn="tl">
                    <a:srgbClr val="C0C0C0"/>
                  </a:outerShdw>
                </a:effectLst>
              </a:rPr>
              <a:t>Metaphase II</a:t>
            </a:r>
          </a:p>
        </p:txBody>
      </p:sp>
      <p:sp>
        <p:nvSpPr>
          <p:cNvPr id="40963" name="Rectangle 3"/>
          <p:cNvSpPr>
            <a:spLocks noGrp="1" noChangeArrowheads="1"/>
          </p:cNvSpPr>
          <p:nvPr>
            <p:ph idx="1"/>
          </p:nvPr>
        </p:nvSpPr>
        <p:spPr/>
        <p:txBody>
          <a:bodyPr lIns="90488" tIns="44450" rIns="90488" bIns="44450" rtlCol="0">
            <a:normAutofit/>
          </a:bodyPr>
          <a:lstStyle/>
          <a:p>
            <a:pPr indent="-274320" eaLnBrk="1" fontAlgn="auto" hangingPunct="1">
              <a:spcAft>
                <a:spcPts val="0"/>
              </a:spcAft>
              <a:defRPr/>
            </a:pPr>
            <a:r>
              <a:rPr lang="en-US" dirty="0" smtClean="0"/>
              <a:t>same as </a:t>
            </a:r>
            <a:r>
              <a:rPr lang="en-US" b="1" dirty="0" smtClean="0">
                <a:solidFill>
                  <a:srgbClr val="9234DB"/>
                </a:solidFill>
                <a:effectLst>
                  <a:outerShdw blurRad="38100" dist="38100" dir="2700000" algn="tl">
                    <a:srgbClr val="C0C0C0"/>
                  </a:outerShdw>
                </a:effectLst>
              </a:rPr>
              <a:t>metaphase</a:t>
            </a:r>
            <a:r>
              <a:rPr lang="en-US" dirty="0" smtClean="0"/>
              <a:t> in </a:t>
            </a:r>
            <a:r>
              <a:rPr lang="en-US" b="1" dirty="0" smtClean="0">
                <a:solidFill>
                  <a:schemeClr val="accent1"/>
                </a:solidFill>
                <a:effectLst>
                  <a:outerShdw blurRad="38100" dist="38100" dir="2700000" algn="tl">
                    <a:srgbClr val="C0C0C0"/>
                  </a:outerShdw>
                </a:effectLst>
              </a:rPr>
              <a:t>mitosis</a:t>
            </a:r>
          </a:p>
        </p:txBody>
      </p:sp>
      <p:grpSp>
        <p:nvGrpSpPr>
          <p:cNvPr id="2" name="Group 4"/>
          <p:cNvGrpSpPr>
            <a:grpSpLocks/>
          </p:cNvGrpSpPr>
          <p:nvPr/>
        </p:nvGrpSpPr>
        <p:grpSpPr bwMode="auto">
          <a:xfrm>
            <a:off x="1079500" y="2520950"/>
            <a:ext cx="6985000" cy="4014788"/>
            <a:chOff x="680" y="1588"/>
            <a:chExt cx="4400" cy="2529"/>
          </a:xfrm>
        </p:grpSpPr>
        <p:sp>
          <p:nvSpPr>
            <p:cNvPr id="48133" name="Freeform 5"/>
            <p:cNvSpPr>
              <a:spLocks/>
            </p:cNvSpPr>
            <p:nvPr/>
          </p:nvSpPr>
          <p:spPr bwMode="auto">
            <a:xfrm>
              <a:off x="1428" y="2772"/>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8134" name="Freeform 6"/>
            <p:cNvSpPr>
              <a:spLocks/>
            </p:cNvSpPr>
            <p:nvPr/>
          </p:nvSpPr>
          <p:spPr bwMode="auto">
            <a:xfrm>
              <a:off x="1572" y="2772"/>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8135" name="Oval 7"/>
            <p:cNvSpPr>
              <a:spLocks noChangeArrowheads="1"/>
            </p:cNvSpPr>
            <p:nvPr/>
          </p:nvSpPr>
          <p:spPr bwMode="auto">
            <a:xfrm>
              <a:off x="1540" y="2980"/>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8136" name="Freeform 8"/>
            <p:cNvSpPr>
              <a:spLocks/>
            </p:cNvSpPr>
            <p:nvPr/>
          </p:nvSpPr>
          <p:spPr bwMode="auto">
            <a:xfrm>
              <a:off x="4020" y="2244"/>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8137" name="Freeform 9"/>
            <p:cNvSpPr>
              <a:spLocks/>
            </p:cNvSpPr>
            <p:nvPr/>
          </p:nvSpPr>
          <p:spPr bwMode="auto">
            <a:xfrm>
              <a:off x="4164" y="2244"/>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8138" name="Oval 10"/>
            <p:cNvSpPr>
              <a:spLocks noChangeArrowheads="1"/>
            </p:cNvSpPr>
            <p:nvPr/>
          </p:nvSpPr>
          <p:spPr bwMode="auto">
            <a:xfrm>
              <a:off x="4132" y="2452"/>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8139" name="Freeform 11"/>
            <p:cNvSpPr>
              <a:spLocks/>
            </p:cNvSpPr>
            <p:nvPr/>
          </p:nvSpPr>
          <p:spPr bwMode="auto">
            <a:xfrm>
              <a:off x="1428" y="2196"/>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8140" name="Freeform 12"/>
            <p:cNvSpPr>
              <a:spLocks/>
            </p:cNvSpPr>
            <p:nvPr/>
          </p:nvSpPr>
          <p:spPr bwMode="auto">
            <a:xfrm>
              <a:off x="1572" y="219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8141" name="Oval 13"/>
            <p:cNvSpPr>
              <a:spLocks noChangeArrowheads="1"/>
            </p:cNvSpPr>
            <p:nvPr/>
          </p:nvSpPr>
          <p:spPr bwMode="auto">
            <a:xfrm>
              <a:off x="1540" y="2404"/>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8142" name="Freeform 14"/>
            <p:cNvSpPr>
              <a:spLocks/>
            </p:cNvSpPr>
            <p:nvPr/>
          </p:nvSpPr>
          <p:spPr bwMode="auto">
            <a:xfrm>
              <a:off x="4020" y="2772"/>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8143" name="Freeform 15"/>
            <p:cNvSpPr>
              <a:spLocks/>
            </p:cNvSpPr>
            <p:nvPr/>
          </p:nvSpPr>
          <p:spPr bwMode="auto">
            <a:xfrm>
              <a:off x="4164" y="2772"/>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8144" name="Oval 16"/>
            <p:cNvSpPr>
              <a:spLocks noChangeArrowheads="1"/>
            </p:cNvSpPr>
            <p:nvPr/>
          </p:nvSpPr>
          <p:spPr bwMode="auto">
            <a:xfrm>
              <a:off x="4132" y="2980"/>
              <a:ext cx="88" cy="88"/>
            </a:xfrm>
            <a:prstGeom prst="ellipse">
              <a:avLst/>
            </a:prstGeom>
            <a:solidFill>
              <a:srgbClr val="B50069"/>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8145" name="Oval 17"/>
            <p:cNvSpPr>
              <a:spLocks noChangeArrowheads="1"/>
            </p:cNvSpPr>
            <p:nvPr/>
          </p:nvSpPr>
          <p:spPr bwMode="auto">
            <a:xfrm>
              <a:off x="680" y="1784"/>
              <a:ext cx="1808" cy="176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8146" name="Oval 18"/>
            <p:cNvSpPr>
              <a:spLocks noChangeArrowheads="1"/>
            </p:cNvSpPr>
            <p:nvPr/>
          </p:nvSpPr>
          <p:spPr bwMode="auto">
            <a:xfrm>
              <a:off x="3272" y="1832"/>
              <a:ext cx="1808" cy="176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8147" name="Rectangle 19"/>
            <p:cNvSpPr>
              <a:spLocks noChangeArrowheads="1"/>
            </p:cNvSpPr>
            <p:nvPr/>
          </p:nvSpPr>
          <p:spPr bwMode="auto">
            <a:xfrm>
              <a:off x="4900" y="2644"/>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8148" name="Rectangle 20"/>
            <p:cNvSpPr>
              <a:spLocks noChangeArrowheads="1"/>
            </p:cNvSpPr>
            <p:nvPr/>
          </p:nvSpPr>
          <p:spPr bwMode="auto">
            <a:xfrm>
              <a:off x="4852" y="2548"/>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8149" name="Line 21"/>
            <p:cNvSpPr>
              <a:spLocks noChangeShapeType="1"/>
            </p:cNvSpPr>
            <p:nvPr/>
          </p:nvSpPr>
          <p:spPr bwMode="auto">
            <a:xfrm flipV="1">
              <a:off x="4944" y="2396"/>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0" name="Line 22"/>
            <p:cNvSpPr>
              <a:spLocks noChangeShapeType="1"/>
            </p:cNvSpPr>
            <p:nvPr/>
          </p:nvSpPr>
          <p:spPr bwMode="auto">
            <a:xfrm flipV="1">
              <a:off x="4996" y="2492"/>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1" name="Line 23"/>
            <p:cNvSpPr>
              <a:spLocks noChangeShapeType="1"/>
            </p:cNvSpPr>
            <p:nvPr/>
          </p:nvSpPr>
          <p:spPr bwMode="auto">
            <a:xfrm>
              <a:off x="4996" y="2640"/>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2" name="Line 24"/>
            <p:cNvSpPr>
              <a:spLocks noChangeShapeType="1"/>
            </p:cNvSpPr>
            <p:nvPr/>
          </p:nvSpPr>
          <p:spPr bwMode="auto">
            <a:xfrm>
              <a:off x="4996" y="2740"/>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3" name="Line 25"/>
            <p:cNvSpPr>
              <a:spLocks noChangeShapeType="1"/>
            </p:cNvSpPr>
            <p:nvPr/>
          </p:nvSpPr>
          <p:spPr bwMode="auto">
            <a:xfrm>
              <a:off x="4944" y="2836"/>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4" name="Rectangle 26"/>
            <p:cNvSpPr>
              <a:spLocks noChangeArrowheads="1"/>
            </p:cNvSpPr>
            <p:nvPr/>
          </p:nvSpPr>
          <p:spPr bwMode="auto">
            <a:xfrm>
              <a:off x="2308" y="2644"/>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8155" name="Rectangle 27"/>
            <p:cNvSpPr>
              <a:spLocks noChangeArrowheads="1"/>
            </p:cNvSpPr>
            <p:nvPr/>
          </p:nvSpPr>
          <p:spPr bwMode="auto">
            <a:xfrm>
              <a:off x="2260" y="2500"/>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8156" name="Line 28"/>
            <p:cNvSpPr>
              <a:spLocks noChangeShapeType="1"/>
            </p:cNvSpPr>
            <p:nvPr/>
          </p:nvSpPr>
          <p:spPr bwMode="auto">
            <a:xfrm flipV="1">
              <a:off x="2352" y="2348"/>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7" name="Line 29"/>
            <p:cNvSpPr>
              <a:spLocks noChangeShapeType="1"/>
            </p:cNvSpPr>
            <p:nvPr/>
          </p:nvSpPr>
          <p:spPr bwMode="auto">
            <a:xfrm flipV="1">
              <a:off x="2404" y="2492"/>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8" name="Line 30"/>
            <p:cNvSpPr>
              <a:spLocks noChangeShapeType="1"/>
            </p:cNvSpPr>
            <p:nvPr/>
          </p:nvSpPr>
          <p:spPr bwMode="auto">
            <a:xfrm>
              <a:off x="2404" y="2640"/>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9" name="Line 31"/>
            <p:cNvSpPr>
              <a:spLocks noChangeShapeType="1"/>
            </p:cNvSpPr>
            <p:nvPr/>
          </p:nvSpPr>
          <p:spPr bwMode="auto">
            <a:xfrm>
              <a:off x="2404" y="2740"/>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0" name="Line 32"/>
            <p:cNvSpPr>
              <a:spLocks noChangeShapeType="1"/>
            </p:cNvSpPr>
            <p:nvPr/>
          </p:nvSpPr>
          <p:spPr bwMode="auto">
            <a:xfrm>
              <a:off x="2352" y="2788"/>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1" name="Rectangle 33"/>
            <p:cNvSpPr>
              <a:spLocks noChangeArrowheads="1"/>
            </p:cNvSpPr>
            <p:nvPr/>
          </p:nvSpPr>
          <p:spPr bwMode="auto">
            <a:xfrm>
              <a:off x="820" y="2548"/>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8162" name="Rectangle 34"/>
            <p:cNvSpPr>
              <a:spLocks noChangeArrowheads="1"/>
            </p:cNvSpPr>
            <p:nvPr/>
          </p:nvSpPr>
          <p:spPr bwMode="auto">
            <a:xfrm>
              <a:off x="820" y="2692"/>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8163" name="Line 35"/>
            <p:cNvSpPr>
              <a:spLocks noChangeShapeType="1"/>
            </p:cNvSpPr>
            <p:nvPr/>
          </p:nvSpPr>
          <p:spPr bwMode="auto">
            <a:xfrm flipH="1">
              <a:off x="716" y="2740"/>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4" name="Line 36"/>
            <p:cNvSpPr>
              <a:spLocks noChangeShapeType="1"/>
            </p:cNvSpPr>
            <p:nvPr/>
          </p:nvSpPr>
          <p:spPr bwMode="auto">
            <a:xfrm>
              <a:off x="724" y="2640"/>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5" name="Line 37"/>
            <p:cNvSpPr>
              <a:spLocks noChangeShapeType="1"/>
            </p:cNvSpPr>
            <p:nvPr/>
          </p:nvSpPr>
          <p:spPr bwMode="auto">
            <a:xfrm>
              <a:off x="724" y="2500"/>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6" name="Line 38"/>
            <p:cNvSpPr>
              <a:spLocks noChangeShapeType="1"/>
            </p:cNvSpPr>
            <p:nvPr/>
          </p:nvSpPr>
          <p:spPr bwMode="auto">
            <a:xfrm flipV="1">
              <a:off x="816" y="2396"/>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7" name="Line 39"/>
            <p:cNvSpPr>
              <a:spLocks noChangeShapeType="1"/>
            </p:cNvSpPr>
            <p:nvPr/>
          </p:nvSpPr>
          <p:spPr bwMode="auto">
            <a:xfrm>
              <a:off x="816" y="2788"/>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8" name="Rectangle 40"/>
            <p:cNvSpPr>
              <a:spLocks noChangeArrowheads="1"/>
            </p:cNvSpPr>
            <p:nvPr/>
          </p:nvSpPr>
          <p:spPr bwMode="auto">
            <a:xfrm>
              <a:off x="3412" y="2596"/>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8169" name="Rectangle 41"/>
            <p:cNvSpPr>
              <a:spLocks noChangeArrowheads="1"/>
            </p:cNvSpPr>
            <p:nvPr/>
          </p:nvSpPr>
          <p:spPr bwMode="auto">
            <a:xfrm>
              <a:off x="3460" y="2740"/>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8170" name="Line 42"/>
            <p:cNvSpPr>
              <a:spLocks noChangeShapeType="1"/>
            </p:cNvSpPr>
            <p:nvPr/>
          </p:nvSpPr>
          <p:spPr bwMode="auto">
            <a:xfrm flipH="1">
              <a:off x="3356" y="2836"/>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71" name="Line 43"/>
            <p:cNvSpPr>
              <a:spLocks noChangeShapeType="1"/>
            </p:cNvSpPr>
            <p:nvPr/>
          </p:nvSpPr>
          <p:spPr bwMode="auto">
            <a:xfrm>
              <a:off x="3316" y="2736"/>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72" name="Line 44"/>
            <p:cNvSpPr>
              <a:spLocks noChangeShapeType="1"/>
            </p:cNvSpPr>
            <p:nvPr/>
          </p:nvSpPr>
          <p:spPr bwMode="auto">
            <a:xfrm>
              <a:off x="3316" y="2596"/>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73" name="Line 45"/>
            <p:cNvSpPr>
              <a:spLocks noChangeShapeType="1"/>
            </p:cNvSpPr>
            <p:nvPr/>
          </p:nvSpPr>
          <p:spPr bwMode="auto">
            <a:xfrm flipV="1">
              <a:off x="3408" y="2444"/>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74" name="Line 46"/>
            <p:cNvSpPr>
              <a:spLocks noChangeShapeType="1"/>
            </p:cNvSpPr>
            <p:nvPr/>
          </p:nvSpPr>
          <p:spPr bwMode="auto">
            <a:xfrm>
              <a:off x="3456" y="2836"/>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75" name="Line 47"/>
            <p:cNvSpPr>
              <a:spLocks noChangeShapeType="1"/>
            </p:cNvSpPr>
            <p:nvPr/>
          </p:nvSpPr>
          <p:spPr bwMode="auto">
            <a:xfrm>
              <a:off x="1584" y="1588"/>
              <a:ext cx="0" cy="22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76" name="Line 48"/>
            <p:cNvSpPr>
              <a:spLocks noChangeShapeType="1"/>
            </p:cNvSpPr>
            <p:nvPr/>
          </p:nvSpPr>
          <p:spPr bwMode="auto">
            <a:xfrm>
              <a:off x="4176" y="1636"/>
              <a:ext cx="0" cy="22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77" name="Line 49"/>
            <p:cNvSpPr>
              <a:spLocks noChangeShapeType="1"/>
            </p:cNvSpPr>
            <p:nvPr/>
          </p:nvSpPr>
          <p:spPr bwMode="auto">
            <a:xfrm flipV="1">
              <a:off x="868" y="2444"/>
              <a:ext cx="712"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78" name="Line 50"/>
            <p:cNvSpPr>
              <a:spLocks noChangeShapeType="1"/>
            </p:cNvSpPr>
            <p:nvPr/>
          </p:nvSpPr>
          <p:spPr bwMode="auto">
            <a:xfrm>
              <a:off x="916" y="2740"/>
              <a:ext cx="616"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79" name="Line 51"/>
            <p:cNvSpPr>
              <a:spLocks noChangeShapeType="1"/>
            </p:cNvSpPr>
            <p:nvPr/>
          </p:nvSpPr>
          <p:spPr bwMode="auto">
            <a:xfrm>
              <a:off x="1588" y="2452"/>
              <a:ext cx="712"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0" name="Line 52"/>
            <p:cNvSpPr>
              <a:spLocks noChangeShapeType="1"/>
            </p:cNvSpPr>
            <p:nvPr/>
          </p:nvSpPr>
          <p:spPr bwMode="auto">
            <a:xfrm flipV="1">
              <a:off x="1588" y="2684"/>
              <a:ext cx="712" cy="3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1" name="Line 53"/>
            <p:cNvSpPr>
              <a:spLocks noChangeShapeType="1"/>
            </p:cNvSpPr>
            <p:nvPr/>
          </p:nvSpPr>
          <p:spPr bwMode="auto">
            <a:xfrm flipV="1">
              <a:off x="3460" y="2492"/>
              <a:ext cx="712"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2" name="Line 54"/>
            <p:cNvSpPr>
              <a:spLocks noChangeShapeType="1"/>
            </p:cNvSpPr>
            <p:nvPr/>
          </p:nvSpPr>
          <p:spPr bwMode="auto">
            <a:xfrm>
              <a:off x="3556" y="2788"/>
              <a:ext cx="616"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3" name="Line 55"/>
            <p:cNvSpPr>
              <a:spLocks noChangeShapeType="1"/>
            </p:cNvSpPr>
            <p:nvPr/>
          </p:nvSpPr>
          <p:spPr bwMode="auto">
            <a:xfrm>
              <a:off x="4180" y="2500"/>
              <a:ext cx="712"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4" name="Line 56"/>
            <p:cNvSpPr>
              <a:spLocks noChangeShapeType="1"/>
            </p:cNvSpPr>
            <p:nvPr/>
          </p:nvSpPr>
          <p:spPr bwMode="auto">
            <a:xfrm flipV="1">
              <a:off x="4228" y="2684"/>
              <a:ext cx="664" cy="3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5" name="Rectangle 57"/>
            <p:cNvSpPr>
              <a:spLocks noChangeArrowheads="1"/>
            </p:cNvSpPr>
            <p:nvPr/>
          </p:nvSpPr>
          <p:spPr bwMode="auto">
            <a:xfrm>
              <a:off x="3447" y="3831"/>
              <a:ext cx="161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metaphase plate</a:t>
              </a:r>
            </a:p>
          </p:txBody>
        </p:sp>
        <p:sp>
          <p:nvSpPr>
            <p:cNvPr id="48186" name="Rectangle 58"/>
            <p:cNvSpPr>
              <a:spLocks noChangeArrowheads="1"/>
            </p:cNvSpPr>
            <p:nvPr/>
          </p:nvSpPr>
          <p:spPr bwMode="auto">
            <a:xfrm>
              <a:off x="807" y="3831"/>
              <a:ext cx="161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r>
                <a:rPr lang="en-US" altLang="en-US" b="1">
                  <a:solidFill>
                    <a:srgbClr val="000000"/>
                  </a:solidFill>
                </a:rPr>
                <a:t>metaphase plate</a:t>
              </a:r>
            </a:p>
          </p:txBody>
        </p:sp>
      </p:grpSp>
    </p:spTree>
    <p:extLst>
      <p:ext uri="{BB962C8B-B14F-4D97-AF65-F5344CB8AC3E}">
        <p14:creationId xmlns:p14="http://schemas.microsoft.com/office/powerpoint/2010/main" val="14504487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wipe(left)">
                                      <p:cBhvr>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wipe(left)">
                                      <p:cBhvr>
                                        <p:cTn id="12" dur="500"/>
                                        <p:tgtEl>
                                          <p:spTgt spid="4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p:bldP spid="409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smtClean="0"/>
              <a:t>E. Coli Dividing by Binary Fission</a:t>
            </a:r>
          </a:p>
        </p:txBody>
      </p:sp>
      <p:pic>
        <p:nvPicPr>
          <p:cNvPr id="103427" name="Picture 5" descr="9644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68513"/>
            <a:ext cx="7086600"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smtClean="0">
                <a:latin typeface="Times New Roman" pitchFamily="18" charset="0"/>
              </a:rPr>
              <a:t>copyright cmassengale</a:t>
            </a:r>
          </a:p>
        </p:txBody>
      </p:sp>
    </p:spTree>
    <p:extLst>
      <p:ext uri="{BB962C8B-B14F-4D97-AF65-F5344CB8AC3E}">
        <p14:creationId xmlns:p14="http://schemas.microsoft.com/office/powerpoint/2010/main" val="3136465050"/>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n-US" b="1" dirty="0" smtClean="0">
                <a:solidFill>
                  <a:srgbClr val="9234DB"/>
                </a:solidFill>
                <a:effectLst>
                  <a:outerShdw blurRad="38100" dist="38100" dir="2700000" algn="tl">
                    <a:srgbClr val="C0C0C0"/>
                  </a:outerShdw>
                </a:effectLst>
              </a:rPr>
              <a:t>Anaphase II</a:t>
            </a:r>
          </a:p>
        </p:txBody>
      </p:sp>
      <p:sp>
        <p:nvSpPr>
          <p:cNvPr id="41987" name="Rectangle 3"/>
          <p:cNvSpPr>
            <a:spLocks noGrp="1" noChangeArrowheads="1"/>
          </p:cNvSpPr>
          <p:nvPr>
            <p:ph idx="1"/>
          </p:nvPr>
        </p:nvSpPr>
        <p:spPr/>
        <p:txBody>
          <a:bodyPr lIns="90488" tIns="44450" rIns="90488" bIns="44450" rtlCol="0">
            <a:normAutofit/>
          </a:bodyPr>
          <a:lstStyle/>
          <a:p>
            <a:pPr indent="-274320" eaLnBrk="1" fontAlgn="auto" hangingPunct="1">
              <a:spcAft>
                <a:spcPts val="0"/>
              </a:spcAft>
              <a:defRPr/>
            </a:pPr>
            <a:r>
              <a:rPr lang="en-US" dirty="0" smtClean="0"/>
              <a:t>same as </a:t>
            </a:r>
            <a:r>
              <a:rPr lang="en-US" b="1" dirty="0" smtClean="0">
                <a:solidFill>
                  <a:srgbClr val="9234DB"/>
                </a:solidFill>
                <a:effectLst>
                  <a:outerShdw blurRad="38100" dist="38100" dir="2700000" algn="tl">
                    <a:srgbClr val="C0C0C0"/>
                  </a:outerShdw>
                </a:effectLst>
              </a:rPr>
              <a:t>anaphase</a:t>
            </a:r>
            <a:r>
              <a:rPr lang="en-US" dirty="0" smtClean="0"/>
              <a:t> in </a:t>
            </a:r>
            <a:r>
              <a:rPr lang="en-US" b="1" dirty="0" smtClean="0">
                <a:solidFill>
                  <a:schemeClr val="accent1"/>
                </a:solidFill>
                <a:effectLst>
                  <a:outerShdw blurRad="38100" dist="38100" dir="2700000" algn="tl">
                    <a:srgbClr val="C0C0C0"/>
                  </a:outerShdw>
                </a:effectLst>
              </a:rPr>
              <a:t>mitosis</a:t>
            </a:r>
            <a:endParaRPr lang="en-US" dirty="0" smtClean="0"/>
          </a:p>
          <a:p>
            <a:pPr indent="-274320" eaLnBrk="1" fontAlgn="auto" hangingPunct="1">
              <a:spcAft>
                <a:spcPts val="0"/>
              </a:spcAft>
              <a:defRPr/>
            </a:pPr>
            <a:r>
              <a:rPr lang="en-US" b="1" dirty="0" smtClean="0">
                <a:solidFill>
                  <a:srgbClr val="B50069"/>
                </a:solidFill>
                <a:effectLst>
                  <a:outerShdw blurRad="38100" dist="38100" dir="2700000" algn="tl">
                    <a:srgbClr val="C0C0C0"/>
                  </a:outerShdw>
                </a:effectLst>
              </a:rPr>
              <a:t>sister chromatids </a:t>
            </a:r>
            <a:r>
              <a:rPr lang="en-US" b="1" dirty="0" smtClean="0">
                <a:solidFill>
                  <a:srgbClr val="FFFF00"/>
                </a:solidFill>
                <a:effectLst>
                  <a:outerShdw blurRad="38100" dist="38100" dir="2700000" algn="tl">
                    <a:srgbClr val="C0C0C0"/>
                  </a:outerShdw>
                </a:effectLst>
              </a:rPr>
              <a:t>separate</a:t>
            </a:r>
          </a:p>
        </p:txBody>
      </p:sp>
      <p:grpSp>
        <p:nvGrpSpPr>
          <p:cNvPr id="2" name="Group 4"/>
          <p:cNvGrpSpPr>
            <a:grpSpLocks/>
          </p:cNvGrpSpPr>
          <p:nvPr/>
        </p:nvGrpSpPr>
        <p:grpSpPr bwMode="auto">
          <a:xfrm>
            <a:off x="774700" y="3441700"/>
            <a:ext cx="7747000" cy="2794000"/>
            <a:chOff x="488" y="2168"/>
            <a:chExt cx="4880" cy="1760"/>
          </a:xfrm>
        </p:grpSpPr>
        <p:sp>
          <p:nvSpPr>
            <p:cNvPr id="49157" name="Freeform 5"/>
            <p:cNvSpPr>
              <a:spLocks/>
            </p:cNvSpPr>
            <p:nvPr/>
          </p:nvSpPr>
          <p:spPr bwMode="auto">
            <a:xfrm>
              <a:off x="1140" y="3012"/>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9158" name="Freeform 6"/>
            <p:cNvSpPr>
              <a:spLocks/>
            </p:cNvSpPr>
            <p:nvPr/>
          </p:nvSpPr>
          <p:spPr bwMode="auto">
            <a:xfrm>
              <a:off x="1764" y="3060"/>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9159" name="Freeform 7"/>
            <p:cNvSpPr>
              <a:spLocks/>
            </p:cNvSpPr>
            <p:nvPr/>
          </p:nvSpPr>
          <p:spPr bwMode="auto">
            <a:xfrm>
              <a:off x="3684" y="2580"/>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9160" name="Freeform 8"/>
            <p:cNvSpPr>
              <a:spLocks/>
            </p:cNvSpPr>
            <p:nvPr/>
          </p:nvSpPr>
          <p:spPr bwMode="auto">
            <a:xfrm>
              <a:off x="4404" y="2580"/>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9161" name="Freeform 9"/>
            <p:cNvSpPr>
              <a:spLocks/>
            </p:cNvSpPr>
            <p:nvPr/>
          </p:nvSpPr>
          <p:spPr bwMode="auto">
            <a:xfrm>
              <a:off x="1092" y="2484"/>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9162" name="Freeform 10"/>
            <p:cNvSpPr>
              <a:spLocks/>
            </p:cNvSpPr>
            <p:nvPr/>
          </p:nvSpPr>
          <p:spPr bwMode="auto">
            <a:xfrm>
              <a:off x="1764" y="2532"/>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49163" name="Freeform 11"/>
            <p:cNvSpPr>
              <a:spLocks/>
            </p:cNvSpPr>
            <p:nvPr/>
          </p:nvSpPr>
          <p:spPr bwMode="auto">
            <a:xfrm>
              <a:off x="3732" y="3108"/>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9164" name="Freeform 12"/>
            <p:cNvSpPr>
              <a:spLocks/>
            </p:cNvSpPr>
            <p:nvPr/>
          </p:nvSpPr>
          <p:spPr bwMode="auto">
            <a:xfrm>
              <a:off x="4404" y="315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49165" name="Oval 13"/>
            <p:cNvSpPr>
              <a:spLocks noChangeArrowheads="1"/>
            </p:cNvSpPr>
            <p:nvPr/>
          </p:nvSpPr>
          <p:spPr bwMode="auto">
            <a:xfrm>
              <a:off x="488" y="2168"/>
              <a:ext cx="2240" cy="176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166" name="Oval 14"/>
            <p:cNvSpPr>
              <a:spLocks noChangeArrowheads="1"/>
            </p:cNvSpPr>
            <p:nvPr/>
          </p:nvSpPr>
          <p:spPr bwMode="auto">
            <a:xfrm>
              <a:off x="3080" y="2168"/>
              <a:ext cx="2288" cy="176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167" name="Rectangle 15"/>
            <p:cNvSpPr>
              <a:spLocks noChangeArrowheads="1"/>
            </p:cNvSpPr>
            <p:nvPr/>
          </p:nvSpPr>
          <p:spPr bwMode="auto">
            <a:xfrm>
              <a:off x="4852" y="2980"/>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168" name="Rectangle 16"/>
            <p:cNvSpPr>
              <a:spLocks noChangeArrowheads="1"/>
            </p:cNvSpPr>
            <p:nvPr/>
          </p:nvSpPr>
          <p:spPr bwMode="auto">
            <a:xfrm>
              <a:off x="4804" y="2884"/>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169" name="Line 17"/>
            <p:cNvSpPr>
              <a:spLocks noChangeShapeType="1"/>
            </p:cNvSpPr>
            <p:nvPr/>
          </p:nvSpPr>
          <p:spPr bwMode="auto">
            <a:xfrm flipV="1">
              <a:off x="4896" y="2732"/>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0" name="Line 18"/>
            <p:cNvSpPr>
              <a:spLocks noChangeShapeType="1"/>
            </p:cNvSpPr>
            <p:nvPr/>
          </p:nvSpPr>
          <p:spPr bwMode="auto">
            <a:xfrm flipV="1">
              <a:off x="4948" y="2828"/>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1" name="Line 19"/>
            <p:cNvSpPr>
              <a:spLocks noChangeShapeType="1"/>
            </p:cNvSpPr>
            <p:nvPr/>
          </p:nvSpPr>
          <p:spPr bwMode="auto">
            <a:xfrm>
              <a:off x="4948" y="2976"/>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2" name="Line 20"/>
            <p:cNvSpPr>
              <a:spLocks noChangeShapeType="1"/>
            </p:cNvSpPr>
            <p:nvPr/>
          </p:nvSpPr>
          <p:spPr bwMode="auto">
            <a:xfrm>
              <a:off x="4948" y="3076"/>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3" name="Line 21"/>
            <p:cNvSpPr>
              <a:spLocks noChangeShapeType="1"/>
            </p:cNvSpPr>
            <p:nvPr/>
          </p:nvSpPr>
          <p:spPr bwMode="auto">
            <a:xfrm>
              <a:off x="4896" y="3172"/>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4" name="Rectangle 22"/>
            <p:cNvSpPr>
              <a:spLocks noChangeArrowheads="1"/>
            </p:cNvSpPr>
            <p:nvPr/>
          </p:nvSpPr>
          <p:spPr bwMode="auto">
            <a:xfrm>
              <a:off x="2260" y="3028"/>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175" name="Rectangle 23"/>
            <p:cNvSpPr>
              <a:spLocks noChangeArrowheads="1"/>
            </p:cNvSpPr>
            <p:nvPr/>
          </p:nvSpPr>
          <p:spPr bwMode="auto">
            <a:xfrm>
              <a:off x="2212" y="2884"/>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176" name="Line 24"/>
            <p:cNvSpPr>
              <a:spLocks noChangeShapeType="1"/>
            </p:cNvSpPr>
            <p:nvPr/>
          </p:nvSpPr>
          <p:spPr bwMode="auto">
            <a:xfrm flipV="1">
              <a:off x="2304" y="2732"/>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7" name="Line 25"/>
            <p:cNvSpPr>
              <a:spLocks noChangeShapeType="1"/>
            </p:cNvSpPr>
            <p:nvPr/>
          </p:nvSpPr>
          <p:spPr bwMode="auto">
            <a:xfrm flipV="1">
              <a:off x="2356" y="2876"/>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8" name="Line 26"/>
            <p:cNvSpPr>
              <a:spLocks noChangeShapeType="1"/>
            </p:cNvSpPr>
            <p:nvPr/>
          </p:nvSpPr>
          <p:spPr bwMode="auto">
            <a:xfrm>
              <a:off x="2356" y="3024"/>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79" name="Line 27"/>
            <p:cNvSpPr>
              <a:spLocks noChangeShapeType="1"/>
            </p:cNvSpPr>
            <p:nvPr/>
          </p:nvSpPr>
          <p:spPr bwMode="auto">
            <a:xfrm>
              <a:off x="2356" y="3124"/>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0" name="Line 28"/>
            <p:cNvSpPr>
              <a:spLocks noChangeShapeType="1"/>
            </p:cNvSpPr>
            <p:nvPr/>
          </p:nvSpPr>
          <p:spPr bwMode="auto">
            <a:xfrm>
              <a:off x="2304" y="3172"/>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1" name="Rectangle 29"/>
            <p:cNvSpPr>
              <a:spLocks noChangeArrowheads="1"/>
            </p:cNvSpPr>
            <p:nvPr/>
          </p:nvSpPr>
          <p:spPr bwMode="auto">
            <a:xfrm>
              <a:off x="772" y="2932"/>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182" name="Rectangle 30"/>
            <p:cNvSpPr>
              <a:spLocks noChangeArrowheads="1"/>
            </p:cNvSpPr>
            <p:nvPr/>
          </p:nvSpPr>
          <p:spPr bwMode="auto">
            <a:xfrm>
              <a:off x="772" y="3076"/>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183" name="Line 31"/>
            <p:cNvSpPr>
              <a:spLocks noChangeShapeType="1"/>
            </p:cNvSpPr>
            <p:nvPr/>
          </p:nvSpPr>
          <p:spPr bwMode="auto">
            <a:xfrm flipH="1">
              <a:off x="668" y="3124"/>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4" name="Line 32"/>
            <p:cNvSpPr>
              <a:spLocks noChangeShapeType="1"/>
            </p:cNvSpPr>
            <p:nvPr/>
          </p:nvSpPr>
          <p:spPr bwMode="auto">
            <a:xfrm>
              <a:off x="676" y="3024"/>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5" name="Line 33"/>
            <p:cNvSpPr>
              <a:spLocks noChangeShapeType="1"/>
            </p:cNvSpPr>
            <p:nvPr/>
          </p:nvSpPr>
          <p:spPr bwMode="auto">
            <a:xfrm>
              <a:off x="676" y="2884"/>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6" name="Line 34"/>
            <p:cNvSpPr>
              <a:spLocks noChangeShapeType="1"/>
            </p:cNvSpPr>
            <p:nvPr/>
          </p:nvSpPr>
          <p:spPr bwMode="auto">
            <a:xfrm flipV="1">
              <a:off x="768" y="2780"/>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7" name="Line 35"/>
            <p:cNvSpPr>
              <a:spLocks noChangeShapeType="1"/>
            </p:cNvSpPr>
            <p:nvPr/>
          </p:nvSpPr>
          <p:spPr bwMode="auto">
            <a:xfrm>
              <a:off x="768" y="3172"/>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88" name="Rectangle 36"/>
            <p:cNvSpPr>
              <a:spLocks noChangeArrowheads="1"/>
            </p:cNvSpPr>
            <p:nvPr/>
          </p:nvSpPr>
          <p:spPr bwMode="auto">
            <a:xfrm>
              <a:off x="3364" y="2932"/>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189" name="Rectangle 37"/>
            <p:cNvSpPr>
              <a:spLocks noChangeArrowheads="1"/>
            </p:cNvSpPr>
            <p:nvPr/>
          </p:nvSpPr>
          <p:spPr bwMode="auto">
            <a:xfrm>
              <a:off x="3412" y="3076"/>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190" name="Line 38"/>
            <p:cNvSpPr>
              <a:spLocks noChangeShapeType="1"/>
            </p:cNvSpPr>
            <p:nvPr/>
          </p:nvSpPr>
          <p:spPr bwMode="auto">
            <a:xfrm flipH="1">
              <a:off x="3308" y="3172"/>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1" name="Line 39"/>
            <p:cNvSpPr>
              <a:spLocks noChangeShapeType="1"/>
            </p:cNvSpPr>
            <p:nvPr/>
          </p:nvSpPr>
          <p:spPr bwMode="auto">
            <a:xfrm>
              <a:off x="3268" y="3072"/>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2" name="Line 40"/>
            <p:cNvSpPr>
              <a:spLocks noChangeShapeType="1"/>
            </p:cNvSpPr>
            <p:nvPr/>
          </p:nvSpPr>
          <p:spPr bwMode="auto">
            <a:xfrm>
              <a:off x="3268" y="2932"/>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3" name="Line 41"/>
            <p:cNvSpPr>
              <a:spLocks noChangeShapeType="1"/>
            </p:cNvSpPr>
            <p:nvPr/>
          </p:nvSpPr>
          <p:spPr bwMode="auto">
            <a:xfrm flipV="1">
              <a:off x="3360" y="2780"/>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4" name="Line 42"/>
            <p:cNvSpPr>
              <a:spLocks noChangeShapeType="1"/>
            </p:cNvSpPr>
            <p:nvPr/>
          </p:nvSpPr>
          <p:spPr bwMode="auto">
            <a:xfrm>
              <a:off x="3408" y="3172"/>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5" name="Oval 43"/>
            <p:cNvSpPr>
              <a:spLocks noChangeArrowheads="1"/>
            </p:cNvSpPr>
            <p:nvPr/>
          </p:nvSpPr>
          <p:spPr bwMode="auto">
            <a:xfrm>
              <a:off x="1208" y="2696"/>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196" name="Oval 44"/>
            <p:cNvSpPr>
              <a:spLocks noChangeArrowheads="1"/>
            </p:cNvSpPr>
            <p:nvPr/>
          </p:nvSpPr>
          <p:spPr bwMode="auto">
            <a:xfrm>
              <a:off x="1256" y="3224"/>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197" name="Oval 45"/>
            <p:cNvSpPr>
              <a:spLocks noChangeArrowheads="1"/>
            </p:cNvSpPr>
            <p:nvPr/>
          </p:nvSpPr>
          <p:spPr bwMode="auto">
            <a:xfrm>
              <a:off x="1736" y="2744"/>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198" name="Oval 46"/>
            <p:cNvSpPr>
              <a:spLocks noChangeArrowheads="1"/>
            </p:cNvSpPr>
            <p:nvPr/>
          </p:nvSpPr>
          <p:spPr bwMode="auto">
            <a:xfrm>
              <a:off x="1736" y="3272"/>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199" name="Oval 47"/>
            <p:cNvSpPr>
              <a:spLocks noChangeArrowheads="1"/>
            </p:cNvSpPr>
            <p:nvPr/>
          </p:nvSpPr>
          <p:spPr bwMode="auto">
            <a:xfrm>
              <a:off x="4376" y="3368"/>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200" name="Oval 48"/>
            <p:cNvSpPr>
              <a:spLocks noChangeArrowheads="1"/>
            </p:cNvSpPr>
            <p:nvPr/>
          </p:nvSpPr>
          <p:spPr bwMode="auto">
            <a:xfrm>
              <a:off x="3848" y="3320"/>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201" name="Oval 49"/>
            <p:cNvSpPr>
              <a:spLocks noChangeArrowheads="1"/>
            </p:cNvSpPr>
            <p:nvPr/>
          </p:nvSpPr>
          <p:spPr bwMode="auto">
            <a:xfrm>
              <a:off x="4376" y="2792"/>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202" name="Oval 50"/>
            <p:cNvSpPr>
              <a:spLocks noChangeArrowheads="1"/>
            </p:cNvSpPr>
            <p:nvPr/>
          </p:nvSpPr>
          <p:spPr bwMode="auto">
            <a:xfrm>
              <a:off x="3800" y="2792"/>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49203" name="Line 51"/>
            <p:cNvSpPr>
              <a:spLocks noChangeShapeType="1"/>
            </p:cNvSpPr>
            <p:nvPr/>
          </p:nvSpPr>
          <p:spPr bwMode="auto">
            <a:xfrm flipV="1">
              <a:off x="820" y="2732"/>
              <a:ext cx="376" cy="2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04" name="Line 52"/>
            <p:cNvSpPr>
              <a:spLocks noChangeShapeType="1"/>
            </p:cNvSpPr>
            <p:nvPr/>
          </p:nvSpPr>
          <p:spPr bwMode="auto">
            <a:xfrm>
              <a:off x="820" y="3124"/>
              <a:ext cx="424"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05" name="Line 53"/>
            <p:cNvSpPr>
              <a:spLocks noChangeShapeType="1"/>
            </p:cNvSpPr>
            <p:nvPr/>
          </p:nvSpPr>
          <p:spPr bwMode="auto">
            <a:xfrm>
              <a:off x="1732" y="2788"/>
              <a:ext cx="520"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06" name="Line 54"/>
            <p:cNvSpPr>
              <a:spLocks noChangeShapeType="1"/>
            </p:cNvSpPr>
            <p:nvPr/>
          </p:nvSpPr>
          <p:spPr bwMode="auto">
            <a:xfrm flipV="1">
              <a:off x="1780" y="3068"/>
              <a:ext cx="472" cy="2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07" name="Line 55"/>
            <p:cNvSpPr>
              <a:spLocks noChangeShapeType="1"/>
            </p:cNvSpPr>
            <p:nvPr/>
          </p:nvSpPr>
          <p:spPr bwMode="auto">
            <a:xfrm>
              <a:off x="3508" y="3124"/>
              <a:ext cx="328"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08" name="Line 56"/>
            <p:cNvSpPr>
              <a:spLocks noChangeShapeType="1"/>
            </p:cNvSpPr>
            <p:nvPr/>
          </p:nvSpPr>
          <p:spPr bwMode="auto">
            <a:xfrm flipV="1">
              <a:off x="3412" y="2828"/>
              <a:ext cx="376"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09" name="Line 57"/>
            <p:cNvSpPr>
              <a:spLocks noChangeShapeType="1"/>
            </p:cNvSpPr>
            <p:nvPr/>
          </p:nvSpPr>
          <p:spPr bwMode="auto">
            <a:xfrm>
              <a:off x="4420" y="2836"/>
              <a:ext cx="424"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10" name="Line 58"/>
            <p:cNvSpPr>
              <a:spLocks noChangeShapeType="1"/>
            </p:cNvSpPr>
            <p:nvPr/>
          </p:nvSpPr>
          <p:spPr bwMode="auto">
            <a:xfrm flipV="1">
              <a:off x="4420" y="3020"/>
              <a:ext cx="424" cy="3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4686537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wipe(left)">
                                      <p:cBhvr>
                                        <p:cTn id="7" dur="500"/>
                                        <p:tgtEl>
                                          <p:spTgt spid="419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wipe(left)">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wipe(left)">
                                      <p:cBhvr>
                                        <p:cTn id="17" dur="500"/>
                                        <p:tgtEl>
                                          <p:spTgt spid="419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utoUpdateAnimBg="0"/>
      <p:bldP spid="41987"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lIns="90488" tIns="44450" rIns="90488" bIns="44450" rtlCol="0">
            <a:normAutofit/>
          </a:bodyPr>
          <a:lstStyle/>
          <a:p>
            <a:pPr eaLnBrk="1" fontAlgn="auto" hangingPunct="1">
              <a:spcAft>
                <a:spcPts val="0"/>
              </a:spcAft>
              <a:defRPr/>
            </a:pPr>
            <a:r>
              <a:rPr lang="en-US" b="1" dirty="0" err="1" smtClean="0">
                <a:solidFill>
                  <a:srgbClr val="9234DB"/>
                </a:solidFill>
                <a:effectLst>
                  <a:outerShdw blurRad="38100" dist="38100" dir="2700000" algn="tl">
                    <a:srgbClr val="C0C0C0"/>
                  </a:outerShdw>
                </a:effectLst>
              </a:rPr>
              <a:t>Telophase</a:t>
            </a:r>
            <a:r>
              <a:rPr lang="en-US" b="1" dirty="0" smtClean="0">
                <a:solidFill>
                  <a:srgbClr val="9234DB"/>
                </a:solidFill>
                <a:effectLst>
                  <a:outerShdw blurRad="38100" dist="38100" dir="2700000" algn="tl">
                    <a:srgbClr val="C0C0C0"/>
                  </a:outerShdw>
                </a:effectLst>
              </a:rPr>
              <a:t> II</a:t>
            </a:r>
          </a:p>
        </p:txBody>
      </p:sp>
      <p:sp>
        <p:nvSpPr>
          <p:cNvPr id="43011" name="Rectangle 3"/>
          <p:cNvSpPr>
            <a:spLocks noGrp="1" noChangeArrowheads="1"/>
          </p:cNvSpPr>
          <p:nvPr>
            <p:ph idx="1"/>
          </p:nvPr>
        </p:nvSpPr>
        <p:spPr>
          <a:xfrm>
            <a:off x="381000" y="1981200"/>
            <a:ext cx="8458200" cy="4114800"/>
          </a:xfrm>
        </p:spPr>
        <p:txBody>
          <a:bodyPr lIns="90488" tIns="44450" rIns="90488" bIns="44450" rtlCol="0">
            <a:normAutofit/>
          </a:bodyPr>
          <a:lstStyle/>
          <a:p>
            <a:pPr indent="-274320" eaLnBrk="1" fontAlgn="auto" hangingPunct="1">
              <a:spcAft>
                <a:spcPts val="0"/>
              </a:spcAft>
              <a:defRPr/>
            </a:pPr>
            <a:r>
              <a:rPr lang="en-US" sz="2800" dirty="0" smtClean="0"/>
              <a:t>Same as </a:t>
            </a:r>
            <a:r>
              <a:rPr lang="en-US" sz="2800" b="1" dirty="0" err="1" smtClean="0">
                <a:solidFill>
                  <a:srgbClr val="9234DB"/>
                </a:solidFill>
                <a:effectLst>
                  <a:outerShdw blurRad="38100" dist="38100" dir="2700000" algn="tl">
                    <a:srgbClr val="C0C0C0"/>
                  </a:outerShdw>
                </a:effectLst>
              </a:rPr>
              <a:t>telophase</a:t>
            </a:r>
            <a:r>
              <a:rPr lang="en-US" sz="2800" dirty="0" smtClean="0"/>
              <a:t> in </a:t>
            </a:r>
            <a:r>
              <a:rPr lang="en-US" sz="2800" b="1" dirty="0" smtClean="0">
                <a:solidFill>
                  <a:schemeClr val="accent1"/>
                </a:solidFill>
                <a:effectLst>
                  <a:outerShdw blurRad="38100" dist="38100" dir="2700000" algn="tl">
                    <a:srgbClr val="C0C0C0"/>
                  </a:outerShdw>
                </a:effectLst>
              </a:rPr>
              <a:t>mitosis</a:t>
            </a:r>
            <a:r>
              <a:rPr lang="en-US" sz="2800" dirty="0" smtClean="0"/>
              <a:t>.</a:t>
            </a:r>
          </a:p>
          <a:p>
            <a:pPr indent="-274320" eaLnBrk="1" fontAlgn="auto" hangingPunct="1">
              <a:spcAft>
                <a:spcPts val="0"/>
              </a:spcAft>
              <a:buFontTx/>
              <a:buNone/>
              <a:defRPr/>
            </a:pPr>
            <a:endParaRPr lang="en-US" sz="1000" dirty="0" smtClean="0"/>
          </a:p>
          <a:p>
            <a:pPr indent="-274320" eaLnBrk="1" fontAlgn="auto" hangingPunct="1">
              <a:spcAft>
                <a:spcPts val="0"/>
              </a:spcAft>
              <a:defRPr/>
            </a:pPr>
            <a:r>
              <a:rPr lang="en-US" sz="2800" dirty="0" smtClean="0"/>
              <a:t>Nuclei form.</a:t>
            </a:r>
          </a:p>
          <a:p>
            <a:pPr indent="-274320" eaLnBrk="1" fontAlgn="auto" hangingPunct="1">
              <a:spcAft>
                <a:spcPts val="0"/>
              </a:spcAft>
              <a:buFontTx/>
              <a:buNone/>
              <a:defRPr/>
            </a:pPr>
            <a:endParaRPr lang="en-US" sz="1000" dirty="0" smtClean="0"/>
          </a:p>
          <a:p>
            <a:pPr indent="-274320" eaLnBrk="1" fontAlgn="auto" hangingPunct="1">
              <a:spcAft>
                <a:spcPts val="0"/>
              </a:spcAft>
              <a:defRPr/>
            </a:pPr>
            <a:r>
              <a:rPr lang="en-US" sz="2800" b="1" dirty="0" smtClean="0">
                <a:solidFill>
                  <a:schemeClr val="accent2"/>
                </a:solidFill>
                <a:effectLst>
                  <a:outerShdw blurRad="38100" dist="38100" dir="2700000" algn="tl">
                    <a:srgbClr val="C0C0C0"/>
                  </a:outerShdw>
                </a:effectLst>
              </a:rPr>
              <a:t>Cytokinesis</a:t>
            </a:r>
            <a:r>
              <a:rPr lang="en-US" sz="2800" dirty="0" smtClean="0"/>
              <a:t> occurs.</a:t>
            </a:r>
          </a:p>
          <a:p>
            <a:pPr indent="-274320" eaLnBrk="1" fontAlgn="auto" hangingPunct="1">
              <a:spcAft>
                <a:spcPts val="0"/>
              </a:spcAft>
              <a:buFontTx/>
              <a:buNone/>
              <a:defRPr/>
            </a:pPr>
            <a:endParaRPr lang="en-US" sz="1200" dirty="0" smtClean="0"/>
          </a:p>
          <a:p>
            <a:pPr indent="-274320" eaLnBrk="1" fontAlgn="auto" hangingPunct="1">
              <a:spcAft>
                <a:spcPts val="0"/>
              </a:spcAft>
              <a:defRPr/>
            </a:pPr>
            <a:r>
              <a:rPr lang="en-US" sz="2800" b="1" dirty="0" smtClean="0">
                <a:solidFill>
                  <a:schemeClr val="hlink"/>
                </a:solidFill>
                <a:effectLst>
                  <a:outerShdw blurRad="38100" dist="38100" dir="2700000" algn="tl">
                    <a:srgbClr val="C0C0C0"/>
                  </a:outerShdw>
                </a:effectLst>
              </a:rPr>
              <a:t>Remember:	four haploid daughter cells 				produced.</a:t>
            </a:r>
          </a:p>
          <a:p>
            <a:pPr indent="-274320" eaLnBrk="1" fontAlgn="auto" hangingPunct="1">
              <a:spcAft>
                <a:spcPts val="0"/>
              </a:spcAft>
              <a:buFontTx/>
              <a:buNone/>
              <a:defRPr/>
            </a:pPr>
            <a:endParaRPr lang="en-US" sz="1600" dirty="0" smtClean="0"/>
          </a:p>
          <a:p>
            <a:pPr indent="-274320" eaLnBrk="1" fontAlgn="auto" hangingPunct="1">
              <a:spcAft>
                <a:spcPts val="0"/>
              </a:spcAft>
              <a:buFontTx/>
              <a:buNone/>
              <a:defRPr/>
            </a:pPr>
            <a:r>
              <a:rPr lang="en-US" sz="2800" dirty="0" smtClean="0"/>
              <a:t>			</a:t>
            </a:r>
            <a:r>
              <a:rPr lang="en-US" sz="2800" b="1" dirty="0" smtClean="0">
                <a:solidFill>
                  <a:schemeClr val="hlink"/>
                </a:solidFill>
                <a:effectLst>
                  <a:outerShdw blurRad="38100" dist="38100" dir="2700000" algn="tl">
                    <a:srgbClr val="C0C0C0"/>
                  </a:outerShdw>
                </a:effectLst>
              </a:rPr>
              <a:t>gametes = sperm or egg</a:t>
            </a:r>
          </a:p>
        </p:txBody>
      </p:sp>
    </p:spTree>
    <p:extLst>
      <p:ext uri="{BB962C8B-B14F-4D97-AF65-F5344CB8AC3E}">
        <p14:creationId xmlns:p14="http://schemas.microsoft.com/office/powerpoint/2010/main" val="5165820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wipe(left)">
                                      <p:cBhvr>
                                        <p:cTn id="7" dur="500"/>
                                        <p:tgtEl>
                                          <p:spTgt spid="430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wipe(left)">
                                      <p:cBhvr>
                                        <p:cTn id="12" dur="500"/>
                                        <p:tgtEl>
                                          <p:spTgt spid="430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wipe(left)">
                                      <p:cBhvr>
                                        <p:cTn id="17" dur="500"/>
                                        <p:tgtEl>
                                          <p:spTgt spid="43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1">
                                            <p:txEl>
                                              <p:pRg st="4" end="4"/>
                                            </p:txEl>
                                          </p:spTgt>
                                        </p:tgtEl>
                                        <p:attrNameLst>
                                          <p:attrName>style.visibility</p:attrName>
                                        </p:attrNameLst>
                                      </p:cBhvr>
                                      <p:to>
                                        <p:strVal val="visible"/>
                                      </p:to>
                                    </p:set>
                                    <p:animEffect transition="in" filter="wipe(left)">
                                      <p:cBhvr>
                                        <p:cTn id="22" dur="500"/>
                                        <p:tgtEl>
                                          <p:spTgt spid="430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1">
                                            <p:txEl>
                                              <p:pRg st="6" end="6"/>
                                            </p:txEl>
                                          </p:spTgt>
                                        </p:tgtEl>
                                        <p:attrNameLst>
                                          <p:attrName>style.visibility</p:attrName>
                                        </p:attrNameLst>
                                      </p:cBhvr>
                                      <p:to>
                                        <p:strVal val="visible"/>
                                      </p:to>
                                    </p:set>
                                    <p:animEffect transition="in" filter="wipe(left)">
                                      <p:cBhvr>
                                        <p:cTn id="27" dur="500"/>
                                        <p:tgtEl>
                                          <p:spTgt spid="4301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011">
                                            <p:txEl>
                                              <p:pRg st="8" end="8"/>
                                            </p:txEl>
                                          </p:spTgt>
                                        </p:tgtEl>
                                        <p:attrNameLst>
                                          <p:attrName>style.visibility</p:attrName>
                                        </p:attrNameLst>
                                      </p:cBhvr>
                                      <p:to>
                                        <p:strVal val="visible"/>
                                      </p:to>
                                    </p:set>
                                    <p:animEffect transition="in" filter="wipe(left)">
                                      <p:cBhvr>
                                        <p:cTn id="32" dur="500"/>
                                        <p:tgtEl>
                                          <p:spTgt spid="430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autoUpdateAnimBg="0"/>
      <p:bldP spid="4301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152400"/>
            <a:ext cx="7772400" cy="1143000"/>
          </a:xfrm>
        </p:spPr>
        <p:txBody>
          <a:bodyPr lIns="90488" tIns="44450" rIns="90488" bIns="44450" rtlCol="0">
            <a:normAutofit/>
          </a:bodyPr>
          <a:lstStyle/>
          <a:p>
            <a:pPr eaLnBrk="1" fontAlgn="auto" hangingPunct="1">
              <a:spcAft>
                <a:spcPts val="0"/>
              </a:spcAft>
              <a:defRPr/>
            </a:pPr>
            <a:r>
              <a:rPr lang="en-US" b="1" dirty="0" err="1" smtClean="0">
                <a:solidFill>
                  <a:srgbClr val="9234DB"/>
                </a:solidFill>
                <a:effectLst>
                  <a:outerShdw blurRad="38100" dist="38100" dir="2700000" algn="tl">
                    <a:srgbClr val="C0C0C0"/>
                  </a:outerShdw>
                </a:effectLst>
              </a:rPr>
              <a:t>Telophase</a:t>
            </a:r>
            <a:r>
              <a:rPr lang="en-US" b="1" dirty="0" smtClean="0">
                <a:solidFill>
                  <a:srgbClr val="9234DB"/>
                </a:solidFill>
                <a:effectLst>
                  <a:outerShdw blurRad="38100" dist="38100" dir="2700000" algn="tl">
                    <a:srgbClr val="C0C0C0"/>
                  </a:outerShdw>
                </a:effectLst>
              </a:rPr>
              <a:t> II</a:t>
            </a:r>
          </a:p>
        </p:txBody>
      </p:sp>
      <p:grpSp>
        <p:nvGrpSpPr>
          <p:cNvPr id="2" name="Group 3"/>
          <p:cNvGrpSpPr>
            <a:grpSpLocks/>
          </p:cNvGrpSpPr>
          <p:nvPr/>
        </p:nvGrpSpPr>
        <p:grpSpPr bwMode="auto">
          <a:xfrm>
            <a:off x="457200" y="1428750"/>
            <a:ext cx="7850188" cy="2497138"/>
            <a:chOff x="288" y="900"/>
            <a:chExt cx="4945" cy="1573"/>
          </a:xfrm>
        </p:grpSpPr>
        <p:sp>
          <p:nvSpPr>
            <p:cNvPr id="51237" name="Freeform 4"/>
            <p:cNvSpPr>
              <a:spLocks/>
            </p:cNvSpPr>
            <p:nvPr/>
          </p:nvSpPr>
          <p:spPr bwMode="auto">
            <a:xfrm>
              <a:off x="1092" y="1668"/>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51238" name="Freeform 5"/>
            <p:cNvSpPr>
              <a:spLocks/>
            </p:cNvSpPr>
            <p:nvPr/>
          </p:nvSpPr>
          <p:spPr bwMode="auto">
            <a:xfrm>
              <a:off x="1716" y="171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51239" name="Freeform 6"/>
            <p:cNvSpPr>
              <a:spLocks/>
            </p:cNvSpPr>
            <p:nvPr/>
          </p:nvSpPr>
          <p:spPr bwMode="auto">
            <a:xfrm>
              <a:off x="3636" y="1236"/>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51240" name="Freeform 7"/>
            <p:cNvSpPr>
              <a:spLocks/>
            </p:cNvSpPr>
            <p:nvPr/>
          </p:nvSpPr>
          <p:spPr bwMode="auto">
            <a:xfrm>
              <a:off x="4356" y="123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51241" name="Freeform 8"/>
            <p:cNvSpPr>
              <a:spLocks/>
            </p:cNvSpPr>
            <p:nvPr/>
          </p:nvSpPr>
          <p:spPr bwMode="auto">
            <a:xfrm>
              <a:off x="1044" y="1140"/>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51242" name="Freeform 9"/>
            <p:cNvSpPr>
              <a:spLocks/>
            </p:cNvSpPr>
            <p:nvPr/>
          </p:nvSpPr>
          <p:spPr bwMode="auto">
            <a:xfrm>
              <a:off x="1716" y="1188"/>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51243" name="Freeform 10"/>
            <p:cNvSpPr>
              <a:spLocks/>
            </p:cNvSpPr>
            <p:nvPr/>
          </p:nvSpPr>
          <p:spPr bwMode="auto">
            <a:xfrm>
              <a:off x="3684" y="1764"/>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51244" name="Freeform 11"/>
            <p:cNvSpPr>
              <a:spLocks/>
            </p:cNvSpPr>
            <p:nvPr/>
          </p:nvSpPr>
          <p:spPr bwMode="auto">
            <a:xfrm>
              <a:off x="4356" y="1812"/>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51245" name="Rectangle 12"/>
            <p:cNvSpPr>
              <a:spLocks noChangeArrowheads="1"/>
            </p:cNvSpPr>
            <p:nvPr/>
          </p:nvSpPr>
          <p:spPr bwMode="auto">
            <a:xfrm>
              <a:off x="4804" y="1636"/>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46" name="Rectangle 13"/>
            <p:cNvSpPr>
              <a:spLocks noChangeArrowheads="1"/>
            </p:cNvSpPr>
            <p:nvPr/>
          </p:nvSpPr>
          <p:spPr bwMode="auto">
            <a:xfrm>
              <a:off x="4756" y="1540"/>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47" name="Line 14"/>
            <p:cNvSpPr>
              <a:spLocks noChangeShapeType="1"/>
            </p:cNvSpPr>
            <p:nvPr/>
          </p:nvSpPr>
          <p:spPr bwMode="auto">
            <a:xfrm flipV="1">
              <a:off x="4848" y="1388"/>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8" name="Line 15"/>
            <p:cNvSpPr>
              <a:spLocks noChangeShapeType="1"/>
            </p:cNvSpPr>
            <p:nvPr/>
          </p:nvSpPr>
          <p:spPr bwMode="auto">
            <a:xfrm flipV="1">
              <a:off x="4900" y="1484"/>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9" name="Line 16"/>
            <p:cNvSpPr>
              <a:spLocks noChangeShapeType="1"/>
            </p:cNvSpPr>
            <p:nvPr/>
          </p:nvSpPr>
          <p:spPr bwMode="auto">
            <a:xfrm>
              <a:off x="4900" y="1632"/>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0" name="Line 17"/>
            <p:cNvSpPr>
              <a:spLocks noChangeShapeType="1"/>
            </p:cNvSpPr>
            <p:nvPr/>
          </p:nvSpPr>
          <p:spPr bwMode="auto">
            <a:xfrm>
              <a:off x="4900" y="1732"/>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1" name="Line 18"/>
            <p:cNvSpPr>
              <a:spLocks noChangeShapeType="1"/>
            </p:cNvSpPr>
            <p:nvPr/>
          </p:nvSpPr>
          <p:spPr bwMode="auto">
            <a:xfrm>
              <a:off x="4848" y="1828"/>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2" name="Rectangle 19"/>
            <p:cNvSpPr>
              <a:spLocks noChangeArrowheads="1"/>
            </p:cNvSpPr>
            <p:nvPr/>
          </p:nvSpPr>
          <p:spPr bwMode="auto">
            <a:xfrm>
              <a:off x="2212" y="1684"/>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53" name="Rectangle 20"/>
            <p:cNvSpPr>
              <a:spLocks noChangeArrowheads="1"/>
            </p:cNvSpPr>
            <p:nvPr/>
          </p:nvSpPr>
          <p:spPr bwMode="auto">
            <a:xfrm>
              <a:off x="2164" y="1540"/>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54" name="Line 21"/>
            <p:cNvSpPr>
              <a:spLocks noChangeShapeType="1"/>
            </p:cNvSpPr>
            <p:nvPr/>
          </p:nvSpPr>
          <p:spPr bwMode="auto">
            <a:xfrm flipV="1">
              <a:off x="2256" y="1388"/>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5" name="Line 22"/>
            <p:cNvSpPr>
              <a:spLocks noChangeShapeType="1"/>
            </p:cNvSpPr>
            <p:nvPr/>
          </p:nvSpPr>
          <p:spPr bwMode="auto">
            <a:xfrm flipV="1">
              <a:off x="2308" y="1532"/>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6" name="Line 23"/>
            <p:cNvSpPr>
              <a:spLocks noChangeShapeType="1"/>
            </p:cNvSpPr>
            <p:nvPr/>
          </p:nvSpPr>
          <p:spPr bwMode="auto">
            <a:xfrm>
              <a:off x="2308" y="1680"/>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7" name="Line 24"/>
            <p:cNvSpPr>
              <a:spLocks noChangeShapeType="1"/>
            </p:cNvSpPr>
            <p:nvPr/>
          </p:nvSpPr>
          <p:spPr bwMode="auto">
            <a:xfrm>
              <a:off x="2308" y="1780"/>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8" name="Line 25"/>
            <p:cNvSpPr>
              <a:spLocks noChangeShapeType="1"/>
            </p:cNvSpPr>
            <p:nvPr/>
          </p:nvSpPr>
          <p:spPr bwMode="auto">
            <a:xfrm>
              <a:off x="2256" y="1828"/>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9" name="Rectangle 26"/>
            <p:cNvSpPr>
              <a:spLocks noChangeArrowheads="1"/>
            </p:cNvSpPr>
            <p:nvPr/>
          </p:nvSpPr>
          <p:spPr bwMode="auto">
            <a:xfrm>
              <a:off x="724" y="1588"/>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60" name="Rectangle 27"/>
            <p:cNvSpPr>
              <a:spLocks noChangeArrowheads="1"/>
            </p:cNvSpPr>
            <p:nvPr/>
          </p:nvSpPr>
          <p:spPr bwMode="auto">
            <a:xfrm>
              <a:off x="724" y="1732"/>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61" name="Line 28"/>
            <p:cNvSpPr>
              <a:spLocks noChangeShapeType="1"/>
            </p:cNvSpPr>
            <p:nvPr/>
          </p:nvSpPr>
          <p:spPr bwMode="auto">
            <a:xfrm flipH="1">
              <a:off x="620" y="1780"/>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2" name="Line 29"/>
            <p:cNvSpPr>
              <a:spLocks noChangeShapeType="1"/>
            </p:cNvSpPr>
            <p:nvPr/>
          </p:nvSpPr>
          <p:spPr bwMode="auto">
            <a:xfrm>
              <a:off x="628" y="1680"/>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3" name="Line 30"/>
            <p:cNvSpPr>
              <a:spLocks noChangeShapeType="1"/>
            </p:cNvSpPr>
            <p:nvPr/>
          </p:nvSpPr>
          <p:spPr bwMode="auto">
            <a:xfrm>
              <a:off x="628" y="1540"/>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4" name="Line 31"/>
            <p:cNvSpPr>
              <a:spLocks noChangeShapeType="1"/>
            </p:cNvSpPr>
            <p:nvPr/>
          </p:nvSpPr>
          <p:spPr bwMode="auto">
            <a:xfrm flipV="1">
              <a:off x="720" y="1436"/>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5" name="Line 32"/>
            <p:cNvSpPr>
              <a:spLocks noChangeShapeType="1"/>
            </p:cNvSpPr>
            <p:nvPr/>
          </p:nvSpPr>
          <p:spPr bwMode="auto">
            <a:xfrm>
              <a:off x="720" y="1828"/>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6" name="Rectangle 33"/>
            <p:cNvSpPr>
              <a:spLocks noChangeArrowheads="1"/>
            </p:cNvSpPr>
            <p:nvPr/>
          </p:nvSpPr>
          <p:spPr bwMode="auto">
            <a:xfrm>
              <a:off x="3316" y="1588"/>
              <a:ext cx="40" cy="88"/>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67" name="Rectangle 34"/>
            <p:cNvSpPr>
              <a:spLocks noChangeArrowheads="1"/>
            </p:cNvSpPr>
            <p:nvPr/>
          </p:nvSpPr>
          <p:spPr bwMode="auto">
            <a:xfrm>
              <a:off x="3364" y="1732"/>
              <a:ext cx="88" cy="40"/>
            </a:xfrm>
            <a:prstGeom prst="rect">
              <a:avLst/>
            </a:prstGeom>
            <a:solidFill>
              <a:schemeClr val="accent2"/>
            </a:solidFill>
            <a:ln w="12700">
              <a:solidFill>
                <a:schemeClr val="tx1"/>
              </a:solidFill>
              <a:miter lim="800000"/>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68" name="Line 35"/>
            <p:cNvSpPr>
              <a:spLocks noChangeShapeType="1"/>
            </p:cNvSpPr>
            <p:nvPr/>
          </p:nvSpPr>
          <p:spPr bwMode="auto">
            <a:xfrm flipH="1">
              <a:off x="3260" y="1828"/>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9" name="Line 36"/>
            <p:cNvSpPr>
              <a:spLocks noChangeShapeType="1"/>
            </p:cNvSpPr>
            <p:nvPr/>
          </p:nvSpPr>
          <p:spPr bwMode="auto">
            <a:xfrm>
              <a:off x="3220" y="1728"/>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0" name="Line 37"/>
            <p:cNvSpPr>
              <a:spLocks noChangeShapeType="1"/>
            </p:cNvSpPr>
            <p:nvPr/>
          </p:nvSpPr>
          <p:spPr bwMode="auto">
            <a:xfrm>
              <a:off x="3220" y="1588"/>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1" name="Line 38"/>
            <p:cNvSpPr>
              <a:spLocks noChangeShapeType="1"/>
            </p:cNvSpPr>
            <p:nvPr/>
          </p:nvSpPr>
          <p:spPr bwMode="auto">
            <a:xfrm flipV="1">
              <a:off x="3312" y="1436"/>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2" name="Line 39"/>
            <p:cNvSpPr>
              <a:spLocks noChangeShapeType="1"/>
            </p:cNvSpPr>
            <p:nvPr/>
          </p:nvSpPr>
          <p:spPr bwMode="auto">
            <a:xfrm>
              <a:off x="3360" y="1828"/>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3" name="Oval 40"/>
            <p:cNvSpPr>
              <a:spLocks noChangeArrowheads="1"/>
            </p:cNvSpPr>
            <p:nvPr/>
          </p:nvSpPr>
          <p:spPr bwMode="auto">
            <a:xfrm>
              <a:off x="1160" y="1352"/>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74" name="Oval 41"/>
            <p:cNvSpPr>
              <a:spLocks noChangeArrowheads="1"/>
            </p:cNvSpPr>
            <p:nvPr/>
          </p:nvSpPr>
          <p:spPr bwMode="auto">
            <a:xfrm>
              <a:off x="1208" y="1880"/>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75" name="Oval 42"/>
            <p:cNvSpPr>
              <a:spLocks noChangeArrowheads="1"/>
            </p:cNvSpPr>
            <p:nvPr/>
          </p:nvSpPr>
          <p:spPr bwMode="auto">
            <a:xfrm>
              <a:off x="1688" y="1400"/>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76" name="Oval 43"/>
            <p:cNvSpPr>
              <a:spLocks noChangeArrowheads="1"/>
            </p:cNvSpPr>
            <p:nvPr/>
          </p:nvSpPr>
          <p:spPr bwMode="auto">
            <a:xfrm>
              <a:off x="1688" y="1928"/>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77" name="Oval 44"/>
            <p:cNvSpPr>
              <a:spLocks noChangeArrowheads="1"/>
            </p:cNvSpPr>
            <p:nvPr/>
          </p:nvSpPr>
          <p:spPr bwMode="auto">
            <a:xfrm>
              <a:off x="4328" y="2024"/>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78" name="Oval 45"/>
            <p:cNvSpPr>
              <a:spLocks noChangeArrowheads="1"/>
            </p:cNvSpPr>
            <p:nvPr/>
          </p:nvSpPr>
          <p:spPr bwMode="auto">
            <a:xfrm>
              <a:off x="3800" y="1976"/>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79" name="Oval 46"/>
            <p:cNvSpPr>
              <a:spLocks noChangeArrowheads="1"/>
            </p:cNvSpPr>
            <p:nvPr/>
          </p:nvSpPr>
          <p:spPr bwMode="auto">
            <a:xfrm>
              <a:off x="4328" y="1448"/>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80" name="Oval 47"/>
            <p:cNvSpPr>
              <a:spLocks noChangeArrowheads="1"/>
            </p:cNvSpPr>
            <p:nvPr/>
          </p:nvSpPr>
          <p:spPr bwMode="auto">
            <a:xfrm>
              <a:off x="3752" y="1448"/>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81" name="Line 48"/>
            <p:cNvSpPr>
              <a:spLocks noChangeShapeType="1"/>
            </p:cNvSpPr>
            <p:nvPr/>
          </p:nvSpPr>
          <p:spPr bwMode="auto">
            <a:xfrm flipV="1">
              <a:off x="772" y="1388"/>
              <a:ext cx="376" cy="2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2" name="Line 49"/>
            <p:cNvSpPr>
              <a:spLocks noChangeShapeType="1"/>
            </p:cNvSpPr>
            <p:nvPr/>
          </p:nvSpPr>
          <p:spPr bwMode="auto">
            <a:xfrm>
              <a:off x="772" y="1780"/>
              <a:ext cx="424"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3" name="Line 50"/>
            <p:cNvSpPr>
              <a:spLocks noChangeShapeType="1"/>
            </p:cNvSpPr>
            <p:nvPr/>
          </p:nvSpPr>
          <p:spPr bwMode="auto">
            <a:xfrm>
              <a:off x="1684" y="1444"/>
              <a:ext cx="520"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4" name="Line 51"/>
            <p:cNvSpPr>
              <a:spLocks noChangeShapeType="1"/>
            </p:cNvSpPr>
            <p:nvPr/>
          </p:nvSpPr>
          <p:spPr bwMode="auto">
            <a:xfrm flipV="1">
              <a:off x="1732" y="1724"/>
              <a:ext cx="472" cy="2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5" name="Line 52"/>
            <p:cNvSpPr>
              <a:spLocks noChangeShapeType="1"/>
            </p:cNvSpPr>
            <p:nvPr/>
          </p:nvSpPr>
          <p:spPr bwMode="auto">
            <a:xfrm>
              <a:off x="3460" y="1780"/>
              <a:ext cx="328"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6" name="Line 53"/>
            <p:cNvSpPr>
              <a:spLocks noChangeShapeType="1"/>
            </p:cNvSpPr>
            <p:nvPr/>
          </p:nvSpPr>
          <p:spPr bwMode="auto">
            <a:xfrm flipV="1">
              <a:off x="3364" y="1484"/>
              <a:ext cx="376"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7" name="Line 54"/>
            <p:cNvSpPr>
              <a:spLocks noChangeShapeType="1"/>
            </p:cNvSpPr>
            <p:nvPr/>
          </p:nvSpPr>
          <p:spPr bwMode="auto">
            <a:xfrm>
              <a:off x="4372" y="1492"/>
              <a:ext cx="424"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8" name="Line 55"/>
            <p:cNvSpPr>
              <a:spLocks noChangeShapeType="1"/>
            </p:cNvSpPr>
            <p:nvPr/>
          </p:nvSpPr>
          <p:spPr bwMode="auto">
            <a:xfrm flipV="1">
              <a:off x="4372" y="1676"/>
              <a:ext cx="424" cy="3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89" name="Freeform 56"/>
            <p:cNvSpPr>
              <a:spLocks/>
            </p:cNvSpPr>
            <p:nvPr/>
          </p:nvSpPr>
          <p:spPr bwMode="auto">
            <a:xfrm>
              <a:off x="288" y="900"/>
              <a:ext cx="2353" cy="1525"/>
            </a:xfrm>
            <a:custGeom>
              <a:avLst/>
              <a:gdLst>
                <a:gd name="T0" fmla="*/ 1152 w 2353"/>
                <a:gd name="T1" fmla="*/ 1332 h 1525"/>
                <a:gd name="T2" fmla="*/ 1056 w 2353"/>
                <a:gd name="T3" fmla="*/ 1404 h 1525"/>
                <a:gd name="T4" fmla="*/ 936 w 2353"/>
                <a:gd name="T5" fmla="*/ 1464 h 1525"/>
                <a:gd name="T6" fmla="*/ 828 w 2353"/>
                <a:gd name="T7" fmla="*/ 1500 h 1525"/>
                <a:gd name="T8" fmla="*/ 708 w 2353"/>
                <a:gd name="T9" fmla="*/ 1512 h 1525"/>
                <a:gd name="T10" fmla="*/ 588 w 2353"/>
                <a:gd name="T11" fmla="*/ 1524 h 1525"/>
                <a:gd name="T12" fmla="*/ 480 w 2353"/>
                <a:gd name="T13" fmla="*/ 1524 h 1525"/>
                <a:gd name="T14" fmla="*/ 372 w 2353"/>
                <a:gd name="T15" fmla="*/ 1512 h 1525"/>
                <a:gd name="T16" fmla="*/ 264 w 2353"/>
                <a:gd name="T17" fmla="*/ 1476 h 1525"/>
                <a:gd name="T18" fmla="*/ 168 w 2353"/>
                <a:gd name="T19" fmla="*/ 1404 h 1525"/>
                <a:gd name="T20" fmla="*/ 84 w 2353"/>
                <a:gd name="T21" fmla="*/ 1296 h 1525"/>
                <a:gd name="T22" fmla="*/ 48 w 2353"/>
                <a:gd name="T23" fmla="*/ 1188 h 1525"/>
                <a:gd name="T24" fmla="*/ 12 w 2353"/>
                <a:gd name="T25" fmla="*/ 1056 h 1525"/>
                <a:gd name="T26" fmla="*/ 0 w 2353"/>
                <a:gd name="T27" fmla="*/ 912 h 1525"/>
                <a:gd name="T28" fmla="*/ 0 w 2353"/>
                <a:gd name="T29" fmla="*/ 792 h 1525"/>
                <a:gd name="T30" fmla="*/ 0 w 2353"/>
                <a:gd name="T31" fmla="*/ 660 h 1525"/>
                <a:gd name="T32" fmla="*/ 0 w 2353"/>
                <a:gd name="T33" fmla="*/ 540 h 1525"/>
                <a:gd name="T34" fmla="*/ 24 w 2353"/>
                <a:gd name="T35" fmla="*/ 396 h 1525"/>
                <a:gd name="T36" fmla="*/ 72 w 2353"/>
                <a:gd name="T37" fmla="*/ 276 h 1525"/>
                <a:gd name="T38" fmla="*/ 144 w 2353"/>
                <a:gd name="T39" fmla="*/ 168 h 1525"/>
                <a:gd name="T40" fmla="*/ 240 w 2353"/>
                <a:gd name="T41" fmla="*/ 84 h 1525"/>
                <a:gd name="T42" fmla="*/ 348 w 2353"/>
                <a:gd name="T43" fmla="*/ 24 h 1525"/>
                <a:gd name="T44" fmla="*/ 456 w 2353"/>
                <a:gd name="T45" fmla="*/ 0 h 1525"/>
                <a:gd name="T46" fmla="*/ 588 w 2353"/>
                <a:gd name="T47" fmla="*/ 0 h 1525"/>
                <a:gd name="T48" fmla="*/ 732 w 2353"/>
                <a:gd name="T49" fmla="*/ 0 h 1525"/>
                <a:gd name="T50" fmla="*/ 852 w 2353"/>
                <a:gd name="T51" fmla="*/ 24 h 1525"/>
                <a:gd name="T52" fmla="*/ 972 w 2353"/>
                <a:gd name="T53" fmla="*/ 84 h 1525"/>
                <a:gd name="T54" fmla="*/ 1080 w 2353"/>
                <a:gd name="T55" fmla="*/ 168 h 1525"/>
                <a:gd name="T56" fmla="*/ 1128 w 2353"/>
                <a:gd name="T57" fmla="*/ 276 h 1525"/>
                <a:gd name="T58" fmla="*/ 1140 w 2353"/>
                <a:gd name="T59" fmla="*/ 384 h 1525"/>
                <a:gd name="T60" fmla="*/ 1188 w 2353"/>
                <a:gd name="T61" fmla="*/ 276 h 1525"/>
                <a:gd name="T62" fmla="*/ 1260 w 2353"/>
                <a:gd name="T63" fmla="*/ 168 h 1525"/>
                <a:gd name="T64" fmla="*/ 1356 w 2353"/>
                <a:gd name="T65" fmla="*/ 84 h 1525"/>
                <a:gd name="T66" fmla="*/ 1464 w 2353"/>
                <a:gd name="T67" fmla="*/ 36 h 1525"/>
                <a:gd name="T68" fmla="*/ 1608 w 2353"/>
                <a:gd name="T69" fmla="*/ 36 h 1525"/>
                <a:gd name="T70" fmla="*/ 1788 w 2353"/>
                <a:gd name="T71" fmla="*/ 24 h 1525"/>
                <a:gd name="T72" fmla="*/ 1908 w 2353"/>
                <a:gd name="T73" fmla="*/ 24 h 1525"/>
                <a:gd name="T74" fmla="*/ 2016 w 2353"/>
                <a:gd name="T75" fmla="*/ 60 h 1525"/>
                <a:gd name="T76" fmla="*/ 2124 w 2353"/>
                <a:gd name="T77" fmla="*/ 132 h 1525"/>
                <a:gd name="T78" fmla="*/ 2232 w 2353"/>
                <a:gd name="T79" fmla="*/ 240 h 1525"/>
                <a:gd name="T80" fmla="*/ 2304 w 2353"/>
                <a:gd name="T81" fmla="*/ 348 h 1525"/>
                <a:gd name="T82" fmla="*/ 2340 w 2353"/>
                <a:gd name="T83" fmla="*/ 456 h 1525"/>
                <a:gd name="T84" fmla="*/ 2352 w 2353"/>
                <a:gd name="T85" fmla="*/ 564 h 1525"/>
                <a:gd name="T86" fmla="*/ 2352 w 2353"/>
                <a:gd name="T87" fmla="*/ 684 h 1525"/>
                <a:gd name="T88" fmla="*/ 2352 w 2353"/>
                <a:gd name="T89" fmla="*/ 804 h 1525"/>
                <a:gd name="T90" fmla="*/ 2352 w 2353"/>
                <a:gd name="T91" fmla="*/ 912 h 1525"/>
                <a:gd name="T92" fmla="*/ 2328 w 2353"/>
                <a:gd name="T93" fmla="*/ 1020 h 1525"/>
                <a:gd name="T94" fmla="*/ 2304 w 2353"/>
                <a:gd name="T95" fmla="*/ 1128 h 1525"/>
                <a:gd name="T96" fmla="*/ 2268 w 2353"/>
                <a:gd name="T97" fmla="*/ 1236 h 1525"/>
                <a:gd name="T98" fmla="*/ 2208 w 2353"/>
                <a:gd name="T99" fmla="*/ 1332 h 1525"/>
                <a:gd name="T100" fmla="*/ 2124 w 2353"/>
                <a:gd name="T101" fmla="*/ 1428 h 1525"/>
                <a:gd name="T102" fmla="*/ 2016 w 2353"/>
                <a:gd name="T103" fmla="*/ 1476 h 1525"/>
                <a:gd name="T104" fmla="*/ 1908 w 2353"/>
                <a:gd name="T105" fmla="*/ 1488 h 1525"/>
                <a:gd name="T106" fmla="*/ 1788 w 2353"/>
                <a:gd name="T107" fmla="*/ 1500 h 1525"/>
                <a:gd name="T108" fmla="*/ 1680 w 2353"/>
                <a:gd name="T109" fmla="*/ 1500 h 1525"/>
                <a:gd name="T110" fmla="*/ 1560 w 2353"/>
                <a:gd name="T111" fmla="*/ 1500 h 1525"/>
                <a:gd name="T112" fmla="*/ 1452 w 2353"/>
                <a:gd name="T113" fmla="*/ 1500 h 1525"/>
                <a:gd name="T114" fmla="*/ 1344 w 2353"/>
                <a:gd name="T115" fmla="*/ 1488 h 1525"/>
                <a:gd name="T116" fmla="*/ 1236 w 2353"/>
                <a:gd name="T117" fmla="*/ 1440 h 1525"/>
                <a:gd name="T118" fmla="*/ 1176 w 2353"/>
                <a:gd name="T119" fmla="*/ 1332 h 1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53"/>
                <a:gd name="T181" fmla="*/ 0 h 1525"/>
                <a:gd name="T182" fmla="*/ 2353 w 2353"/>
                <a:gd name="T183" fmla="*/ 1525 h 15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53" h="1525">
                  <a:moveTo>
                    <a:pt x="1152" y="1260"/>
                  </a:moveTo>
                  <a:lnTo>
                    <a:pt x="1164" y="1296"/>
                  </a:lnTo>
                  <a:lnTo>
                    <a:pt x="1152" y="1332"/>
                  </a:lnTo>
                  <a:lnTo>
                    <a:pt x="1116" y="1356"/>
                  </a:lnTo>
                  <a:lnTo>
                    <a:pt x="1092" y="1392"/>
                  </a:lnTo>
                  <a:lnTo>
                    <a:pt x="1056" y="1404"/>
                  </a:lnTo>
                  <a:lnTo>
                    <a:pt x="1020" y="1428"/>
                  </a:lnTo>
                  <a:lnTo>
                    <a:pt x="972" y="1452"/>
                  </a:lnTo>
                  <a:lnTo>
                    <a:pt x="936" y="1464"/>
                  </a:lnTo>
                  <a:lnTo>
                    <a:pt x="900" y="1488"/>
                  </a:lnTo>
                  <a:lnTo>
                    <a:pt x="864" y="1488"/>
                  </a:lnTo>
                  <a:lnTo>
                    <a:pt x="828" y="1500"/>
                  </a:lnTo>
                  <a:lnTo>
                    <a:pt x="780" y="1512"/>
                  </a:lnTo>
                  <a:lnTo>
                    <a:pt x="744" y="1512"/>
                  </a:lnTo>
                  <a:lnTo>
                    <a:pt x="708" y="1512"/>
                  </a:lnTo>
                  <a:lnTo>
                    <a:pt x="672" y="1512"/>
                  </a:lnTo>
                  <a:lnTo>
                    <a:pt x="624" y="1524"/>
                  </a:lnTo>
                  <a:lnTo>
                    <a:pt x="588" y="1524"/>
                  </a:lnTo>
                  <a:lnTo>
                    <a:pt x="552" y="1524"/>
                  </a:lnTo>
                  <a:lnTo>
                    <a:pt x="516" y="1524"/>
                  </a:lnTo>
                  <a:lnTo>
                    <a:pt x="480" y="1524"/>
                  </a:lnTo>
                  <a:lnTo>
                    <a:pt x="444" y="1524"/>
                  </a:lnTo>
                  <a:lnTo>
                    <a:pt x="408" y="1524"/>
                  </a:lnTo>
                  <a:lnTo>
                    <a:pt x="372" y="1512"/>
                  </a:lnTo>
                  <a:lnTo>
                    <a:pt x="336" y="1512"/>
                  </a:lnTo>
                  <a:lnTo>
                    <a:pt x="300" y="1500"/>
                  </a:lnTo>
                  <a:lnTo>
                    <a:pt x="264" y="1476"/>
                  </a:lnTo>
                  <a:lnTo>
                    <a:pt x="228" y="1464"/>
                  </a:lnTo>
                  <a:lnTo>
                    <a:pt x="192" y="1440"/>
                  </a:lnTo>
                  <a:lnTo>
                    <a:pt x="168" y="1404"/>
                  </a:lnTo>
                  <a:lnTo>
                    <a:pt x="132" y="1368"/>
                  </a:lnTo>
                  <a:lnTo>
                    <a:pt x="108" y="1332"/>
                  </a:lnTo>
                  <a:lnTo>
                    <a:pt x="84" y="1296"/>
                  </a:lnTo>
                  <a:lnTo>
                    <a:pt x="72" y="1260"/>
                  </a:lnTo>
                  <a:lnTo>
                    <a:pt x="60" y="1224"/>
                  </a:lnTo>
                  <a:lnTo>
                    <a:pt x="48" y="1188"/>
                  </a:lnTo>
                  <a:lnTo>
                    <a:pt x="36" y="1152"/>
                  </a:lnTo>
                  <a:lnTo>
                    <a:pt x="24" y="1104"/>
                  </a:lnTo>
                  <a:lnTo>
                    <a:pt x="12" y="1056"/>
                  </a:lnTo>
                  <a:lnTo>
                    <a:pt x="12" y="1020"/>
                  </a:lnTo>
                  <a:lnTo>
                    <a:pt x="0" y="948"/>
                  </a:lnTo>
                  <a:lnTo>
                    <a:pt x="0" y="912"/>
                  </a:lnTo>
                  <a:lnTo>
                    <a:pt x="0" y="876"/>
                  </a:lnTo>
                  <a:lnTo>
                    <a:pt x="0" y="840"/>
                  </a:lnTo>
                  <a:lnTo>
                    <a:pt x="0" y="792"/>
                  </a:lnTo>
                  <a:lnTo>
                    <a:pt x="0" y="744"/>
                  </a:lnTo>
                  <a:lnTo>
                    <a:pt x="0" y="696"/>
                  </a:lnTo>
                  <a:lnTo>
                    <a:pt x="0" y="660"/>
                  </a:lnTo>
                  <a:lnTo>
                    <a:pt x="0" y="624"/>
                  </a:lnTo>
                  <a:lnTo>
                    <a:pt x="0" y="588"/>
                  </a:lnTo>
                  <a:lnTo>
                    <a:pt x="0" y="540"/>
                  </a:lnTo>
                  <a:lnTo>
                    <a:pt x="0" y="492"/>
                  </a:lnTo>
                  <a:lnTo>
                    <a:pt x="12" y="444"/>
                  </a:lnTo>
                  <a:lnTo>
                    <a:pt x="24" y="396"/>
                  </a:lnTo>
                  <a:lnTo>
                    <a:pt x="36" y="348"/>
                  </a:lnTo>
                  <a:lnTo>
                    <a:pt x="60" y="312"/>
                  </a:lnTo>
                  <a:lnTo>
                    <a:pt x="72" y="276"/>
                  </a:lnTo>
                  <a:lnTo>
                    <a:pt x="96" y="240"/>
                  </a:lnTo>
                  <a:lnTo>
                    <a:pt x="108" y="204"/>
                  </a:lnTo>
                  <a:lnTo>
                    <a:pt x="144" y="168"/>
                  </a:lnTo>
                  <a:lnTo>
                    <a:pt x="168" y="132"/>
                  </a:lnTo>
                  <a:lnTo>
                    <a:pt x="204" y="108"/>
                  </a:lnTo>
                  <a:lnTo>
                    <a:pt x="240" y="84"/>
                  </a:lnTo>
                  <a:lnTo>
                    <a:pt x="276" y="60"/>
                  </a:lnTo>
                  <a:lnTo>
                    <a:pt x="312" y="48"/>
                  </a:lnTo>
                  <a:lnTo>
                    <a:pt x="348" y="24"/>
                  </a:lnTo>
                  <a:lnTo>
                    <a:pt x="384" y="12"/>
                  </a:lnTo>
                  <a:lnTo>
                    <a:pt x="420" y="12"/>
                  </a:lnTo>
                  <a:lnTo>
                    <a:pt x="456" y="0"/>
                  </a:lnTo>
                  <a:lnTo>
                    <a:pt x="492" y="0"/>
                  </a:lnTo>
                  <a:lnTo>
                    <a:pt x="540" y="0"/>
                  </a:lnTo>
                  <a:lnTo>
                    <a:pt x="588" y="0"/>
                  </a:lnTo>
                  <a:lnTo>
                    <a:pt x="660" y="0"/>
                  </a:lnTo>
                  <a:lnTo>
                    <a:pt x="696" y="0"/>
                  </a:lnTo>
                  <a:lnTo>
                    <a:pt x="732" y="0"/>
                  </a:lnTo>
                  <a:lnTo>
                    <a:pt x="768" y="12"/>
                  </a:lnTo>
                  <a:lnTo>
                    <a:pt x="816" y="24"/>
                  </a:lnTo>
                  <a:lnTo>
                    <a:pt x="852" y="24"/>
                  </a:lnTo>
                  <a:lnTo>
                    <a:pt x="888" y="36"/>
                  </a:lnTo>
                  <a:lnTo>
                    <a:pt x="936" y="60"/>
                  </a:lnTo>
                  <a:lnTo>
                    <a:pt x="972" y="84"/>
                  </a:lnTo>
                  <a:lnTo>
                    <a:pt x="1008" y="108"/>
                  </a:lnTo>
                  <a:lnTo>
                    <a:pt x="1044" y="144"/>
                  </a:lnTo>
                  <a:lnTo>
                    <a:pt x="1080" y="168"/>
                  </a:lnTo>
                  <a:lnTo>
                    <a:pt x="1104" y="204"/>
                  </a:lnTo>
                  <a:lnTo>
                    <a:pt x="1116" y="240"/>
                  </a:lnTo>
                  <a:lnTo>
                    <a:pt x="1128" y="276"/>
                  </a:lnTo>
                  <a:lnTo>
                    <a:pt x="1140" y="312"/>
                  </a:lnTo>
                  <a:lnTo>
                    <a:pt x="1140" y="348"/>
                  </a:lnTo>
                  <a:lnTo>
                    <a:pt x="1140" y="384"/>
                  </a:lnTo>
                  <a:lnTo>
                    <a:pt x="1164" y="348"/>
                  </a:lnTo>
                  <a:lnTo>
                    <a:pt x="1176" y="312"/>
                  </a:lnTo>
                  <a:lnTo>
                    <a:pt x="1188" y="276"/>
                  </a:lnTo>
                  <a:lnTo>
                    <a:pt x="1212" y="240"/>
                  </a:lnTo>
                  <a:lnTo>
                    <a:pt x="1224" y="204"/>
                  </a:lnTo>
                  <a:lnTo>
                    <a:pt x="1260" y="168"/>
                  </a:lnTo>
                  <a:lnTo>
                    <a:pt x="1284" y="132"/>
                  </a:lnTo>
                  <a:lnTo>
                    <a:pt x="1320" y="108"/>
                  </a:lnTo>
                  <a:lnTo>
                    <a:pt x="1356" y="84"/>
                  </a:lnTo>
                  <a:lnTo>
                    <a:pt x="1392" y="60"/>
                  </a:lnTo>
                  <a:lnTo>
                    <a:pt x="1428" y="48"/>
                  </a:lnTo>
                  <a:lnTo>
                    <a:pt x="1464" y="36"/>
                  </a:lnTo>
                  <a:lnTo>
                    <a:pt x="1500" y="36"/>
                  </a:lnTo>
                  <a:lnTo>
                    <a:pt x="1536" y="36"/>
                  </a:lnTo>
                  <a:lnTo>
                    <a:pt x="1608" y="36"/>
                  </a:lnTo>
                  <a:lnTo>
                    <a:pt x="1680" y="24"/>
                  </a:lnTo>
                  <a:lnTo>
                    <a:pt x="1752" y="24"/>
                  </a:lnTo>
                  <a:lnTo>
                    <a:pt x="1788" y="24"/>
                  </a:lnTo>
                  <a:lnTo>
                    <a:pt x="1836" y="24"/>
                  </a:lnTo>
                  <a:lnTo>
                    <a:pt x="1872" y="24"/>
                  </a:lnTo>
                  <a:lnTo>
                    <a:pt x="1908" y="24"/>
                  </a:lnTo>
                  <a:lnTo>
                    <a:pt x="1944" y="36"/>
                  </a:lnTo>
                  <a:lnTo>
                    <a:pt x="1980" y="48"/>
                  </a:lnTo>
                  <a:lnTo>
                    <a:pt x="2016" y="60"/>
                  </a:lnTo>
                  <a:lnTo>
                    <a:pt x="2052" y="84"/>
                  </a:lnTo>
                  <a:lnTo>
                    <a:pt x="2088" y="108"/>
                  </a:lnTo>
                  <a:lnTo>
                    <a:pt x="2124" y="132"/>
                  </a:lnTo>
                  <a:lnTo>
                    <a:pt x="2160" y="168"/>
                  </a:lnTo>
                  <a:lnTo>
                    <a:pt x="2196" y="204"/>
                  </a:lnTo>
                  <a:lnTo>
                    <a:pt x="2232" y="240"/>
                  </a:lnTo>
                  <a:lnTo>
                    <a:pt x="2256" y="276"/>
                  </a:lnTo>
                  <a:lnTo>
                    <a:pt x="2280" y="312"/>
                  </a:lnTo>
                  <a:lnTo>
                    <a:pt x="2304" y="348"/>
                  </a:lnTo>
                  <a:lnTo>
                    <a:pt x="2316" y="384"/>
                  </a:lnTo>
                  <a:lnTo>
                    <a:pt x="2328" y="420"/>
                  </a:lnTo>
                  <a:lnTo>
                    <a:pt x="2340" y="456"/>
                  </a:lnTo>
                  <a:lnTo>
                    <a:pt x="2340" y="492"/>
                  </a:lnTo>
                  <a:lnTo>
                    <a:pt x="2340" y="528"/>
                  </a:lnTo>
                  <a:lnTo>
                    <a:pt x="2352" y="564"/>
                  </a:lnTo>
                  <a:lnTo>
                    <a:pt x="2352" y="612"/>
                  </a:lnTo>
                  <a:lnTo>
                    <a:pt x="2352" y="648"/>
                  </a:lnTo>
                  <a:lnTo>
                    <a:pt x="2352" y="684"/>
                  </a:lnTo>
                  <a:lnTo>
                    <a:pt x="2352" y="732"/>
                  </a:lnTo>
                  <a:lnTo>
                    <a:pt x="2352" y="768"/>
                  </a:lnTo>
                  <a:lnTo>
                    <a:pt x="2352" y="804"/>
                  </a:lnTo>
                  <a:lnTo>
                    <a:pt x="2352" y="840"/>
                  </a:lnTo>
                  <a:lnTo>
                    <a:pt x="2352" y="876"/>
                  </a:lnTo>
                  <a:lnTo>
                    <a:pt x="2352" y="912"/>
                  </a:lnTo>
                  <a:lnTo>
                    <a:pt x="2352" y="948"/>
                  </a:lnTo>
                  <a:lnTo>
                    <a:pt x="2340" y="984"/>
                  </a:lnTo>
                  <a:lnTo>
                    <a:pt x="2328" y="1020"/>
                  </a:lnTo>
                  <a:lnTo>
                    <a:pt x="2328" y="1056"/>
                  </a:lnTo>
                  <a:lnTo>
                    <a:pt x="2316" y="1092"/>
                  </a:lnTo>
                  <a:lnTo>
                    <a:pt x="2304" y="1128"/>
                  </a:lnTo>
                  <a:lnTo>
                    <a:pt x="2292" y="1164"/>
                  </a:lnTo>
                  <a:lnTo>
                    <a:pt x="2292" y="1200"/>
                  </a:lnTo>
                  <a:lnTo>
                    <a:pt x="2268" y="1236"/>
                  </a:lnTo>
                  <a:lnTo>
                    <a:pt x="2256" y="1272"/>
                  </a:lnTo>
                  <a:lnTo>
                    <a:pt x="2244" y="1308"/>
                  </a:lnTo>
                  <a:lnTo>
                    <a:pt x="2208" y="1332"/>
                  </a:lnTo>
                  <a:lnTo>
                    <a:pt x="2196" y="1368"/>
                  </a:lnTo>
                  <a:lnTo>
                    <a:pt x="2160" y="1392"/>
                  </a:lnTo>
                  <a:lnTo>
                    <a:pt x="2124" y="1428"/>
                  </a:lnTo>
                  <a:lnTo>
                    <a:pt x="2088" y="1440"/>
                  </a:lnTo>
                  <a:lnTo>
                    <a:pt x="2052" y="1464"/>
                  </a:lnTo>
                  <a:lnTo>
                    <a:pt x="2016" y="1476"/>
                  </a:lnTo>
                  <a:lnTo>
                    <a:pt x="1980" y="1476"/>
                  </a:lnTo>
                  <a:lnTo>
                    <a:pt x="1944" y="1488"/>
                  </a:lnTo>
                  <a:lnTo>
                    <a:pt x="1908" y="1488"/>
                  </a:lnTo>
                  <a:lnTo>
                    <a:pt x="1872" y="1500"/>
                  </a:lnTo>
                  <a:lnTo>
                    <a:pt x="1824" y="1500"/>
                  </a:lnTo>
                  <a:lnTo>
                    <a:pt x="1788" y="1500"/>
                  </a:lnTo>
                  <a:lnTo>
                    <a:pt x="1752" y="1500"/>
                  </a:lnTo>
                  <a:lnTo>
                    <a:pt x="1716" y="1500"/>
                  </a:lnTo>
                  <a:lnTo>
                    <a:pt x="1680" y="1500"/>
                  </a:lnTo>
                  <a:lnTo>
                    <a:pt x="1644" y="1500"/>
                  </a:lnTo>
                  <a:lnTo>
                    <a:pt x="1596" y="1500"/>
                  </a:lnTo>
                  <a:lnTo>
                    <a:pt x="1560" y="1500"/>
                  </a:lnTo>
                  <a:lnTo>
                    <a:pt x="1524" y="1500"/>
                  </a:lnTo>
                  <a:lnTo>
                    <a:pt x="1488" y="1500"/>
                  </a:lnTo>
                  <a:lnTo>
                    <a:pt x="1452" y="1500"/>
                  </a:lnTo>
                  <a:lnTo>
                    <a:pt x="1416" y="1500"/>
                  </a:lnTo>
                  <a:lnTo>
                    <a:pt x="1380" y="1488"/>
                  </a:lnTo>
                  <a:lnTo>
                    <a:pt x="1344" y="1488"/>
                  </a:lnTo>
                  <a:lnTo>
                    <a:pt x="1308" y="1476"/>
                  </a:lnTo>
                  <a:lnTo>
                    <a:pt x="1272" y="1464"/>
                  </a:lnTo>
                  <a:lnTo>
                    <a:pt x="1236" y="1440"/>
                  </a:lnTo>
                  <a:lnTo>
                    <a:pt x="1212" y="1404"/>
                  </a:lnTo>
                  <a:lnTo>
                    <a:pt x="1188" y="1368"/>
                  </a:lnTo>
                  <a:lnTo>
                    <a:pt x="1176" y="1332"/>
                  </a:lnTo>
                  <a:lnTo>
                    <a:pt x="1164" y="1296"/>
                  </a:lnTo>
                  <a:lnTo>
                    <a:pt x="1152" y="126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90" name="Freeform 57"/>
            <p:cNvSpPr>
              <a:spLocks/>
            </p:cNvSpPr>
            <p:nvPr/>
          </p:nvSpPr>
          <p:spPr bwMode="auto">
            <a:xfrm>
              <a:off x="2880" y="948"/>
              <a:ext cx="2353" cy="1525"/>
            </a:xfrm>
            <a:custGeom>
              <a:avLst/>
              <a:gdLst>
                <a:gd name="T0" fmla="*/ 1152 w 2353"/>
                <a:gd name="T1" fmla="*/ 1332 h 1525"/>
                <a:gd name="T2" fmla="*/ 1056 w 2353"/>
                <a:gd name="T3" fmla="*/ 1404 h 1525"/>
                <a:gd name="T4" fmla="*/ 936 w 2353"/>
                <a:gd name="T5" fmla="*/ 1464 h 1525"/>
                <a:gd name="T6" fmla="*/ 828 w 2353"/>
                <a:gd name="T7" fmla="*/ 1500 h 1525"/>
                <a:gd name="T8" fmla="*/ 708 w 2353"/>
                <a:gd name="T9" fmla="*/ 1512 h 1525"/>
                <a:gd name="T10" fmla="*/ 588 w 2353"/>
                <a:gd name="T11" fmla="*/ 1524 h 1525"/>
                <a:gd name="T12" fmla="*/ 480 w 2353"/>
                <a:gd name="T13" fmla="*/ 1524 h 1525"/>
                <a:gd name="T14" fmla="*/ 372 w 2353"/>
                <a:gd name="T15" fmla="*/ 1512 h 1525"/>
                <a:gd name="T16" fmla="*/ 264 w 2353"/>
                <a:gd name="T17" fmla="*/ 1476 h 1525"/>
                <a:gd name="T18" fmla="*/ 168 w 2353"/>
                <a:gd name="T19" fmla="*/ 1404 h 1525"/>
                <a:gd name="T20" fmla="*/ 84 w 2353"/>
                <a:gd name="T21" fmla="*/ 1296 h 1525"/>
                <a:gd name="T22" fmla="*/ 48 w 2353"/>
                <a:gd name="T23" fmla="*/ 1188 h 1525"/>
                <a:gd name="T24" fmla="*/ 12 w 2353"/>
                <a:gd name="T25" fmla="*/ 1056 h 1525"/>
                <a:gd name="T26" fmla="*/ 0 w 2353"/>
                <a:gd name="T27" fmla="*/ 912 h 1525"/>
                <a:gd name="T28" fmla="*/ 0 w 2353"/>
                <a:gd name="T29" fmla="*/ 792 h 1525"/>
                <a:gd name="T30" fmla="*/ 0 w 2353"/>
                <a:gd name="T31" fmla="*/ 660 h 1525"/>
                <a:gd name="T32" fmla="*/ 0 w 2353"/>
                <a:gd name="T33" fmla="*/ 540 h 1525"/>
                <a:gd name="T34" fmla="*/ 24 w 2353"/>
                <a:gd name="T35" fmla="*/ 396 h 1525"/>
                <a:gd name="T36" fmla="*/ 72 w 2353"/>
                <a:gd name="T37" fmla="*/ 276 h 1525"/>
                <a:gd name="T38" fmla="*/ 144 w 2353"/>
                <a:gd name="T39" fmla="*/ 168 h 1525"/>
                <a:gd name="T40" fmla="*/ 240 w 2353"/>
                <a:gd name="T41" fmla="*/ 84 h 1525"/>
                <a:gd name="T42" fmla="*/ 348 w 2353"/>
                <a:gd name="T43" fmla="*/ 24 h 1525"/>
                <a:gd name="T44" fmla="*/ 456 w 2353"/>
                <a:gd name="T45" fmla="*/ 0 h 1525"/>
                <a:gd name="T46" fmla="*/ 588 w 2353"/>
                <a:gd name="T47" fmla="*/ 0 h 1525"/>
                <a:gd name="T48" fmla="*/ 732 w 2353"/>
                <a:gd name="T49" fmla="*/ 0 h 1525"/>
                <a:gd name="T50" fmla="*/ 852 w 2353"/>
                <a:gd name="T51" fmla="*/ 24 h 1525"/>
                <a:gd name="T52" fmla="*/ 972 w 2353"/>
                <a:gd name="T53" fmla="*/ 84 h 1525"/>
                <a:gd name="T54" fmla="*/ 1080 w 2353"/>
                <a:gd name="T55" fmla="*/ 168 h 1525"/>
                <a:gd name="T56" fmla="*/ 1128 w 2353"/>
                <a:gd name="T57" fmla="*/ 276 h 1525"/>
                <a:gd name="T58" fmla="*/ 1140 w 2353"/>
                <a:gd name="T59" fmla="*/ 384 h 1525"/>
                <a:gd name="T60" fmla="*/ 1188 w 2353"/>
                <a:gd name="T61" fmla="*/ 276 h 1525"/>
                <a:gd name="T62" fmla="*/ 1260 w 2353"/>
                <a:gd name="T63" fmla="*/ 168 h 1525"/>
                <a:gd name="T64" fmla="*/ 1356 w 2353"/>
                <a:gd name="T65" fmla="*/ 84 h 1525"/>
                <a:gd name="T66" fmla="*/ 1464 w 2353"/>
                <a:gd name="T67" fmla="*/ 36 h 1525"/>
                <a:gd name="T68" fmla="*/ 1608 w 2353"/>
                <a:gd name="T69" fmla="*/ 36 h 1525"/>
                <a:gd name="T70" fmla="*/ 1788 w 2353"/>
                <a:gd name="T71" fmla="*/ 24 h 1525"/>
                <a:gd name="T72" fmla="*/ 1908 w 2353"/>
                <a:gd name="T73" fmla="*/ 24 h 1525"/>
                <a:gd name="T74" fmla="*/ 2016 w 2353"/>
                <a:gd name="T75" fmla="*/ 60 h 1525"/>
                <a:gd name="T76" fmla="*/ 2124 w 2353"/>
                <a:gd name="T77" fmla="*/ 132 h 1525"/>
                <a:gd name="T78" fmla="*/ 2232 w 2353"/>
                <a:gd name="T79" fmla="*/ 240 h 1525"/>
                <a:gd name="T80" fmla="*/ 2304 w 2353"/>
                <a:gd name="T81" fmla="*/ 348 h 1525"/>
                <a:gd name="T82" fmla="*/ 2340 w 2353"/>
                <a:gd name="T83" fmla="*/ 456 h 1525"/>
                <a:gd name="T84" fmla="*/ 2352 w 2353"/>
                <a:gd name="T85" fmla="*/ 564 h 1525"/>
                <a:gd name="T86" fmla="*/ 2352 w 2353"/>
                <a:gd name="T87" fmla="*/ 684 h 1525"/>
                <a:gd name="T88" fmla="*/ 2352 w 2353"/>
                <a:gd name="T89" fmla="*/ 804 h 1525"/>
                <a:gd name="T90" fmla="*/ 2352 w 2353"/>
                <a:gd name="T91" fmla="*/ 912 h 1525"/>
                <a:gd name="T92" fmla="*/ 2328 w 2353"/>
                <a:gd name="T93" fmla="*/ 1020 h 1525"/>
                <a:gd name="T94" fmla="*/ 2304 w 2353"/>
                <a:gd name="T95" fmla="*/ 1128 h 1525"/>
                <a:gd name="T96" fmla="*/ 2268 w 2353"/>
                <a:gd name="T97" fmla="*/ 1236 h 1525"/>
                <a:gd name="T98" fmla="*/ 2208 w 2353"/>
                <a:gd name="T99" fmla="*/ 1332 h 1525"/>
                <a:gd name="T100" fmla="*/ 2124 w 2353"/>
                <a:gd name="T101" fmla="*/ 1428 h 1525"/>
                <a:gd name="T102" fmla="*/ 2016 w 2353"/>
                <a:gd name="T103" fmla="*/ 1476 h 1525"/>
                <a:gd name="T104" fmla="*/ 1908 w 2353"/>
                <a:gd name="T105" fmla="*/ 1488 h 1525"/>
                <a:gd name="T106" fmla="*/ 1788 w 2353"/>
                <a:gd name="T107" fmla="*/ 1500 h 1525"/>
                <a:gd name="T108" fmla="*/ 1680 w 2353"/>
                <a:gd name="T109" fmla="*/ 1500 h 1525"/>
                <a:gd name="T110" fmla="*/ 1560 w 2353"/>
                <a:gd name="T111" fmla="*/ 1500 h 1525"/>
                <a:gd name="T112" fmla="*/ 1452 w 2353"/>
                <a:gd name="T113" fmla="*/ 1500 h 1525"/>
                <a:gd name="T114" fmla="*/ 1344 w 2353"/>
                <a:gd name="T115" fmla="*/ 1488 h 1525"/>
                <a:gd name="T116" fmla="*/ 1236 w 2353"/>
                <a:gd name="T117" fmla="*/ 1440 h 1525"/>
                <a:gd name="T118" fmla="*/ 1176 w 2353"/>
                <a:gd name="T119" fmla="*/ 1332 h 1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53"/>
                <a:gd name="T181" fmla="*/ 0 h 1525"/>
                <a:gd name="T182" fmla="*/ 2353 w 2353"/>
                <a:gd name="T183" fmla="*/ 1525 h 15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53" h="1525">
                  <a:moveTo>
                    <a:pt x="1152" y="1260"/>
                  </a:moveTo>
                  <a:lnTo>
                    <a:pt x="1164" y="1296"/>
                  </a:lnTo>
                  <a:lnTo>
                    <a:pt x="1152" y="1332"/>
                  </a:lnTo>
                  <a:lnTo>
                    <a:pt x="1116" y="1356"/>
                  </a:lnTo>
                  <a:lnTo>
                    <a:pt x="1092" y="1392"/>
                  </a:lnTo>
                  <a:lnTo>
                    <a:pt x="1056" y="1404"/>
                  </a:lnTo>
                  <a:lnTo>
                    <a:pt x="1020" y="1428"/>
                  </a:lnTo>
                  <a:lnTo>
                    <a:pt x="972" y="1452"/>
                  </a:lnTo>
                  <a:lnTo>
                    <a:pt x="936" y="1464"/>
                  </a:lnTo>
                  <a:lnTo>
                    <a:pt x="900" y="1488"/>
                  </a:lnTo>
                  <a:lnTo>
                    <a:pt x="864" y="1488"/>
                  </a:lnTo>
                  <a:lnTo>
                    <a:pt x="828" y="1500"/>
                  </a:lnTo>
                  <a:lnTo>
                    <a:pt x="780" y="1512"/>
                  </a:lnTo>
                  <a:lnTo>
                    <a:pt x="744" y="1512"/>
                  </a:lnTo>
                  <a:lnTo>
                    <a:pt x="708" y="1512"/>
                  </a:lnTo>
                  <a:lnTo>
                    <a:pt x="672" y="1512"/>
                  </a:lnTo>
                  <a:lnTo>
                    <a:pt x="624" y="1524"/>
                  </a:lnTo>
                  <a:lnTo>
                    <a:pt x="588" y="1524"/>
                  </a:lnTo>
                  <a:lnTo>
                    <a:pt x="552" y="1524"/>
                  </a:lnTo>
                  <a:lnTo>
                    <a:pt x="516" y="1524"/>
                  </a:lnTo>
                  <a:lnTo>
                    <a:pt x="480" y="1524"/>
                  </a:lnTo>
                  <a:lnTo>
                    <a:pt x="444" y="1524"/>
                  </a:lnTo>
                  <a:lnTo>
                    <a:pt x="408" y="1524"/>
                  </a:lnTo>
                  <a:lnTo>
                    <a:pt x="372" y="1512"/>
                  </a:lnTo>
                  <a:lnTo>
                    <a:pt x="336" y="1512"/>
                  </a:lnTo>
                  <a:lnTo>
                    <a:pt x="300" y="1500"/>
                  </a:lnTo>
                  <a:lnTo>
                    <a:pt x="264" y="1476"/>
                  </a:lnTo>
                  <a:lnTo>
                    <a:pt x="228" y="1464"/>
                  </a:lnTo>
                  <a:lnTo>
                    <a:pt x="192" y="1440"/>
                  </a:lnTo>
                  <a:lnTo>
                    <a:pt x="168" y="1404"/>
                  </a:lnTo>
                  <a:lnTo>
                    <a:pt x="132" y="1368"/>
                  </a:lnTo>
                  <a:lnTo>
                    <a:pt x="108" y="1332"/>
                  </a:lnTo>
                  <a:lnTo>
                    <a:pt x="84" y="1296"/>
                  </a:lnTo>
                  <a:lnTo>
                    <a:pt x="72" y="1260"/>
                  </a:lnTo>
                  <a:lnTo>
                    <a:pt x="60" y="1224"/>
                  </a:lnTo>
                  <a:lnTo>
                    <a:pt x="48" y="1188"/>
                  </a:lnTo>
                  <a:lnTo>
                    <a:pt x="36" y="1152"/>
                  </a:lnTo>
                  <a:lnTo>
                    <a:pt x="24" y="1104"/>
                  </a:lnTo>
                  <a:lnTo>
                    <a:pt x="12" y="1056"/>
                  </a:lnTo>
                  <a:lnTo>
                    <a:pt x="12" y="1020"/>
                  </a:lnTo>
                  <a:lnTo>
                    <a:pt x="0" y="948"/>
                  </a:lnTo>
                  <a:lnTo>
                    <a:pt x="0" y="912"/>
                  </a:lnTo>
                  <a:lnTo>
                    <a:pt x="0" y="876"/>
                  </a:lnTo>
                  <a:lnTo>
                    <a:pt x="0" y="840"/>
                  </a:lnTo>
                  <a:lnTo>
                    <a:pt x="0" y="792"/>
                  </a:lnTo>
                  <a:lnTo>
                    <a:pt x="0" y="744"/>
                  </a:lnTo>
                  <a:lnTo>
                    <a:pt x="0" y="696"/>
                  </a:lnTo>
                  <a:lnTo>
                    <a:pt x="0" y="660"/>
                  </a:lnTo>
                  <a:lnTo>
                    <a:pt x="0" y="624"/>
                  </a:lnTo>
                  <a:lnTo>
                    <a:pt x="0" y="588"/>
                  </a:lnTo>
                  <a:lnTo>
                    <a:pt x="0" y="540"/>
                  </a:lnTo>
                  <a:lnTo>
                    <a:pt x="0" y="492"/>
                  </a:lnTo>
                  <a:lnTo>
                    <a:pt x="12" y="444"/>
                  </a:lnTo>
                  <a:lnTo>
                    <a:pt x="24" y="396"/>
                  </a:lnTo>
                  <a:lnTo>
                    <a:pt x="36" y="348"/>
                  </a:lnTo>
                  <a:lnTo>
                    <a:pt x="60" y="312"/>
                  </a:lnTo>
                  <a:lnTo>
                    <a:pt x="72" y="276"/>
                  </a:lnTo>
                  <a:lnTo>
                    <a:pt x="96" y="240"/>
                  </a:lnTo>
                  <a:lnTo>
                    <a:pt x="108" y="204"/>
                  </a:lnTo>
                  <a:lnTo>
                    <a:pt x="144" y="168"/>
                  </a:lnTo>
                  <a:lnTo>
                    <a:pt x="168" y="132"/>
                  </a:lnTo>
                  <a:lnTo>
                    <a:pt x="204" y="108"/>
                  </a:lnTo>
                  <a:lnTo>
                    <a:pt x="240" y="84"/>
                  </a:lnTo>
                  <a:lnTo>
                    <a:pt x="276" y="60"/>
                  </a:lnTo>
                  <a:lnTo>
                    <a:pt x="312" y="48"/>
                  </a:lnTo>
                  <a:lnTo>
                    <a:pt x="348" y="24"/>
                  </a:lnTo>
                  <a:lnTo>
                    <a:pt x="384" y="12"/>
                  </a:lnTo>
                  <a:lnTo>
                    <a:pt x="420" y="12"/>
                  </a:lnTo>
                  <a:lnTo>
                    <a:pt x="456" y="0"/>
                  </a:lnTo>
                  <a:lnTo>
                    <a:pt x="492" y="0"/>
                  </a:lnTo>
                  <a:lnTo>
                    <a:pt x="540" y="0"/>
                  </a:lnTo>
                  <a:lnTo>
                    <a:pt x="588" y="0"/>
                  </a:lnTo>
                  <a:lnTo>
                    <a:pt x="660" y="0"/>
                  </a:lnTo>
                  <a:lnTo>
                    <a:pt x="696" y="0"/>
                  </a:lnTo>
                  <a:lnTo>
                    <a:pt x="732" y="0"/>
                  </a:lnTo>
                  <a:lnTo>
                    <a:pt x="768" y="12"/>
                  </a:lnTo>
                  <a:lnTo>
                    <a:pt x="816" y="24"/>
                  </a:lnTo>
                  <a:lnTo>
                    <a:pt x="852" y="24"/>
                  </a:lnTo>
                  <a:lnTo>
                    <a:pt x="888" y="36"/>
                  </a:lnTo>
                  <a:lnTo>
                    <a:pt x="936" y="60"/>
                  </a:lnTo>
                  <a:lnTo>
                    <a:pt x="972" y="84"/>
                  </a:lnTo>
                  <a:lnTo>
                    <a:pt x="1008" y="108"/>
                  </a:lnTo>
                  <a:lnTo>
                    <a:pt x="1044" y="144"/>
                  </a:lnTo>
                  <a:lnTo>
                    <a:pt x="1080" y="168"/>
                  </a:lnTo>
                  <a:lnTo>
                    <a:pt x="1104" y="204"/>
                  </a:lnTo>
                  <a:lnTo>
                    <a:pt x="1116" y="240"/>
                  </a:lnTo>
                  <a:lnTo>
                    <a:pt x="1128" y="276"/>
                  </a:lnTo>
                  <a:lnTo>
                    <a:pt x="1140" y="312"/>
                  </a:lnTo>
                  <a:lnTo>
                    <a:pt x="1140" y="348"/>
                  </a:lnTo>
                  <a:lnTo>
                    <a:pt x="1140" y="384"/>
                  </a:lnTo>
                  <a:lnTo>
                    <a:pt x="1164" y="348"/>
                  </a:lnTo>
                  <a:lnTo>
                    <a:pt x="1176" y="312"/>
                  </a:lnTo>
                  <a:lnTo>
                    <a:pt x="1188" y="276"/>
                  </a:lnTo>
                  <a:lnTo>
                    <a:pt x="1212" y="240"/>
                  </a:lnTo>
                  <a:lnTo>
                    <a:pt x="1224" y="204"/>
                  </a:lnTo>
                  <a:lnTo>
                    <a:pt x="1260" y="168"/>
                  </a:lnTo>
                  <a:lnTo>
                    <a:pt x="1284" y="132"/>
                  </a:lnTo>
                  <a:lnTo>
                    <a:pt x="1320" y="108"/>
                  </a:lnTo>
                  <a:lnTo>
                    <a:pt x="1356" y="84"/>
                  </a:lnTo>
                  <a:lnTo>
                    <a:pt x="1392" y="60"/>
                  </a:lnTo>
                  <a:lnTo>
                    <a:pt x="1428" y="48"/>
                  </a:lnTo>
                  <a:lnTo>
                    <a:pt x="1464" y="36"/>
                  </a:lnTo>
                  <a:lnTo>
                    <a:pt x="1500" y="36"/>
                  </a:lnTo>
                  <a:lnTo>
                    <a:pt x="1536" y="36"/>
                  </a:lnTo>
                  <a:lnTo>
                    <a:pt x="1608" y="36"/>
                  </a:lnTo>
                  <a:lnTo>
                    <a:pt x="1680" y="24"/>
                  </a:lnTo>
                  <a:lnTo>
                    <a:pt x="1752" y="24"/>
                  </a:lnTo>
                  <a:lnTo>
                    <a:pt x="1788" y="24"/>
                  </a:lnTo>
                  <a:lnTo>
                    <a:pt x="1836" y="24"/>
                  </a:lnTo>
                  <a:lnTo>
                    <a:pt x="1872" y="24"/>
                  </a:lnTo>
                  <a:lnTo>
                    <a:pt x="1908" y="24"/>
                  </a:lnTo>
                  <a:lnTo>
                    <a:pt x="1944" y="36"/>
                  </a:lnTo>
                  <a:lnTo>
                    <a:pt x="1980" y="48"/>
                  </a:lnTo>
                  <a:lnTo>
                    <a:pt x="2016" y="60"/>
                  </a:lnTo>
                  <a:lnTo>
                    <a:pt x="2052" y="84"/>
                  </a:lnTo>
                  <a:lnTo>
                    <a:pt x="2088" y="108"/>
                  </a:lnTo>
                  <a:lnTo>
                    <a:pt x="2124" y="132"/>
                  </a:lnTo>
                  <a:lnTo>
                    <a:pt x="2160" y="168"/>
                  </a:lnTo>
                  <a:lnTo>
                    <a:pt x="2196" y="204"/>
                  </a:lnTo>
                  <a:lnTo>
                    <a:pt x="2232" y="240"/>
                  </a:lnTo>
                  <a:lnTo>
                    <a:pt x="2256" y="276"/>
                  </a:lnTo>
                  <a:lnTo>
                    <a:pt x="2280" y="312"/>
                  </a:lnTo>
                  <a:lnTo>
                    <a:pt x="2304" y="348"/>
                  </a:lnTo>
                  <a:lnTo>
                    <a:pt x="2316" y="384"/>
                  </a:lnTo>
                  <a:lnTo>
                    <a:pt x="2328" y="420"/>
                  </a:lnTo>
                  <a:lnTo>
                    <a:pt x="2340" y="456"/>
                  </a:lnTo>
                  <a:lnTo>
                    <a:pt x="2340" y="492"/>
                  </a:lnTo>
                  <a:lnTo>
                    <a:pt x="2340" y="528"/>
                  </a:lnTo>
                  <a:lnTo>
                    <a:pt x="2352" y="564"/>
                  </a:lnTo>
                  <a:lnTo>
                    <a:pt x="2352" y="612"/>
                  </a:lnTo>
                  <a:lnTo>
                    <a:pt x="2352" y="648"/>
                  </a:lnTo>
                  <a:lnTo>
                    <a:pt x="2352" y="684"/>
                  </a:lnTo>
                  <a:lnTo>
                    <a:pt x="2352" y="732"/>
                  </a:lnTo>
                  <a:lnTo>
                    <a:pt x="2352" y="768"/>
                  </a:lnTo>
                  <a:lnTo>
                    <a:pt x="2352" y="804"/>
                  </a:lnTo>
                  <a:lnTo>
                    <a:pt x="2352" y="840"/>
                  </a:lnTo>
                  <a:lnTo>
                    <a:pt x="2352" y="876"/>
                  </a:lnTo>
                  <a:lnTo>
                    <a:pt x="2352" y="912"/>
                  </a:lnTo>
                  <a:lnTo>
                    <a:pt x="2352" y="948"/>
                  </a:lnTo>
                  <a:lnTo>
                    <a:pt x="2340" y="984"/>
                  </a:lnTo>
                  <a:lnTo>
                    <a:pt x="2328" y="1020"/>
                  </a:lnTo>
                  <a:lnTo>
                    <a:pt x="2328" y="1056"/>
                  </a:lnTo>
                  <a:lnTo>
                    <a:pt x="2316" y="1092"/>
                  </a:lnTo>
                  <a:lnTo>
                    <a:pt x="2304" y="1128"/>
                  </a:lnTo>
                  <a:lnTo>
                    <a:pt x="2292" y="1164"/>
                  </a:lnTo>
                  <a:lnTo>
                    <a:pt x="2292" y="1200"/>
                  </a:lnTo>
                  <a:lnTo>
                    <a:pt x="2268" y="1236"/>
                  </a:lnTo>
                  <a:lnTo>
                    <a:pt x="2256" y="1272"/>
                  </a:lnTo>
                  <a:lnTo>
                    <a:pt x="2244" y="1308"/>
                  </a:lnTo>
                  <a:lnTo>
                    <a:pt x="2208" y="1332"/>
                  </a:lnTo>
                  <a:lnTo>
                    <a:pt x="2196" y="1368"/>
                  </a:lnTo>
                  <a:lnTo>
                    <a:pt x="2160" y="1392"/>
                  </a:lnTo>
                  <a:lnTo>
                    <a:pt x="2124" y="1428"/>
                  </a:lnTo>
                  <a:lnTo>
                    <a:pt x="2088" y="1440"/>
                  </a:lnTo>
                  <a:lnTo>
                    <a:pt x="2052" y="1464"/>
                  </a:lnTo>
                  <a:lnTo>
                    <a:pt x="2016" y="1476"/>
                  </a:lnTo>
                  <a:lnTo>
                    <a:pt x="1980" y="1476"/>
                  </a:lnTo>
                  <a:lnTo>
                    <a:pt x="1944" y="1488"/>
                  </a:lnTo>
                  <a:lnTo>
                    <a:pt x="1908" y="1488"/>
                  </a:lnTo>
                  <a:lnTo>
                    <a:pt x="1872" y="1500"/>
                  </a:lnTo>
                  <a:lnTo>
                    <a:pt x="1824" y="1500"/>
                  </a:lnTo>
                  <a:lnTo>
                    <a:pt x="1788" y="1500"/>
                  </a:lnTo>
                  <a:lnTo>
                    <a:pt x="1752" y="1500"/>
                  </a:lnTo>
                  <a:lnTo>
                    <a:pt x="1716" y="1500"/>
                  </a:lnTo>
                  <a:lnTo>
                    <a:pt x="1680" y="1500"/>
                  </a:lnTo>
                  <a:lnTo>
                    <a:pt x="1644" y="1500"/>
                  </a:lnTo>
                  <a:lnTo>
                    <a:pt x="1596" y="1500"/>
                  </a:lnTo>
                  <a:lnTo>
                    <a:pt x="1560" y="1500"/>
                  </a:lnTo>
                  <a:lnTo>
                    <a:pt x="1524" y="1500"/>
                  </a:lnTo>
                  <a:lnTo>
                    <a:pt x="1488" y="1500"/>
                  </a:lnTo>
                  <a:lnTo>
                    <a:pt x="1452" y="1500"/>
                  </a:lnTo>
                  <a:lnTo>
                    <a:pt x="1416" y="1500"/>
                  </a:lnTo>
                  <a:lnTo>
                    <a:pt x="1380" y="1488"/>
                  </a:lnTo>
                  <a:lnTo>
                    <a:pt x="1344" y="1488"/>
                  </a:lnTo>
                  <a:lnTo>
                    <a:pt x="1308" y="1476"/>
                  </a:lnTo>
                  <a:lnTo>
                    <a:pt x="1272" y="1464"/>
                  </a:lnTo>
                  <a:lnTo>
                    <a:pt x="1236" y="1440"/>
                  </a:lnTo>
                  <a:lnTo>
                    <a:pt x="1212" y="1404"/>
                  </a:lnTo>
                  <a:lnTo>
                    <a:pt x="1188" y="1368"/>
                  </a:lnTo>
                  <a:lnTo>
                    <a:pt x="1176" y="1332"/>
                  </a:lnTo>
                  <a:lnTo>
                    <a:pt x="1164" y="1296"/>
                  </a:lnTo>
                  <a:lnTo>
                    <a:pt x="1152" y="1260"/>
                  </a:lnTo>
                </a:path>
              </a:pathLst>
            </a:custGeom>
            <a:noFill/>
            <a:ln w="254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58"/>
          <p:cNvGrpSpPr>
            <a:grpSpLocks/>
          </p:cNvGrpSpPr>
          <p:nvPr/>
        </p:nvGrpSpPr>
        <p:grpSpPr bwMode="auto">
          <a:xfrm>
            <a:off x="241300" y="3975100"/>
            <a:ext cx="8509000" cy="2641600"/>
            <a:chOff x="152" y="2504"/>
            <a:chExt cx="5360" cy="1664"/>
          </a:xfrm>
        </p:grpSpPr>
        <p:sp>
          <p:nvSpPr>
            <p:cNvPr id="51205" name="Oval 59"/>
            <p:cNvSpPr>
              <a:spLocks noChangeArrowheads="1"/>
            </p:cNvSpPr>
            <p:nvPr/>
          </p:nvSpPr>
          <p:spPr bwMode="auto">
            <a:xfrm>
              <a:off x="152" y="2792"/>
              <a:ext cx="1232" cy="1328"/>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06" name="Oval 60"/>
            <p:cNvSpPr>
              <a:spLocks noChangeArrowheads="1"/>
            </p:cNvSpPr>
            <p:nvPr/>
          </p:nvSpPr>
          <p:spPr bwMode="auto">
            <a:xfrm>
              <a:off x="1496" y="2840"/>
              <a:ext cx="1232" cy="1328"/>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07" name="Oval 61"/>
            <p:cNvSpPr>
              <a:spLocks noChangeArrowheads="1"/>
            </p:cNvSpPr>
            <p:nvPr/>
          </p:nvSpPr>
          <p:spPr bwMode="auto">
            <a:xfrm>
              <a:off x="2936" y="2840"/>
              <a:ext cx="1232" cy="1328"/>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08" name="Oval 62"/>
            <p:cNvSpPr>
              <a:spLocks noChangeArrowheads="1"/>
            </p:cNvSpPr>
            <p:nvPr/>
          </p:nvSpPr>
          <p:spPr bwMode="auto">
            <a:xfrm>
              <a:off x="4280" y="2840"/>
              <a:ext cx="1232" cy="1328"/>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09" name="Freeform 63"/>
            <p:cNvSpPr>
              <a:spLocks/>
            </p:cNvSpPr>
            <p:nvPr/>
          </p:nvSpPr>
          <p:spPr bwMode="auto">
            <a:xfrm>
              <a:off x="756" y="3252"/>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51210" name="Freeform 64"/>
            <p:cNvSpPr>
              <a:spLocks/>
            </p:cNvSpPr>
            <p:nvPr/>
          </p:nvSpPr>
          <p:spPr bwMode="auto">
            <a:xfrm>
              <a:off x="564" y="3108"/>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51211" name="Oval 65"/>
            <p:cNvSpPr>
              <a:spLocks noChangeArrowheads="1"/>
            </p:cNvSpPr>
            <p:nvPr/>
          </p:nvSpPr>
          <p:spPr bwMode="auto">
            <a:xfrm>
              <a:off x="680" y="3320"/>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12" name="Oval 66"/>
            <p:cNvSpPr>
              <a:spLocks noChangeArrowheads="1"/>
            </p:cNvSpPr>
            <p:nvPr/>
          </p:nvSpPr>
          <p:spPr bwMode="auto">
            <a:xfrm>
              <a:off x="872" y="3464"/>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13" name="Freeform 67"/>
            <p:cNvSpPr>
              <a:spLocks/>
            </p:cNvSpPr>
            <p:nvPr/>
          </p:nvSpPr>
          <p:spPr bwMode="auto">
            <a:xfrm>
              <a:off x="1956" y="3348"/>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51214" name="Freeform 68"/>
            <p:cNvSpPr>
              <a:spLocks/>
            </p:cNvSpPr>
            <p:nvPr/>
          </p:nvSpPr>
          <p:spPr bwMode="auto">
            <a:xfrm>
              <a:off x="2100" y="315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51215" name="Oval 69"/>
            <p:cNvSpPr>
              <a:spLocks noChangeArrowheads="1"/>
            </p:cNvSpPr>
            <p:nvPr/>
          </p:nvSpPr>
          <p:spPr bwMode="auto">
            <a:xfrm>
              <a:off x="2072" y="3368"/>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16" name="Oval 70"/>
            <p:cNvSpPr>
              <a:spLocks noChangeArrowheads="1"/>
            </p:cNvSpPr>
            <p:nvPr/>
          </p:nvSpPr>
          <p:spPr bwMode="auto">
            <a:xfrm>
              <a:off x="1928" y="3560"/>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17" name="Freeform 71"/>
            <p:cNvSpPr>
              <a:spLocks/>
            </p:cNvSpPr>
            <p:nvPr/>
          </p:nvSpPr>
          <p:spPr bwMode="auto">
            <a:xfrm>
              <a:off x="3540" y="3300"/>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51218" name="Freeform 72"/>
            <p:cNvSpPr>
              <a:spLocks/>
            </p:cNvSpPr>
            <p:nvPr/>
          </p:nvSpPr>
          <p:spPr bwMode="auto">
            <a:xfrm>
              <a:off x="3348" y="3348"/>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51219" name="Oval 73"/>
            <p:cNvSpPr>
              <a:spLocks noChangeArrowheads="1"/>
            </p:cNvSpPr>
            <p:nvPr/>
          </p:nvSpPr>
          <p:spPr bwMode="auto">
            <a:xfrm>
              <a:off x="3464" y="3560"/>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20" name="Oval 74"/>
            <p:cNvSpPr>
              <a:spLocks noChangeArrowheads="1"/>
            </p:cNvSpPr>
            <p:nvPr/>
          </p:nvSpPr>
          <p:spPr bwMode="auto">
            <a:xfrm>
              <a:off x="3656" y="3512"/>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21" name="Freeform 75"/>
            <p:cNvSpPr>
              <a:spLocks/>
            </p:cNvSpPr>
            <p:nvPr/>
          </p:nvSpPr>
          <p:spPr bwMode="auto">
            <a:xfrm>
              <a:off x="4692" y="3300"/>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n-US"/>
            </a:p>
          </p:txBody>
        </p:sp>
        <p:sp>
          <p:nvSpPr>
            <p:cNvPr id="51222" name="Freeform 76"/>
            <p:cNvSpPr>
              <a:spLocks/>
            </p:cNvSpPr>
            <p:nvPr/>
          </p:nvSpPr>
          <p:spPr bwMode="auto">
            <a:xfrm>
              <a:off x="4884" y="3348"/>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hlink"/>
            </a:solidFill>
            <a:ln w="12700" cap="rnd" cmpd="sng">
              <a:solidFill>
                <a:schemeClr val="tx1"/>
              </a:solidFill>
              <a:prstDash val="solid"/>
              <a:round/>
              <a:headEnd type="none" w="med" len="med"/>
              <a:tailEnd type="none" w="med" len="med"/>
            </a:ln>
          </p:spPr>
          <p:txBody>
            <a:bodyPr/>
            <a:lstStyle/>
            <a:p>
              <a:endParaRPr lang="en-US"/>
            </a:p>
          </p:txBody>
        </p:sp>
        <p:sp>
          <p:nvSpPr>
            <p:cNvPr id="51223" name="Oval 77"/>
            <p:cNvSpPr>
              <a:spLocks noChangeArrowheads="1"/>
            </p:cNvSpPr>
            <p:nvPr/>
          </p:nvSpPr>
          <p:spPr bwMode="auto">
            <a:xfrm>
              <a:off x="4856" y="3560"/>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24" name="Oval 78"/>
            <p:cNvSpPr>
              <a:spLocks noChangeArrowheads="1"/>
            </p:cNvSpPr>
            <p:nvPr/>
          </p:nvSpPr>
          <p:spPr bwMode="auto">
            <a:xfrm>
              <a:off x="4664" y="3512"/>
              <a:ext cx="32" cy="80"/>
            </a:xfrm>
            <a:prstGeom prst="ellipse">
              <a:avLst/>
            </a:prstGeom>
            <a:solidFill>
              <a:srgbClr val="D93192"/>
            </a:solidFill>
            <a:ln w="254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25" name="Oval 79"/>
            <p:cNvSpPr>
              <a:spLocks noChangeArrowheads="1"/>
            </p:cNvSpPr>
            <p:nvPr/>
          </p:nvSpPr>
          <p:spPr bwMode="auto">
            <a:xfrm>
              <a:off x="400" y="3040"/>
              <a:ext cx="688" cy="832"/>
            </a:xfrm>
            <a:prstGeom prst="ellipse">
              <a:avLst/>
            </a:prstGeom>
            <a:noFill/>
            <a:ln w="508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26" name="Oval 80"/>
            <p:cNvSpPr>
              <a:spLocks noChangeArrowheads="1"/>
            </p:cNvSpPr>
            <p:nvPr/>
          </p:nvSpPr>
          <p:spPr bwMode="auto">
            <a:xfrm>
              <a:off x="1744" y="3088"/>
              <a:ext cx="688" cy="832"/>
            </a:xfrm>
            <a:prstGeom prst="ellipse">
              <a:avLst/>
            </a:prstGeom>
            <a:noFill/>
            <a:ln w="508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27" name="Oval 81"/>
            <p:cNvSpPr>
              <a:spLocks noChangeArrowheads="1"/>
            </p:cNvSpPr>
            <p:nvPr/>
          </p:nvSpPr>
          <p:spPr bwMode="auto">
            <a:xfrm>
              <a:off x="3184" y="3136"/>
              <a:ext cx="688" cy="832"/>
            </a:xfrm>
            <a:prstGeom prst="ellipse">
              <a:avLst/>
            </a:prstGeom>
            <a:noFill/>
            <a:ln w="508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28" name="Oval 82"/>
            <p:cNvSpPr>
              <a:spLocks noChangeArrowheads="1"/>
            </p:cNvSpPr>
            <p:nvPr/>
          </p:nvSpPr>
          <p:spPr bwMode="auto">
            <a:xfrm>
              <a:off x="4480" y="3184"/>
              <a:ext cx="688" cy="832"/>
            </a:xfrm>
            <a:prstGeom prst="ellipse">
              <a:avLst/>
            </a:prstGeom>
            <a:noFill/>
            <a:ln w="508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29" name="Line 83"/>
            <p:cNvSpPr>
              <a:spLocks noChangeShapeType="1"/>
            </p:cNvSpPr>
            <p:nvPr/>
          </p:nvSpPr>
          <p:spPr bwMode="auto">
            <a:xfrm>
              <a:off x="720" y="2504"/>
              <a:ext cx="0" cy="22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30" name="Line 84"/>
            <p:cNvSpPr>
              <a:spLocks noChangeShapeType="1"/>
            </p:cNvSpPr>
            <p:nvPr/>
          </p:nvSpPr>
          <p:spPr bwMode="auto">
            <a:xfrm>
              <a:off x="4800" y="2504"/>
              <a:ext cx="0" cy="22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31" name="Line 85"/>
            <p:cNvSpPr>
              <a:spLocks noChangeShapeType="1"/>
            </p:cNvSpPr>
            <p:nvPr/>
          </p:nvSpPr>
          <p:spPr bwMode="auto">
            <a:xfrm>
              <a:off x="3504" y="2552"/>
              <a:ext cx="0" cy="22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32" name="Line 86"/>
            <p:cNvSpPr>
              <a:spLocks noChangeShapeType="1"/>
            </p:cNvSpPr>
            <p:nvPr/>
          </p:nvSpPr>
          <p:spPr bwMode="auto">
            <a:xfrm>
              <a:off x="2112" y="2504"/>
              <a:ext cx="0" cy="22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33" name="Oval 87"/>
            <p:cNvSpPr>
              <a:spLocks noChangeArrowheads="1"/>
            </p:cNvSpPr>
            <p:nvPr/>
          </p:nvSpPr>
          <p:spPr bwMode="auto">
            <a:xfrm>
              <a:off x="628" y="3604"/>
              <a:ext cx="136" cy="184"/>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34" name="Oval 88"/>
            <p:cNvSpPr>
              <a:spLocks noChangeArrowheads="1"/>
            </p:cNvSpPr>
            <p:nvPr/>
          </p:nvSpPr>
          <p:spPr bwMode="auto">
            <a:xfrm>
              <a:off x="2164" y="3652"/>
              <a:ext cx="136" cy="184"/>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35" name="Oval 89"/>
            <p:cNvSpPr>
              <a:spLocks noChangeArrowheads="1"/>
            </p:cNvSpPr>
            <p:nvPr/>
          </p:nvSpPr>
          <p:spPr bwMode="auto">
            <a:xfrm>
              <a:off x="3220" y="3508"/>
              <a:ext cx="136" cy="184"/>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sp>
          <p:nvSpPr>
            <p:cNvPr id="51236" name="Oval 90"/>
            <p:cNvSpPr>
              <a:spLocks noChangeArrowheads="1"/>
            </p:cNvSpPr>
            <p:nvPr/>
          </p:nvSpPr>
          <p:spPr bwMode="auto">
            <a:xfrm>
              <a:off x="4756" y="3796"/>
              <a:ext cx="136" cy="184"/>
            </a:xfrm>
            <a:prstGeom prst="ellipse">
              <a:avLst/>
            </a:prstGeom>
            <a:solidFill>
              <a:schemeClr val="tx1"/>
            </a:solidFill>
            <a:ln w="12700">
              <a:solidFill>
                <a:schemeClr val="tx1"/>
              </a:solidFill>
              <a:round/>
              <a:headEnd/>
              <a:tailEnd/>
            </a:ln>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sz="1800">
                <a:solidFill>
                  <a:srgbClr val="000000"/>
                </a:solidFill>
              </a:endParaRPr>
            </a:p>
          </p:txBody>
        </p:sp>
      </p:grpSp>
    </p:spTree>
    <p:extLst>
      <p:ext uri="{BB962C8B-B14F-4D97-AF65-F5344CB8AC3E}">
        <p14:creationId xmlns:p14="http://schemas.microsoft.com/office/powerpoint/2010/main" val="2037846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wipe(left)">
                                      <p:cBhvr>
                                        <p:cTn id="7" dur="500"/>
                                        <p:tgtEl>
                                          <p:spTgt spid="440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en-US" smtClean="0"/>
              <a:t>Eukaryotes</a:t>
            </a:r>
          </a:p>
        </p:txBody>
      </p:sp>
      <p:sp>
        <p:nvSpPr>
          <p:cNvPr id="53248" name="Rectangle 0"/>
          <p:cNvSpPr>
            <a:spLocks noGrp="1" noChangeArrowheads="1"/>
          </p:cNvSpPr>
          <p:nvPr>
            <p:ph type="body" idx="1"/>
          </p:nvPr>
        </p:nvSpPr>
        <p:spPr/>
        <p:txBody>
          <a:bodyPr/>
          <a:lstStyle/>
          <a:p>
            <a:pPr eaLnBrk="1" hangingPunct="1">
              <a:buFont typeface="Wingdings" pitchFamily="2" charset="2"/>
              <a:buChar char="Ø"/>
            </a:pPr>
            <a:endParaRPr lang="en-US" altLang="en-US" sz="4000" b="1" smtClean="0">
              <a:solidFill>
                <a:srgbClr val="FFCC66"/>
              </a:solidFill>
              <a:latin typeface="Arial Rounded MT Bold" pitchFamily="34" charset="0"/>
            </a:endParaRPr>
          </a:p>
          <a:p>
            <a:pPr eaLnBrk="1" hangingPunct="1">
              <a:buFont typeface="Wingdings" pitchFamily="2" charset="2"/>
              <a:buChar char="Ø"/>
            </a:pPr>
            <a:r>
              <a:rPr lang="en-US" altLang="en-US" sz="4000" b="1" smtClean="0">
                <a:latin typeface="Arial Rounded MT Bold" pitchFamily="34" charset="0"/>
              </a:rPr>
              <a:t>Contain a nucleus &amp; membrane bound organelles</a:t>
            </a:r>
          </a:p>
          <a:p>
            <a:pPr eaLnBrk="1" hangingPunct="1">
              <a:buFont typeface="Wingdings" pitchFamily="2" charset="2"/>
              <a:buChar char="Ø"/>
            </a:pPr>
            <a:r>
              <a:rPr lang="en-US" altLang="en-US" sz="4000" b="1" smtClean="0">
                <a:latin typeface="Arial Rounded MT Bold" pitchFamily="34" charset="0"/>
              </a:rPr>
              <a:t>Asexually reproduce cells by </a:t>
            </a:r>
            <a:r>
              <a:rPr lang="en-US" altLang="en-US" sz="4000" b="1" smtClean="0">
                <a:solidFill>
                  <a:srgbClr val="FFFF00"/>
                </a:solidFill>
                <a:latin typeface="Arial Rounded MT Bold" pitchFamily="34" charset="0"/>
              </a:rPr>
              <a:t>mitosis</a:t>
            </a:r>
          </a:p>
        </p:txBody>
      </p:sp>
    </p:spTree>
    <p:extLst>
      <p:ext uri="{BB962C8B-B14F-4D97-AF65-F5344CB8AC3E}">
        <p14:creationId xmlns:p14="http://schemas.microsoft.com/office/powerpoint/2010/main" val="21195002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48">
                                            <p:txEl>
                                              <p:pRg st="1" end="1"/>
                                            </p:txEl>
                                          </p:spTgt>
                                        </p:tgtEl>
                                        <p:attrNameLst>
                                          <p:attrName>style.visibility</p:attrName>
                                        </p:attrNameLst>
                                      </p:cBhvr>
                                      <p:to>
                                        <p:strVal val="visible"/>
                                      </p:to>
                                    </p:set>
                                    <p:anim calcmode="lin" valueType="num">
                                      <p:cBhvr additive="base">
                                        <p:cTn id="7" dur="500" fill="hold"/>
                                        <p:tgtEl>
                                          <p:spTgt spid="5324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48">
                                            <p:txEl>
                                              <p:pRg st="2" end="2"/>
                                            </p:txEl>
                                          </p:spTgt>
                                        </p:tgtEl>
                                        <p:attrNameLst>
                                          <p:attrName>style.visibility</p:attrName>
                                        </p:attrNameLst>
                                      </p:cBhvr>
                                      <p:to>
                                        <p:strVal val="visible"/>
                                      </p:to>
                                    </p:set>
                                    <p:anim calcmode="lin" valueType="num">
                                      <p:cBhvr additive="base">
                                        <p:cTn id="13" dur="500" fill="hold"/>
                                        <p:tgtEl>
                                          <p:spTgt spid="5324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4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smtClean="0"/>
              <a:t>Cell Cycle</a:t>
            </a:r>
          </a:p>
        </p:txBody>
      </p:sp>
      <p:sp>
        <p:nvSpPr>
          <p:cNvPr id="23555" name="Rectangle 3"/>
          <p:cNvSpPr>
            <a:spLocks noGrp="1" noChangeArrowheads="1"/>
          </p:cNvSpPr>
          <p:nvPr>
            <p:ph type="body" sz="half" idx="1"/>
          </p:nvPr>
        </p:nvSpPr>
        <p:spPr/>
        <p:txBody>
          <a:bodyPr rtlCol="0">
            <a:normAutofit/>
          </a:bodyPr>
          <a:lstStyle/>
          <a:p>
            <a:pPr eaLnBrk="1" fontAlgn="auto" hangingPunct="1">
              <a:spcAft>
                <a:spcPts val="0"/>
              </a:spcAft>
              <a:buFont typeface="Wingdings" pitchFamily="48" charset="2"/>
              <a:buChar char="Ø"/>
              <a:defRPr/>
            </a:pPr>
            <a:r>
              <a:rPr lang="en-US" altLang="en-US" sz="2800" b="1" i="1" dirty="0" smtClean="0">
                <a:latin typeface="+mj-lt"/>
              </a:rPr>
              <a:t>Stages in growth &amp; division</a:t>
            </a:r>
          </a:p>
          <a:p>
            <a:pPr eaLnBrk="1" fontAlgn="auto" hangingPunct="1">
              <a:spcAft>
                <a:spcPts val="0"/>
              </a:spcAft>
              <a:buFont typeface="Wingdings" pitchFamily="48" charset="2"/>
              <a:buChar char="Ø"/>
              <a:defRPr/>
            </a:pPr>
            <a:r>
              <a:rPr lang="en-US" altLang="en-US" sz="2800" b="1" i="1" dirty="0" smtClean="0">
                <a:latin typeface="+mj-lt"/>
              </a:rPr>
              <a:t>G1  Phase</a:t>
            </a:r>
          </a:p>
          <a:p>
            <a:pPr eaLnBrk="1" fontAlgn="auto" hangingPunct="1">
              <a:spcAft>
                <a:spcPts val="0"/>
              </a:spcAft>
              <a:buFont typeface="Wingdings" pitchFamily="48" charset="2"/>
              <a:buChar char="Ø"/>
              <a:defRPr/>
            </a:pPr>
            <a:r>
              <a:rPr lang="en-US" altLang="en-US" sz="2800" b="1" i="1" dirty="0" smtClean="0">
                <a:latin typeface="+mj-lt"/>
              </a:rPr>
              <a:t>S Phase</a:t>
            </a:r>
          </a:p>
          <a:p>
            <a:pPr eaLnBrk="1" fontAlgn="auto" hangingPunct="1">
              <a:spcAft>
                <a:spcPts val="0"/>
              </a:spcAft>
              <a:buFont typeface="Wingdings" pitchFamily="48" charset="2"/>
              <a:buChar char="Ø"/>
              <a:defRPr/>
            </a:pPr>
            <a:r>
              <a:rPr lang="en-US" altLang="en-US" sz="2800" b="1" i="1" dirty="0" smtClean="0">
                <a:latin typeface="+mj-lt"/>
              </a:rPr>
              <a:t>G2 Phase</a:t>
            </a:r>
          </a:p>
          <a:p>
            <a:pPr eaLnBrk="1" fontAlgn="auto" hangingPunct="1">
              <a:spcAft>
                <a:spcPts val="0"/>
              </a:spcAft>
              <a:buFont typeface="Wingdings" pitchFamily="48" charset="2"/>
              <a:buChar char="Ø"/>
              <a:defRPr/>
            </a:pPr>
            <a:r>
              <a:rPr lang="en-US" altLang="en-US" sz="2800" b="1" i="1" dirty="0" smtClean="0">
                <a:latin typeface="+mj-lt"/>
              </a:rPr>
              <a:t>M Phase</a:t>
            </a:r>
          </a:p>
          <a:p>
            <a:pPr eaLnBrk="1" fontAlgn="auto" hangingPunct="1">
              <a:spcAft>
                <a:spcPts val="0"/>
              </a:spcAft>
              <a:buFont typeface="Wingdings" pitchFamily="48" charset="2"/>
              <a:buChar char="Ø"/>
              <a:defRPr/>
            </a:pPr>
            <a:r>
              <a:rPr lang="en-US" altLang="en-US" sz="2800" b="1" i="1" dirty="0" smtClean="0">
                <a:latin typeface="+mj-lt"/>
              </a:rPr>
              <a:t>Cytokinesis</a:t>
            </a:r>
          </a:p>
        </p:txBody>
      </p:sp>
      <p:pic>
        <p:nvPicPr>
          <p:cNvPr id="105476" name="Picture 7" descr="cellcycle"/>
          <p:cNvPicPr>
            <a:picLocks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4648200" y="2286000"/>
            <a:ext cx="3810000" cy="3611563"/>
          </a:xfrm>
          <a:solidFill>
            <a:schemeClr val="tx1"/>
          </a:solidFill>
        </p:spPr>
      </p:pic>
    </p:spTree>
    <p:extLst>
      <p:ext uri="{BB962C8B-B14F-4D97-AF65-F5344CB8AC3E}">
        <p14:creationId xmlns:p14="http://schemas.microsoft.com/office/powerpoint/2010/main" val="4160165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1339</Words>
  <Application>Microsoft Office PowerPoint</Application>
  <PresentationFormat>On-screen Show (4:3)</PresentationFormat>
  <Paragraphs>350</Paragraphs>
  <Slides>72</Slides>
  <Notes>29</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Cell Cycle and Reproduction</vt:lpstr>
      <vt:lpstr>PowerPoint Presentation</vt:lpstr>
      <vt:lpstr>Cell Reproduction</vt:lpstr>
      <vt:lpstr>Prokaryotes</vt:lpstr>
      <vt:lpstr>Steps in Binary Fission</vt:lpstr>
      <vt:lpstr>Binary Fission of Bacterial Cell</vt:lpstr>
      <vt:lpstr>E. Coli Dividing by Binary Fission</vt:lpstr>
      <vt:lpstr>Eukaryotes</vt:lpstr>
      <vt:lpstr>Cell Cycle</vt:lpstr>
      <vt:lpstr>G1 Phase</vt:lpstr>
      <vt:lpstr>Synthesis Phase</vt:lpstr>
      <vt:lpstr>G2 Phase</vt:lpstr>
      <vt:lpstr>M Phase</vt:lpstr>
      <vt:lpstr>Life Cycle of a Cell</vt:lpstr>
      <vt:lpstr>Interphase – Resting Stage</vt:lpstr>
      <vt:lpstr>Interphase</vt:lpstr>
      <vt:lpstr>Stages of Mitosis</vt:lpstr>
      <vt:lpstr>Cells Undergoing Mitosis</vt:lpstr>
      <vt:lpstr>Steps in Prophase</vt:lpstr>
      <vt:lpstr>Prophase</vt:lpstr>
      <vt:lpstr>Eukaryotic Chromosome</vt:lpstr>
      <vt:lpstr>Steps in Metaphase</vt:lpstr>
      <vt:lpstr>Metaphase</vt:lpstr>
      <vt:lpstr>Steps in Anaphase</vt:lpstr>
      <vt:lpstr>Mitotic Spindle</vt:lpstr>
      <vt:lpstr>Anaphase</vt:lpstr>
      <vt:lpstr>Steps in Telophase</vt:lpstr>
      <vt:lpstr>Telophase</vt:lpstr>
      <vt:lpstr>Telophase</vt:lpstr>
      <vt:lpstr>Cytokinesis</vt:lpstr>
      <vt:lpstr>Cytokinesis</vt:lpstr>
      <vt:lpstr>Meiosis , Genetics and Heredity</vt:lpstr>
      <vt:lpstr>Organisms that reproduce Sexually are made up of two different types of cells.</vt:lpstr>
      <vt:lpstr>Gametes</vt:lpstr>
      <vt:lpstr>During Ovulation the ovum is released from the ovary and transported to an area where fertilization, the joining of the sperm and ovum, can occur…… fertilization, in Humans, occurs in the Fallopian tube.  Fertilization results in the formation of the Zygote. (fertilized egg)</vt:lpstr>
      <vt:lpstr>Fertilization</vt:lpstr>
      <vt:lpstr>Chromosomes</vt:lpstr>
      <vt:lpstr>Homologous Chromosomes</vt:lpstr>
      <vt:lpstr>Homologous Chromosomes (because a homologous pair consists of 4 chromatids it is called a “Tetrad”)</vt:lpstr>
      <vt:lpstr>Humans have 23 Sets of Homologous Chromosomes Each Homologous set is made up of 2 Homologues.</vt:lpstr>
      <vt:lpstr>Autosomes (The Autosomes code for most of the offspring’s traits)</vt:lpstr>
      <vt:lpstr>Sex Chromosomes The Sex Chromosomes code for the sex of the offspring. ** If the offspring has two “X” chromosomes it will be a female.  ** If the offspring has one “X” chromosome and one “Y” chromosome  it will be a male.</vt:lpstr>
      <vt:lpstr>Sex Chromosomes </vt:lpstr>
      <vt:lpstr>Meiosis  is the process by which ”gametes” (sex cells) , with half the number of chromosomes, are produced.  </vt:lpstr>
      <vt:lpstr>Meiosis</vt:lpstr>
      <vt:lpstr>PowerPoint Presentation</vt:lpstr>
      <vt:lpstr>Spermatogenesis</vt:lpstr>
      <vt:lpstr>Oogenesis</vt:lpstr>
      <vt:lpstr>Interphase I</vt:lpstr>
      <vt:lpstr>Interphase I</vt:lpstr>
      <vt:lpstr>Meiosis I (four phases)</vt:lpstr>
      <vt:lpstr>Prophase I</vt:lpstr>
      <vt:lpstr>Prophase I - Synapsis</vt:lpstr>
      <vt:lpstr>During Prophase I  “Crossing Over” occurs.</vt:lpstr>
      <vt:lpstr>Crossing Over  creates variation (diversity) in the offspring’s traits.</vt:lpstr>
      <vt:lpstr>Question:</vt:lpstr>
      <vt:lpstr>Answer:</vt:lpstr>
      <vt:lpstr>Question:</vt:lpstr>
      <vt:lpstr>Answer:</vt:lpstr>
      <vt:lpstr>Prophase I</vt:lpstr>
      <vt:lpstr>Metaphase I</vt:lpstr>
      <vt:lpstr>Metaphase I</vt:lpstr>
      <vt:lpstr>Anaphase I</vt:lpstr>
      <vt:lpstr>Anaphase I</vt:lpstr>
      <vt:lpstr>Telophase I</vt:lpstr>
      <vt:lpstr>Telophase I</vt:lpstr>
      <vt:lpstr>Meiosis II</vt:lpstr>
      <vt:lpstr>Prophase II</vt:lpstr>
      <vt:lpstr>Metaphase II</vt:lpstr>
      <vt:lpstr>Anaphase II</vt:lpstr>
      <vt:lpstr>Telophase II</vt:lpstr>
      <vt:lpstr>Telophase II</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Cycle and Reproduction</dc:title>
  <dc:creator>Leanna</dc:creator>
  <cp:lastModifiedBy>Leanna</cp:lastModifiedBy>
  <cp:revision>2</cp:revision>
  <dcterms:created xsi:type="dcterms:W3CDTF">2015-10-04T18:34:32Z</dcterms:created>
  <dcterms:modified xsi:type="dcterms:W3CDTF">2015-10-04T18:51:14Z</dcterms:modified>
</cp:coreProperties>
</file>