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1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15CC-9DDF-42D4-9EC1-51A4068DAB6D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E5A4-2DB3-4861-8C82-F42FF8F0A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348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15CC-9DDF-42D4-9EC1-51A4068DAB6D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E5A4-2DB3-4861-8C82-F42FF8F0A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692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15CC-9DDF-42D4-9EC1-51A4068DAB6D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E5A4-2DB3-4861-8C82-F42FF8F0A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051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15CC-9DDF-42D4-9EC1-51A4068DAB6D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E5A4-2DB3-4861-8C82-F42FF8F0A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101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15CC-9DDF-42D4-9EC1-51A4068DAB6D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E5A4-2DB3-4861-8C82-F42FF8F0A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812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15CC-9DDF-42D4-9EC1-51A4068DAB6D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E5A4-2DB3-4861-8C82-F42FF8F0A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365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15CC-9DDF-42D4-9EC1-51A4068DAB6D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E5A4-2DB3-4861-8C82-F42FF8F0A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659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15CC-9DDF-42D4-9EC1-51A4068DAB6D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E5A4-2DB3-4861-8C82-F42FF8F0A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110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15CC-9DDF-42D4-9EC1-51A4068DAB6D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E5A4-2DB3-4861-8C82-F42FF8F0A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33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15CC-9DDF-42D4-9EC1-51A4068DAB6D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E5A4-2DB3-4861-8C82-F42FF8F0A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160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15CC-9DDF-42D4-9EC1-51A4068DAB6D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E5A4-2DB3-4861-8C82-F42FF8F0A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7745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D15CC-9DDF-42D4-9EC1-51A4068DAB6D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7E5A4-2DB3-4861-8C82-F42FF8F0A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199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nvirothonpa.org/documents/migratoryfishrestor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virothonpa.org/documents/migratoryfishrestor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virothonpa.org/documents/migratoryfishrestor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virothonpa.org/documents/migratoryfishrestor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virothonpa.org/documents/OntheRoadExtinc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virothonpa.org/documents/OntheRoadExtinc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virothonpa.org/documents/OntheRoadExtinc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virothonpa.org/documents/Threatenedfish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envirothonpa.org/documents/Threatenedfish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virothonpa.org/documents/Threatenedfish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virothonpa.org/documents/AFishandLivestockTale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virothonpa.org/documents/timberingtrout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virothonpa.org/documents/timberingtrout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virothonpa.org/documents/Wetlands_TheVitalLink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virothonpa.org/documents/Wetlands_TheVitalLink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virothonpa.org/documents/Wetlands_TheVitalLink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virothonpa.org/documents/Wetlands_TheVitalLink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virothonpa.org/documents/AFishandLivestockTale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virothonpa.org/documents/AFishandLivestockTale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nvirothonpa.org/documents/FishHabitatandFlowWhatstheConnection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virothonpa.org/documents/FishHabitatandFlowWhatstheConnection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envirothonpa.org/documents/FishHabitatandFlowWhatstheConnection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virothonpa.org/documents/FishHabitatandFlowWhatstheConnection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virothonpa.org/documents/migratoryfishrestor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Aquatics Article Summaries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1485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Migratory Fish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3657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1890 over fishing caused dramatic drop off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6030" y="1295400"/>
            <a:ext cx="5221037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2457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Migratory Fish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Construction dams also a major factor</a:t>
            </a:r>
          </a:p>
          <a:p>
            <a:pPr lvl="1"/>
            <a:r>
              <a:rPr lang="en-US" dirty="0" smtClean="0"/>
              <a:t>Especially large hydroelectric dams from 1904-1932</a:t>
            </a:r>
          </a:p>
          <a:p>
            <a:r>
              <a:rPr lang="en-US" dirty="0" smtClean="0"/>
              <a:t>Pollution increase due to population increase </a:t>
            </a:r>
          </a:p>
          <a:p>
            <a:pPr lvl="1"/>
            <a:r>
              <a:rPr lang="en-US" dirty="0" smtClean="0"/>
              <a:t>Formed impenetrable slug on Delaware River</a:t>
            </a:r>
          </a:p>
          <a:p>
            <a:r>
              <a:rPr lang="en-US" dirty="0" smtClean="0"/>
              <a:t>Restoration efforts</a:t>
            </a:r>
          </a:p>
          <a:p>
            <a:pPr lvl="1"/>
            <a:r>
              <a:rPr lang="en-US" dirty="0" smtClean="0"/>
              <a:t>Formation of Fish &amp; Boat Commission in 1866</a:t>
            </a:r>
          </a:p>
          <a:p>
            <a:pPr lvl="2"/>
            <a:r>
              <a:rPr lang="en-US" dirty="0" smtClean="0"/>
              <a:t>Early efforts- fishing regulations, stocking, passage </a:t>
            </a:r>
          </a:p>
          <a:p>
            <a:pPr lvl="2"/>
            <a:r>
              <a:rPr lang="en-US" dirty="0" smtClean="0"/>
              <a:t>Early ladders were improperly designed, leading to them not being required on new dams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660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Migratory Fish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Delaware River Run</a:t>
            </a:r>
          </a:p>
          <a:p>
            <a:pPr lvl="1"/>
            <a:r>
              <a:rPr lang="en-US" dirty="0" smtClean="0"/>
              <a:t>1970s water quality laws removed pollution slug</a:t>
            </a:r>
          </a:p>
          <a:p>
            <a:r>
              <a:rPr lang="en-US" dirty="0" smtClean="0"/>
              <a:t>Revival of Shad </a:t>
            </a:r>
          </a:p>
          <a:p>
            <a:pPr lvl="1"/>
            <a:r>
              <a:rPr lang="en-US" dirty="0" smtClean="0"/>
              <a:t>Western dams had proper fish ladders </a:t>
            </a:r>
          </a:p>
          <a:p>
            <a:pPr lvl="1"/>
            <a:r>
              <a:rPr lang="en-US" dirty="0" smtClean="0"/>
              <a:t>Required installation of fish lifts by 1972</a:t>
            </a:r>
          </a:p>
          <a:p>
            <a:pPr lvl="1"/>
            <a:r>
              <a:rPr lang="en-US" dirty="0" err="1" smtClean="0"/>
              <a:t>Fishways</a:t>
            </a:r>
            <a:r>
              <a:rPr lang="en-US" dirty="0" smtClean="0"/>
              <a:t> now constructed on all dams </a:t>
            </a:r>
          </a:p>
          <a:p>
            <a:pPr lvl="1"/>
            <a:r>
              <a:rPr lang="en-US" dirty="0" smtClean="0"/>
              <a:t>Stock fry above dams </a:t>
            </a:r>
          </a:p>
          <a:p>
            <a:r>
              <a:rPr lang="en-US" dirty="0" smtClean="0"/>
              <a:t>Striper Decline </a:t>
            </a:r>
          </a:p>
          <a:p>
            <a:pPr lvl="1"/>
            <a:r>
              <a:rPr lang="en-US" dirty="0" smtClean="0"/>
              <a:t>Declined much later than others due to fishing </a:t>
            </a:r>
          </a:p>
          <a:p>
            <a:pPr lvl="1"/>
            <a:r>
              <a:rPr lang="en-US" dirty="0" smtClean="0"/>
              <a:t>Regulation, stocking, research </a:t>
            </a:r>
          </a:p>
          <a:p>
            <a:r>
              <a:rPr lang="en-US" dirty="0" smtClean="0"/>
              <a:t>Requires interstate and federal management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84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Migratory Fish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Why Restore Fish </a:t>
            </a:r>
          </a:p>
          <a:p>
            <a:pPr lvl="1"/>
            <a:r>
              <a:rPr lang="en-US" dirty="0" smtClean="0"/>
              <a:t>Food </a:t>
            </a:r>
          </a:p>
          <a:p>
            <a:pPr lvl="1"/>
            <a:r>
              <a:rPr lang="en-US" dirty="0" smtClean="0"/>
              <a:t>Predators </a:t>
            </a:r>
          </a:p>
          <a:p>
            <a:pPr lvl="1"/>
            <a:r>
              <a:rPr lang="en-US" dirty="0" smtClean="0"/>
              <a:t>Top of food chain </a:t>
            </a:r>
          </a:p>
          <a:p>
            <a:pPr lvl="1"/>
            <a:r>
              <a:rPr lang="en-US" dirty="0" smtClean="0"/>
              <a:t>Economics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698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On the Road to Extinction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Natural extinction happens slowly</a:t>
            </a:r>
          </a:p>
          <a:p>
            <a:r>
              <a:rPr lang="en-US" dirty="0" smtClean="0"/>
              <a:t>Current rate is 1000s of times faster</a:t>
            </a:r>
          </a:p>
          <a:p>
            <a:r>
              <a:rPr lang="en-US" dirty="0" smtClean="0"/>
              <a:t>Many of the top drugs originate in nature</a:t>
            </a:r>
          </a:p>
          <a:p>
            <a:r>
              <a:rPr lang="en-US" dirty="0" smtClean="0"/>
              <a:t>500 species extinct in America since 1620s</a:t>
            </a:r>
          </a:p>
          <a:p>
            <a:r>
              <a:rPr lang="en-US" dirty="0" smtClean="0"/>
              <a:t>Endangered Species Act of 1973 provides protection </a:t>
            </a:r>
          </a:p>
          <a:p>
            <a:r>
              <a:rPr lang="en-US" dirty="0" smtClean="0"/>
              <a:t>PA Fish &amp; Boat Commission has control over amphibians and reptiles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567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On the Road to Extinction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Endangered- immediate danger of extinction </a:t>
            </a:r>
          </a:p>
          <a:p>
            <a:r>
              <a:rPr lang="en-US" dirty="0" smtClean="0"/>
              <a:t>Threatened- may become endangered if not protected </a:t>
            </a:r>
          </a:p>
          <a:p>
            <a:r>
              <a:rPr lang="en-US" dirty="0" smtClean="0"/>
              <a:t>Candidate- species that could become endangered or threatened </a:t>
            </a:r>
          </a:p>
          <a:p>
            <a:r>
              <a:rPr lang="en-US" dirty="0" smtClean="0"/>
              <a:t>Extirpated- Extinct only in PA, or part of natural range </a:t>
            </a:r>
          </a:p>
          <a:p>
            <a:r>
              <a:rPr lang="en-US" dirty="0" smtClean="0"/>
              <a:t>Habitat loss is main issue for endangerment </a:t>
            </a:r>
          </a:p>
          <a:p>
            <a:r>
              <a:rPr lang="en-US" dirty="0" smtClean="0"/>
              <a:t>PA lost over ½ of wetlands causing loss of amphibians and reptiles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561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On the Road to Extinction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Highway construction- death during breeding </a:t>
            </a:r>
          </a:p>
          <a:p>
            <a:r>
              <a:rPr lang="en-US" dirty="0" smtClean="0"/>
              <a:t>Acid precipitation, UV, pesticides, and other chemicals also contribute</a:t>
            </a:r>
          </a:p>
          <a:p>
            <a:r>
              <a:rPr lang="en-US" dirty="0" smtClean="0"/>
              <a:t>What’s Being Done</a:t>
            </a:r>
          </a:p>
          <a:p>
            <a:pPr lvl="1"/>
            <a:r>
              <a:rPr lang="en-US" dirty="0" smtClean="0"/>
              <a:t>Lots of research </a:t>
            </a:r>
          </a:p>
          <a:p>
            <a:pPr lvl="1"/>
            <a:r>
              <a:rPr lang="en-US" dirty="0" smtClean="0"/>
              <a:t>Permits </a:t>
            </a:r>
          </a:p>
          <a:p>
            <a:pPr lvl="1"/>
            <a:r>
              <a:rPr lang="en-US" dirty="0" smtClean="0"/>
              <a:t>Education </a:t>
            </a:r>
          </a:p>
          <a:p>
            <a:r>
              <a:rPr lang="en-US" dirty="0" smtClean="0"/>
              <a:t>What You Can Do</a:t>
            </a:r>
          </a:p>
          <a:p>
            <a:pPr lvl="1"/>
            <a:r>
              <a:rPr lang="en-US" dirty="0" smtClean="0"/>
              <a:t>Learn endangered animals in your area</a:t>
            </a:r>
          </a:p>
          <a:p>
            <a:pPr lvl="1"/>
            <a:r>
              <a:rPr lang="en-US" dirty="0" smtClean="0"/>
              <a:t>Become involved and get educated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29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PA’s Threatened &amp; Endangered Fishes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 to get support because they’re not cuddly, cute mammals </a:t>
            </a:r>
          </a:p>
          <a:p>
            <a:r>
              <a:rPr lang="en-US" dirty="0" smtClean="0"/>
              <a:t>Most endangered species are fish </a:t>
            </a:r>
          </a:p>
          <a:p>
            <a:pPr lvl="1"/>
            <a:r>
              <a:rPr lang="en-US" dirty="0" smtClean="0"/>
              <a:t>Due to habitat loss, alteration, pollution, overfishing, disease, predation, competition with invasives </a:t>
            </a:r>
          </a:p>
          <a:p>
            <a:pPr lvl="1"/>
            <a:r>
              <a:rPr lang="en-US" dirty="0" smtClean="0"/>
              <a:t>Fish often have specific needs or unique life cycle requirements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0437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PA’s Threatened &amp; Endangered Fishes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4495800" cy="5562600"/>
          </a:xfrm>
        </p:spPr>
        <p:txBody>
          <a:bodyPr/>
          <a:lstStyle/>
          <a:p>
            <a:r>
              <a:rPr lang="en-US" dirty="0" smtClean="0"/>
              <a:t>Obstacles to migration </a:t>
            </a:r>
          </a:p>
          <a:p>
            <a:pPr lvl="1"/>
            <a:r>
              <a:rPr lang="en-US" dirty="0" smtClean="0"/>
              <a:t>Dams </a:t>
            </a:r>
          </a:p>
          <a:p>
            <a:r>
              <a:rPr lang="en-US" dirty="0" smtClean="0"/>
              <a:t>Deadly water</a:t>
            </a:r>
          </a:p>
          <a:p>
            <a:pPr lvl="1"/>
            <a:r>
              <a:rPr lang="en-US" dirty="0" smtClean="0"/>
              <a:t>Most endangered fish in western PA due to city industries and reversal of French Creek due to glacier activity </a:t>
            </a:r>
          </a:p>
          <a:p>
            <a:r>
              <a:rPr lang="en-US" dirty="0" smtClean="0"/>
              <a:t>Taking too many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86000"/>
            <a:ext cx="44291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19779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PA’s Threatened &amp; Endangered Fishes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Helping Hand</a:t>
            </a:r>
          </a:p>
          <a:p>
            <a:pPr lvl="1"/>
            <a:r>
              <a:rPr lang="en-US" dirty="0" smtClean="0"/>
              <a:t>Develop list </a:t>
            </a:r>
          </a:p>
          <a:p>
            <a:pPr lvl="1"/>
            <a:r>
              <a:rPr lang="en-US" dirty="0" smtClean="0"/>
              <a:t>Study </a:t>
            </a:r>
          </a:p>
          <a:p>
            <a:pPr lvl="1"/>
            <a:r>
              <a:rPr lang="en-US" dirty="0" smtClean="0"/>
              <a:t>Set rules and regulations </a:t>
            </a:r>
          </a:p>
          <a:p>
            <a:pPr lvl="1"/>
            <a:r>
              <a:rPr lang="en-US" dirty="0" smtClean="0"/>
              <a:t>Permits </a:t>
            </a:r>
          </a:p>
          <a:p>
            <a:r>
              <a:rPr lang="en-US" dirty="0" smtClean="0"/>
              <a:t>Rerouting of Marshalls Creek Bypass in Monroe County due to 2 minnows (</a:t>
            </a:r>
            <a:r>
              <a:rPr lang="en-US" dirty="0" err="1" smtClean="0"/>
              <a:t>ironcolor</a:t>
            </a:r>
            <a:r>
              <a:rPr lang="en-US" dirty="0" smtClean="0"/>
              <a:t> shiner only here)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426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 Fish &amp; Livestock 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Poor agricultural practices, especially in pastureland </a:t>
            </a:r>
          </a:p>
          <a:p>
            <a:pPr lvl="1"/>
            <a:r>
              <a:rPr lang="en-US" dirty="0" smtClean="0"/>
              <a:t>Cause wash out of habitat (trees, logs, debris)</a:t>
            </a:r>
          </a:p>
          <a:p>
            <a:pPr lvl="1"/>
            <a:r>
              <a:rPr lang="en-US" dirty="0" smtClean="0"/>
              <a:t>Widens and shallows stream (sometimes fish dorsal fins break water surface)</a:t>
            </a:r>
          </a:p>
          <a:p>
            <a:pPr lvl="1"/>
            <a:r>
              <a:rPr lang="en-US" dirty="0" smtClean="0"/>
              <a:t>Increases silt, temperatures </a:t>
            </a:r>
          </a:p>
          <a:p>
            <a:pPr lvl="1"/>
            <a:r>
              <a:rPr lang="en-US" dirty="0" smtClean="0"/>
              <a:t>Decreases water speed</a:t>
            </a:r>
          </a:p>
          <a:p>
            <a:pPr lvl="1"/>
            <a:r>
              <a:rPr lang="en-US" dirty="0" smtClean="0"/>
              <a:t>Insects and fish cannot reproduce</a:t>
            </a:r>
          </a:p>
          <a:p>
            <a:pPr lvl="1"/>
            <a:r>
              <a:rPr lang="en-US" dirty="0" smtClean="0"/>
              <a:t>Nutrients, pesticides, bacteria all increase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9617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Timbering &amp; Trout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Past forestry caused loss of fish resources, now that timbering is increasing it needs to be avoided</a:t>
            </a:r>
          </a:p>
          <a:p>
            <a:r>
              <a:rPr lang="en-US" dirty="0" smtClean="0"/>
              <a:t>Pennsylvania Clean Streams Law</a:t>
            </a:r>
          </a:p>
          <a:p>
            <a:r>
              <a:rPr lang="en-US" dirty="0" smtClean="0"/>
              <a:t>Timbering involves cutting, hauling, road building, etc. </a:t>
            </a:r>
          </a:p>
          <a:p>
            <a:r>
              <a:rPr lang="en-US" dirty="0" smtClean="0"/>
              <a:t>PA is world’s top supplier of black cherry</a:t>
            </a:r>
          </a:p>
          <a:p>
            <a:r>
              <a:rPr lang="en-US" dirty="0" smtClean="0"/>
              <a:t>Silt pollution is acute not chronic, </a:t>
            </a:r>
            <a:r>
              <a:rPr lang="en-US" dirty="0" err="1" smtClean="0"/>
              <a:t>invertes</a:t>
            </a:r>
            <a:r>
              <a:rPr lang="en-US" dirty="0" smtClean="0"/>
              <a:t> die which are a trout food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43641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Timbering &amp; Trout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Conservation Districts require site plans with stream crossings, wetland avoidance, etc. </a:t>
            </a:r>
          </a:p>
          <a:p>
            <a:r>
              <a:rPr lang="en-US" dirty="0" smtClean="0"/>
              <a:t>Use hay bales, water bars (soil piles that direct water flow onto vegetated areas)</a:t>
            </a:r>
          </a:p>
          <a:p>
            <a:r>
              <a:rPr lang="en-US" dirty="0" smtClean="0"/>
              <a:t>Encourages but does not require re-establishing vegetation </a:t>
            </a:r>
          </a:p>
          <a:p>
            <a:r>
              <a:rPr lang="en-US" dirty="0" smtClean="0"/>
              <a:t>Plan must be on site and followed, fines and prison are options </a:t>
            </a:r>
          </a:p>
          <a:p>
            <a:r>
              <a:rPr lang="en-US" dirty="0" smtClean="0"/>
              <a:t>Most issues with small operations </a:t>
            </a:r>
          </a:p>
          <a:p>
            <a:r>
              <a:rPr lang="en-US" dirty="0" smtClean="0"/>
              <a:t>Education has improved, so have practices </a:t>
            </a:r>
          </a:p>
          <a:p>
            <a:r>
              <a:rPr lang="en-US" dirty="0" smtClean="0"/>
              <a:t>Loggers take classes toward a master logger certificate</a:t>
            </a:r>
          </a:p>
          <a:p>
            <a:r>
              <a:rPr lang="en-US" dirty="0" smtClean="0"/>
              <a:t>Laws apply to public, not private land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28693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Wetlands: The Vital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Reduce flooding, reduce sedimentation, provide food</a:t>
            </a:r>
          </a:p>
          <a:p>
            <a:r>
              <a:rPr lang="en-US" dirty="0" smtClean="0"/>
              <a:t>Previously viewed as hindrance and destroyed </a:t>
            </a:r>
          </a:p>
          <a:p>
            <a:r>
              <a:rPr lang="en-US" dirty="0" smtClean="0"/>
              <a:t>Often transition ands between waterways and upland areas </a:t>
            </a:r>
          </a:p>
          <a:p>
            <a:r>
              <a:rPr lang="en-US" dirty="0" smtClean="0"/>
              <a:t>Vernal ponds- temporary wetlands</a:t>
            </a:r>
          </a:p>
          <a:p>
            <a:r>
              <a:rPr lang="en-US" dirty="0" smtClean="0"/>
              <a:t>Many types- swamps, estuaries, marsh, mangrove, deltas, lagoons, springs, bogs, moors, muskegs, potholes, fens, mires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82017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Wetlands: The Vital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Must support </a:t>
            </a:r>
            <a:r>
              <a:rPr lang="en-US" dirty="0" err="1" smtClean="0"/>
              <a:t>hydrophytic</a:t>
            </a:r>
            <a:r>
              <a:rPr lang="en-US" dirty="0" smtClean="0"/>
              <a:t> plants - have adaptations to survive with limited oxygen </a:t>
            </a:r>
          </a:p>
          <a:p>
            <a:r>
              <a:rPr lang="en-US" dirty="0" smtClean="0"/>
              <a:t>Must have hydric soils- do not drain well and have anaerobic conditions </a:t>
            </a:r>
          </a:p>
          <a:p>
            <a:r>
              <a:rPr lang="en-US" dirty="0" smtClean="0"/>
              <a:t>Presence of hydrological regime- water at some point during the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4323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Wetlands: The Vital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Wetlands can remove 95% of silt form water column just by slowing it </a:t>
            </a:r>
          </a:p>
          <a:p>
            <a:r>
              <a:rPr lang="en-US" dirty="0" smtClean="0"/>
              <a:t>Plants remove nutrients to prevent eutrophication (over fertilization of aquatic systems)</a:t>
            </a:r>
          </a:p>
          <a:p>
            <a:r>
              <a:rPr lang="en-US" dirty="0" smtClean="0"/>
              <a:t>Increased land use has spiked eutrophication </a:t>
            </a:r>
          </a:p>
          <a:p>
            <a:r>
              <a:rPr lang="en-US" dirty="0" smtClean="0"/>
              <a:t>Animals live in wetland or return there to breed (Jefferson salamanders)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43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Wetlands: The Vital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221 Million acres of wetland before Europeans arrived, now less than half </a:t>
            </a:r>
          </a:p>
          <a:p>
            <a:r>
              <a:rPr lang="en-US" dirty="0" smtClean="0"/>
              <a:t>Loss of 290,000 acres per year </a:t>
            </a:r>
          </a:p>
          <a:p>
            <a:r>
              <a:rPr lang="en-US" dirty="0" smtClean="0"/>
              <a:t>Purple loosestrife creates monotypic stands</a:t>
            </a:r>
          </a:p>
          <a:p>
            <a:r>
              <a:rPr lang="en-US" dirty="0" smtClean="0"/>
              <a:t>Dam Safety and Encroachments Act and Federal Clean Water Act protect wetlands </a:t>
            </a:r>
          </a:p>
          <a:p>
            <a:pPr lvl="1"/>
            <a:r>
              <a:rPr lang="en-US" dirty="0" smtClean="0"/>
              <a:t>Avoid, minimize</a:t>
            </a:r>
            <a:r>
              <a:rPr lang="en-US" smtClean="0"/>
              <a:t>, compensate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0743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 Fish &amp; Livestock 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Increased risk of disease and injury to cattle </a:t>
            </a:r>
          </a:p>
          <a:p>
            <a:r>
              <a:rPr lang="en-US" dirty="0" smtClean="0"/>
              <a:t>Recreational activities decline, affecting economics </a:t>
            </a:r>
          </a:p>
          <a:p>
            <a:r>
              <a:rPr lang="en-US" dirty="0" smtClean="0"/>
              <a:t>Increased flooding and property damage </a:t>
            </a:r>
          </a:p>
          <a:p>
            <a:r>
              <a:rPr lang="en-US" dirty="0" smtClean="0"/>
              <a:t>Loss of cold-water trout streams to warm-water classification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2313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 Fish &amp; Livestock 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Don’t allow livestock in water</a:t>
            </a:r>
          </a:p>
          <a:p>
            <a:pPr lvl="1"/>
            <a:r>
              <a:rPr lang="en-US" dirty="0" smtClean="0"/>
              <a:t>Create crossing bridges, use fencing </a:t>
            </a:r>
          </a:p>
          <a:p>
            <a:pPr lvl="1"/>
            <a:r>
              <a:rPr lang="en-US" dirty="0" smtClean="0"/>
              <a:t>Use cattle slats- rectangular, precast concrete slabs used to make ramps </a:t>
            </a:r>
          </a:p>
          <a:p>
            <a:pPr lvl="1"/>
            <a:r>
              <a:rPr lang="en-US" dirty="0" smtClean="0"/>
              <a:t>Use off stream watering systems for cattle </a:t>
            </a:r>
          </a:p>
          <a:p>
            <a:r>
              <a:rPr lang="en-US" dirty="0" smtClean="0"/>
              <a:t>Stabilize banks by using streamside fencing </a:t>
            </a:r>
          </a:p>
          <a:p>
            <a:pPr lvl="1"/>
            <a:r>
              <a:rPr lang="en-US" dirty="0" smtClean="0"/>
              <a:t>Dramatically reduce sediment </a:t>
            </a:r>
          </a:p>
          <a:p>
            <a:pPr lvl="1"/>
            <a:r>
              <a:rPr lang="en-US" dirty="0" smtClean="0"/>
              <a:t>Birds prefer riparian areas </a:t>
            </a:r>
          </a:p>
          <a:p>
            <a:pPr lvl="1"/>
            <a:r>
              <a:rPr lang="en-US" dirty="0" smtClean="0"/>
              <a:t>As little as 20 feet can benefit greatly </a:t>
            </a:r>
          </a:p>
          <a:p>
            <a:pPr lvl="1"/>
            <a:r>
              <a:rPr lang="en-US" dirty="0" smtClean="0"/>
              <a:t>DEP, US Fish &amp; Wildlife Service, Chesapeake Bay Foundation, Ducks Unlimited will do free fencing </a:t>
            </a:r>
          </a:p>
          <a:p>
            <a:r>
              <a:rPr lang="en-US" dirty="0" smtClean="0"/>
              <a:t>Manage whole area as one ecosystem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5872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Fish Habitat and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56" y="1371600"/>
            <a:ext cx="4648200" cy="54705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Habitat- place or type of site where animal is naturally found </a:t>
            </a:r>
          </a:p>
          <a:p>
            <a:r>
              <a:rPr lang="en-US" dirty="0" smtClean="0"/>
              <a:t>Fish need varying amounts of water</a:t>
            </a:r>
          </a:p>
          <a:p>
            <a:r>
              <a:rPr lang="en-US" dirty="0" smtClean="0"/>
              <a:t>Natural Flow Regime- how flow changes on a stream over time </a:t>
            </a:r>
          </a:p>
          <a:p>
            <a:r>
              <a:rPr lang="en-US" dirty="0" smtClean="0"/>
              <a:t>Susquehanna River range 1.1bgd to 616.3bgd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99281" y="2057400"/>
            <a:ext cx="474472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97797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Fish Habitat and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610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Floods and droughts aren’t inherently bad- fish need a variety </a:t>
            </a:r>
          </a:p>
          <a:p>
            <a:r>
              <a:rPr lang="en-US" dirty="0" smtClean="0"/>
              <a:t>Floods- </a:t>
            </a:r>
          </a:p>
          <a:p>
            <a:pPr lvl="1"/>
            <a:r>
              <a:rPr lang="en-US" dirty="0" smtClean="0"/>
              <a:t>Transport “bed load” (silt, sand, boulders on stream bottom)</a:t>
            </a:r>
          </a:p>
          <a:p>
            <a:pPr lvl="1"/>
            <a:r>
              <a:rPr lang="en-US" dirty="0" smtClean="0"/>
              <a:t>Shape and composition of stream bottom affect habitat </a:t>
            </a:r>
          </a:p>
          <a:p>
            <a:pPr lvl="1"/>
            <a:r>
              <a:rPr lang="en-US" dirty="0" smtClean="0"/>
              <a:t>Dynamic equilibrium- always changing on a small scale, but remaining consistent on a large scale </a:t>
            </a:r>
          </a:p>
          <a:p>
            <a:r>
              <a:rPr lang="en-US" dirty="0" smtClean="0"/>
              <a:t>Droughts-</a:t>
            </a:r>
          </a:p>
          <a:p>
            <a:pPr lvl="1"/>
            <a:r>
              <a:rPr lang="en-US" dirty="0" smtClean="0"/>
              <a:t>Favors smaller species, allows balance with larger predators </a:t>
            </a:r>
          </a:p>
          <a:p>
            <a:pPr lvl="1"/>
            <a:r>
              <a:rPr lang="en-US" dirty="0" smtClean="0"/>
              <a:t>Creates more diverse fish population </a:t>
            </a:r>
          </a:p>
          <a:p>
            <a:pPr lvl="1"/>
            <a:r>
              <a:rPr lang="en-US" dirty="0" smtClean="0"/>
              <a:t>Smallmouth bass benefit from low water during spawning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8367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Fish Habitat and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5067300" cy="584124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Instream Flow Incremental Methodology (IFIM) is used to determine how much water fish need</a:t>
            </a:r>
          </a:p>
          <a:p>
            <a:r>
              <a:rPr lang="en-US" dirty="0" smtClean="0"/>
              <a:t>Uses computer models to calculate relationships </a:t>
            </a:r>
          </a:p>
          <a:p>
            <a:pPr lvl="1"/>
            <a:r>
              <a:rPr lang="en-US" dirty="0" smtClean="0"/>
              <a:t>Hydraulic- depth, velocity, cover, substrate </a:t>
            </a:r>
          </a:p>
          <a:p>
            <a:pPr lvl="1"/>
            <a:r>
              <a:rPr lang="en-US" dirty="0" smtClean="0"/>
              <a:t>Biological- cover types, life stage</a:t>
            </a:r>
          </a:p>
          <a:p>
            <a:pPr lvl="1"/>
            <a:r>
              <a:rPr lang="en-US" dirty="0" smtClean="0"/>
              <a:t>Habitat- combined hydraulic and biological </a:t>
            </a:r>
          </a:p>
          <a:p>
            <a:pPr lvl="1"/>
            <a:r>
              <a:rPr lang="en-US" dirty="0" smtClean="0"/>
              <a:t>Water quality – how temperature, pH, DO, etc. change with flow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14849" y="1800367"/>
            <a:ext cx="4354172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2852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Fish Habitat and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610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PA Regulations for water withdrawals come from DEP, Susquehanna River Basin Commission, and Delaware River Basin Commission </a:t>
            </a:r>
          </a:p>
          <a:p>
            <a:r>
              <a:rPr lang="en-US" dirty="0" smtClean="0"/>
              <a:t>Fish &amp; Boat Commission consults with these organizations and others including Federal Energy Regulatory Commission (FERC)</a:t>
            </a:r>
          </a:p>
          <a:p>
            <a:r>
              <a:rPr lang="en-US" dirty="0" smtClean="0"/>
              <a:t>Researching effect of groundwater removal from wells on streams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2966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Migratory Fish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Problems affecting shad are 200 years old</a:t>
            </a:r>
          </a:p>
          <a:p>
            <a:r>
              <a:rPr lang="en-US" dirty="0" smtClean="0"/>
              <a:t>PA Anadromous fish- shad, herring, striped bass, Atlantic Sturgeon </a:t>
            </a:r>
          </a:p>
          <a:p>
            <a:pPr lvl="1"/>
            <a:r>
              <a:rPr lang="en-US" dirty="0" smtClean="0"/>
              <a:t>Spawn in different sections </a:t>
            </a:r>
          </a:p>
          <a:p>
            <a:pPr lvl="1"/>
            <a:r>
              <a:rPr lang="en-US" dirty="0" smtClean="0"/>
              <a:t>All migrate to ocean, spend several years migrating up and down Atlantic coast, return back to river of birth </a:t>
            </a:r>
          </a:p>
          <a:p>
            <a:r>
              <a:rPr lang="en-US" dirty="0" smtClean="0"/>
              <a:t>Prior to 1700s- subsistence anglers </a:t>
            </a:r>
          </a:p>
          <a:p>
            <a:r>
              <a:rPr lang="en-US" dirty="0" smtClean="0"/>
              <a:t>After 1700s- commercial fishing </a:t>
            </a:r>
          </a:p>
          <a:p>
            <a:r>
              <a:rPr lang="en-US" dirty="0" smtClean="0"/>
              <a:t>1800s- “clear cutting” of fish before reproduction caused collapse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339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1205</Words>
  <Application>Microsoft Office PowerPoint</Application>
  <PresentationFormat>On-screen Show (4:3)</PresentationFormat>
  <Paragraphs>166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Aquatics Article Summaries</vt:lpstr>
      <vt:lpstr>A Fish &amp; Livestock Tail</vt:lpstr>
      <vt:lpstr>A Fish &amp; Livestock Tail</vt:lpstr>
      <vt:lpstr>A Fish &amp; Livestock Tail</vt:lpstr>
      <vt:lpstr>Fish Habitat and Flow</vt:lpstr>
      <vt:lpstr>Fish Habitat and Flow</vt:lpstr>
      <vt:lpstr>Fish Habitat and Flow</vt:lpstr>
      <vt:lpstr>Fish Habitat and Flow</vt:lpstr>
      <vt:lpstr>Migratory Fish Regulation</vt:lpstr>
      <vt:lpstr>Migratory Fish Regulation</vt:lpstr>
      <vt:lpstr>Migratory Fish Regulation</vt:lpstr>
      <vt:lpstr>Migratory Fish Regulation</vt:lpstr>
      <vt:lpstr>Migratory Fish Regulation</vt:lpstr>
      <vt:lpstr>On the Road to Extinction</vt:lpstr>
      <vt:lpstr>On the Road to Extinction</vt:lpstr>
      <vt:lpstr>On the Road to Extinction</vt:lpstr>
      <vt:lpstr>PA’s Threatened &amp; Endangered Fishes</vt:lpstr>
      <vt:lpstr>PA’s Threatened &amp; Endangered Fishes</vt:lpstr>
      <vt:lpstr>PA’s Threatened &amp; Endangered Fishes</vt:lpstr>
      <vt:lpstr>Timbering &amp; Trout</vt:lpstr>
      <vt:lpstr>Timbering &amp; Trout</vt:lpstr>
      <vt:lpstr>Wetlands: The Vital Link</vt:lpstr>
      <vt:lpstr>Wetlands: The Vital Link</vt:lpstr>
      <vt:lpstr>Wetlands: The Vital Link</vt:lpstr>
      <vt:lpstr>Wetlands: The Vital Link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Aquatics Article Summaries</dc:title>
  <dc:creator>Maricatherine</dc:creator>
  <cp:lastModifiedBy>lweimer</cp:lastModifiedBy>
  <cp:revision>19</cp:revision>
  <dcterms:created xsi:type="dcterms:W3CDTF">2015-03-05T15:24:05Z</dcterms:created>
  <dcterms:modified xsi:type="dcterms:W3CDTF">2015-04-16T18:27:34Z</dcterms:modified>
</cp:coreProperties>
</file>