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 snapToGrid="0">
      <p:cViewPr>
        <p:scale>
          <a:sx n="50" d="100"/>
          <a:sy n="50" d="100"/>
        </p:scale>
        <p:origin x="-155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AC64-7AC6-41D5-8C8C-7AADE2A6DD49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670EB-0E5E-4AAA-AB66-BA6A384B3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70EB-0E5E-4AAA-AB66-BA6A384B3F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4E7C-E544-431F-B616-7576A6DF221C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E259-FCDD-42B2-8A99-76AA0F77A8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tterhead Logo.jpg"/>
          <p:cNvPicPr/>
          <p:nvPr userDrawn="1"/>
        </p:nvPicPr>
        <p:blipFill>
          <a:blip r:embed="rId2" cstate="print">
            <a:clrChange>
              <a:clrFrom>
                <a:srgbClr val="FDFEF6"/>
              </a:clrFrom>
              <a:clrTo>
                <a:srgbClr val="FDFEF6">
                  <a:alpha val="0"/>
                </a:srgbClr>
              </a:clrTo>
            </a:clrChange>
          </a:blip>
          <a:srcRect l="30557" t="3906" r="36295" b="34699"/>
          <a:stretch>
            <a:fillRect/>
          </a:stretch>
        </p:blipFill>
        <p:spPr bwMode="auto">
          <a:xfrm>
            <a:off x="76200" y="5867400"/>
            <a:ext cx="546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667250" y="190500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</a:t>
            </a:r>
            <a:fld id="{74363909-07DB-48B5-9C4A-6960EE022163}" type="slidenum">
              <a:rPr lang="en-US" smtClean="0"/>
              <a:pPr/>
              <a:t>‹#›</a:t>
            </a:fld>
            <a:r>
              <a:rPr lang="en-US" dirty="0" smtClean="0"/>
              <a:t>	</a:t>
            </a:r>
            <a:r>
              <a:rPr lang="en-US" baseline="0" dirty="0" smtClean="0"/>
              <a:t>    Animal Physiology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8E35-AF98-4D85-8FA4-65C3CA1AEA6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941B-8421-4030-818D-FACB6FDAF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animal%20cells%20and%20tissues/Image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Skeletal_muscl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1752600"/>
            <a:ext cx="3313355" cy="1702160"/>
          </a:xfrm>
        </p:spPr>
        <p:txBody>
          <a:bodyPr/>
          <a:lstStyle/>
          <a:p>
            <a:r>
              <a:rPr lang="en-US" dirty="0" smtClean="0"/>
              <a:t>Animal Physiology</a:t>
            </a:r>
            <a:endParaRPr lang="en-US" dirty="0"/>
          </a:p>
        </p:txBody>
      </p:sp>
      <p:pic>
        <p:nvPicPr>
          <p:cNvPr id="44034" name="Picture 2" descr="http://www.sciencephoto.com/image/418769/large/C0104849-Cow_anatomy,_artwork-SP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9399"/>
            <a:ext cx="5048250" cy="4038601"/>
          </a:xfrm>
          <a:prstGeom prst="rect">
            <a:avLst/>
          </a:prstGeom>
          <a:noFill/>
        </p:spPr>
      </p:pic>
      <p:pic>
        <p:nvPicPr>
          <p:cNvPr id="44036" name="Picture 4" descr="http://www.sciencephoto.com/image/418771/large/C0104851-Cow_anatomy,_artwork-SP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1" t="13208" r="8302" b="11321"/>
          <a:stretch>
            <a:fillRect/>
          </a:stretch>
        </p:blipFill>
        <p:spPr bwMode="auto">
          <a:xfrm>
            <a:off x="304800" y="285750"/>
            <a:ext cx="4133850" cy="3048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7150" y="6602968"/>
            <a:ext cx="16754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sciencephoto.com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9338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althadviceonline.biz/wp-content/uploads/2010/05/organ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738312"/>
            <a:ext cx="4979987" cy="369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 Systems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are 10 organ systems in the animal body. </a:t>
            </a:r>
          </a:p>
          <a:p>
            <a:pPr lvl="1"/>
            <a:r>
              <a:rPr lang="en-US" dirty="0"/>
              <a:t>These include the </a:t>
            </a:r>
            <a:r>
              <a:rPr lang="en-US" dirty="0">
                <a:solidFill>
                  <a:srgbClr val="FFFF00"/>
                </a:solidFill>
              </a:rPr>
              <a:t>1) circulatory, 2) respiratory, 3) digestive, 4) urinary, 5) musculoskeletal, 6) immune, 7) nervous, 8) endocrine, 9) reproductive, and 10) integumentary system. </a:t>
            </a:r>
          </a:p>
          <a:p>
            <a:pPr lvl="2"/>
            <a:r>
              <a:rPr lang="en-US" dirty="0"/>
              <a:t>Note: in some cases,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musculoskeletal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</a:t>
            </a:r>
            <a:r>
              <a:rPr lang="en-US" dirty="0"/>
              <a:t>could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considered </a:t>
            </a:r>
            <a:r>
              <a:rPr lang="en-US" dirty="0"/>
              <a:t>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separate </a:t>
            </a:r>
            <a:r>
              <a:rPr lang="en-US" dirty="0"/>
              <a:t>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 total of 11.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8292" y="6612108"/>
            <a:ext cx="19078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healthadviceonline.biz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0813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cd.ie/vetanat/images/4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05"/>
          <a:stretch/>
        </p:blipFill>
        <p:spPr bwMode="auto">
          <a:xfrm>
            <a:off x="4134354" y="2209801"/>
            <a:ext cx="465404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92" y="1600200"/>
            <a:ext cx="3376108" cy="47625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purpose of the circulatory system is to </a:t>
            </a:r>
            <a:r>
              <a:rPr lang="en-US" dirty="0" smtClean="0">
                <a:solidFill>
                  <a:srgbClr val="FFFF00"/>
                </a:solidFill>
              </a:rPr>
              <a:t>transport blood, hormones, nutrients, and waste throughout the body.  </a:t>
            </a:r>
          </a:p>
          <a:p>
            <a:r>
              <a:rPr lang="en-US" dirty="0" smtClean="0"/>
              <a:t>It consists of the </a:t>
            </a:r>
            <a:r>
              <a:rPr lang="en-US" dirty="0" smtClean="0">
                <a:solidFill>
                  <a:srgbClr val="FFFF00"/>
                </a:solidFill>
              </a:rPr>
              <a:t>heart, arteries, veins, capillaries, and the blood.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FF00"/>
                </a:solidFill>
              </a:rPr>
              <a:t>carries nutrients to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cells and waste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away from the cells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130" y="6292335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ucd.ie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1771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pha1health.com/images/content_assets/respitory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597275"/>
            <a:ext cx="3219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2" y="1619250"/>
            <a:ext cx="4766758" cy="45339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function of the respiratory system is to </a:t>
            </a:r>
            <a:r>
              <a:rPr lang="en-US" dirty="0" smtClean="0">
                <a:solidFill>
                  <a:srgbClr val="FFFF00"/>
                </a:solidFill>
              </a:rPr>
              <a:t>add oxygen to the body and take away carbon dioxide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Oxygen is needed for cellular respiration – it carries away waste products from the process of producing ATP (the source of energy for the cells)</a:t>
            </a:r>
          </a:p>
          <a:p>
            <a:pPr lvl="1"/>
            <a:r>
              <a:rPr lang="en-US" dirty="0" smtClean="0"/>
              <a:t>Carbon dioxide is a waste product from cellular respiration.</a:t>
            </a:r>
          </a:p>
          <a:p>
            <a:r>
              <a:rPr lang="en-US" dirty="0" smtClean="0"/>
              <a:t>The respiratory system </a:t>
            </a:r>
            <a:br>
              <a:rPr lang="en-US" dirty="0" smtClean="0"/>
            </a:br>
            <a:r>
              <a:rPr lang="en-US" dirty="0" smtClean="0"/>
              <a:t>also helps to regular the </a:t>
            </a:r>
            <a:br>
              <a:rPr lang="en-US" dirty="0" smtClean="0"/>
            </a:br>
            <a:r>
              <a:rPr lang="en-US" dirty="0" smtClean="0"/>
              <a:t>concentration of hydrogen </a:t>
            </a:r>
            <a:br>
              <a:rPr lang="en-US" dirty="0" smtClean="0"/>
            </a:br>
            <a:r>
              <a:rPr lang="en-US" dirty="0" smtClean="0"/>
              <a:t>ions in the blood.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This system includes the </a:t>
            </a:r>
            <a:r>
              <a:rPr lang="en-US" dirty="0" smtClean="0">
                <a:solidFill>
                  <a:srgbClr val="FFFF00"/>
                </a:solidFill>
              </a:rPr>
              <a:t>lungs,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bronchi, larynx, pharynx, and nose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4566" y="6111875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alpha1health.com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723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s.d211.org/sped/gavindt/biology/cow%20digestive%20system%20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099" y="3682145"/>
            <a:ext cx="4308475" cy="30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purpose of the digestive tract is to </a:t>
            </a:r>
            <a:r>
              <a:rPr lang="en-US" dirty="0" smtClean="0">
                <a:solidFill>
                  <a:srgbClr val="FFFF00"/>
                </a:solidFill>
              </a:rPr>
              <a:t>absorb organic nutrients (carbohydrates, fats, protein), salts, and water from food and expel unused waste products from the body after nutrient absorption. </a:t>
            </a:r>
          </a:p>
          <a:p>
            <a:r>
              <a:rPr lang="en-US" dirty="0" smtClean="0"/>
              <a:t>This system consists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mouth, pharynx,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esophagus, stomach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chambers, small and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large intestines, salivary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glands, pancreas, liver,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gallbladder.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43573" y="650188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phs.d211.org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571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.scoop.it/ko7-6yB39fkx8GS--KmhETl72eJkfbmt4t8yenImKBVaiQDB_Rd1H6kmuBWtce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7454" y="1028700"/>
            <a:ext cx="1816546" cy="301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619250"/>
            <a:ext cx="6799442" cy="47625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urinary system </a:t>
            </a:r>
            <a:r>
              <a:rPr lang="en-US" dirty="0" smtClean="0">
                <a:solidFill>
                  <a:srgbClr val="FFFF00"/>
                </a:solidFill>
              </a:rPr>
              <a:t>ensures that the osmolarity (salinity level) of bodily fluid is maintained through the controlled excretion of salt, water, and waste.</a:t>
            </a:r>
          </a:p>
          <a:p>
            <a:pPr lvl="1"/>
            <a:r>
              <a:rPr lang="en-US" dirty="0" smtClean="0"/>
              <a:t>If the body’s fluids are too dilute, </a:t>
            </a:r>
            <a:r>
              <a:rPr lang="en-US" dirty="0" smtClean="0">
                <a:solidFill>
                  <a:srgbClr val="FFFF00"/>
                </a:solidFill>
              </a:rPr>
              <a:t>it would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cause edema (fluid build-up), low plasma volume, hypotension (low blood pressure),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could cause heart/lung failure</a:t>
            </a:r>
            <a:r>
              <a:rPr lang="en-US" dirty="0" smtClean="0"/>
              <a:t> (sodium </a:t>
            </a:r>
            <a:br>
              <a:rPr lang="en-US" dirty="0" smtClean="0"/>
            </a:br>
            <a:r>
              <a:rPr lang="en-US" dirty="0" smtClean="0"/>
              <a:t>and potassium are needed for nerve transmission).</a:t>
            </a:r>
          </a:p>
          <a:p>
            <a:pPr lvl="1"/>
            <a:r>
              <a:rPr lang="en-US" dirty="0" smtClean="0"/>
              <a:t>If the body’s fluids are too </a:t>
            </a:r>
            <a:br>
              <a:rPr lang="en-US" dirty="0" smtClean="0"/>
            </a:br>
            <a:r>
              <a:rPr lang="en-US" dirty="0" smtClean="0"/>
              <a:t>concentrated, </a:t>
            </a:r>
            <a:r>
              <a:rPr lang="en-US" dirty="0" smtClean="0">
                <a:solidFill>
                  <a:srgbClr val="FFFF00"/>
                </a:solidFill>
              </a:rPr>
              <a:t>it would cause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dangerously high pressures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 the blood and other fluids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system includes the </a:t>
            </a:r>
            <a:r>
              <a:rPr lang="en-US" dirty="0" smtClean="0">
                <a:solidFill>
                  <a:srgbClr val="FFFF00"/>
                </a:solidFill>
              </a:rPr>
              <a:t>kidneys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ureters, bladder, and urethra.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fao.org/docrep/t0690e/t0690e0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2270"/>
            <a:ext cx="3124200" cy="25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6099" y="6482834"/>
            <a:ext cx="10486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fao.org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7327454" y="3811888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scoop.it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7602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function of this system is to </a:t>
            </a:r>
            <a:r>
              <a:rPr lang="en-US" dirty="0" smtClean="0">
                <a:solidFill>
                  <a:srgbClr val="FFFF00"/>
                </a:solidFill>
              </a:rPr>
              <a:t>support, protect, and enable movement of the body.  </a:t>
            </a:r>
          </a:p>
          <a:p>
            <a:pPr lvl="1"/>
            <a:r>
              <a:rPr lang="en-US" dirty="0" smtClean="0"/>
              <a:t>The bone marrow also serves as the site of blood cell production. </a:t>
            </a:r>
          </a:p>
          <a:p>
            <a:r>
              <a:rPr lang="en-US" dirty="0" smtClean="0"/>
              <a:t>The muscles are able to enable movement because of high concentrations of actin and myosin contractile </a:t>
            </a:r>
            <a:br>
              <a:rPr lang="en-US" dirty="0" smtClean="0"/>
            </a:br>
            <a:r>
              <a:rPr lang="en-US" dirty="0" smtClean="0"/>
              <a:t>proteins that can </a:t>
            </a:r>
            <a:br>
              <a:rPr lang="en-US" dirty="0" smtClean="0"/>
            </a:br>
            <a:r>
              <a:rPr lang="en-US" dirty="0" smtClean="0"/>
              <a:t>allow the muscle </a:t>
            </a:r>
            <a:br>
              <a:rPr lang="en-US" dirty="0" smtClean="0"/>
            </a:br>
            <a:r>
              <a:rPr lang="en-US" dirty="0" smtClean="0"/>
              <a:t>cells to shorten or </a:t>
            </a:r>
            <a:br>
              <a:rPr lang="en-US" dirty="0" smtClean="0"/>
            </a:br>
            <a:r>
              <a:rPr lang="en-US" dirty="0" smtClean="0"/>
              <a:t>lengthen.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bones </a:t>
            </a:r>
            <a:r>
              <a:rPr lang="en-US" dirty="0" smtClean="0">
                <a:solidFill>
                  <a:srgbClr val="FFFF00"/>
                </a:solidFill>
              </a:rPr>
              <a:t>cartilage,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skeletal muscles,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ligaments, tendons,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joints.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3.bp.blogspot.com/-5byGqakHO9s/TYGhN78sqGI/AAAAAAAABQY/xdot8VeA9fw/s1600/Cow_anatomy_musculat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6" b="11835"/>
          <a:stretch/>
        </p:blipFill>
        <p:spPr bwMode="auto">
          <a:xfrm>
            <a:off x="3943350" y="3600450"/>
            <a:ext cx="4895850" cy="314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1376" y="6541070"/>
            <a:ext cx="2688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characterdesignnotes.blogspot.com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7488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cd.ie/vetanat/images/1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459" y="3581401"/>
            <a:ext cx="4871392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619250"/>
            <a:ext cx="7967158" cy="47625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primary purpose of the immune system is to </a:t>
            </a:r>
            <a:r>
              <a:rPr lang="en-US" dirty="0" smtClean="0">
                <a:solidFill>
                  <a:srgbClr val="FFFF00"/>
                </a:solidFill>
              </a:rPr>
              <a:t>recognize the difference between the cells of the host animal and invading cells and pathogens.  </a:t>
            </a:r>
          </a:p>
          <a:p>
            <a:pPr lvl="1"/>
            <a:r>
              <a:rPr lang="en-US" dirty="0" smtClean="0"/>
              <a:t>The immune system defends against attacking pathogens, returns extracellular fluid to the blood, and enables the </a:t>
            </a:r>
            <a:br>
              <a:rPr lang="en-US" dirty="0" smtClean="0"/>
            </a:br>
            <a:r>
              <a:rPr lang="en-US" dirty="0" smtClean="0"/>
              <a:t>formation of white </a:t>
            </a:r>
            <a:br>
              <a:rPr lang="en-US" dirty="0" smtClean="0"/>
            </a:br>
            <a:r>
              <a:rPr lang="en-US" dirty="0" smtClean="0"/>
              <a:t>blood cells. </a:t>
            </a:r>
          </a:p>
          <a:p>
            <a:r>
              <a:rPr lang="en-US" dirty="0" smtClean="0"/>
              <a:t>This system includes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white blood cells,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lymph nodes, spleen,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thymus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4851" y="663575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://www.ucd.ie/vetanat/images/101.gif</a:t>
            </a:r>
          </a:p>
        </p:txBody>
      </p:sp>
    </p:spTree>
    <p:extLst>
      <p:ext uri="{BB962C8B-B14F-4D97-AF65-F5344CB8AC3E}">
        <p14:creationId xmlns:p14="http://schemas.microsoft.com/office/powerpoint/2010/main" xmlns="" val="1416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purpose of the nervous system is to </a:t>
            </a:r>
            <a:r>
              <a:rPr lang="en-US" dirty="0" smtClean="0">
                <a:solidFill>
                  <a:srgbClr val="FFFF00"/>
                </a:solidFill>
              </a:rPr>
              <a:t>coordinate the activities of the body through the transmission of electrical signals.</a:t>
            </a:r>
          </a:p>
          <a:p>
            <a:pPr lvl="1"/>
            <a:r>
              <a:rPr lang="en-US" dirty="0" smtClean="0"/>
              <a:t>The nervous system also detects changes inside and outside of the body and enables conscious decision-making and action. </a:t>
            </a:r>
          </a:p>
          <a:p>
            <a:r>
              <a:rPr lang="en-US" dirty="0" smtClean="0"/>
              <a:t>The nervous system includes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brain, spinal cord,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nerves, and sensory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organs such as the eyes,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tongue, etc.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nongae.gsnu.ac.kr/~cspark/teaching/images/fig_10_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019550"/>
            <a:ext cx="3667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01381" y="621827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1409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endocrine system </a:t>
            </a:r>
            <a:r>
              <a:rPr lang="en-US" dirty="0" smtClean="0">
                <a:solidFill>
                  <a:srgbClr val="FFFF00"/>
                </a:solidFill>
              </a:rPr>
              <a:t>regulates and coordinates many different bodily processes, including blood pressure, electrolyte levels, metabolism, growth, etc. </a:t>
            </a:r>
          </a:p>
          <a:p>
            <a:pPr lvl="1"/>
            <a:r>
              <a:rPr lang="en-US" dirty="0" smtClean="0"/>
              <a:t>Typically these are long processes </a:t>
            </a:r>
            <a:br>
              <a:rPr lang="en-US" dirty="0" smtClean="0"/>
            </a:br>
            <a:r>
              <a:rPr lang="en-US" dirty="0" smtClean="0"/>
              <a:t>as opposed to quick changes. </a:t>
            </a:r>
          </a:p>
          <a:p>
            <a:r>
              <a:rPr lang="en-US" dirty="0" smtClean="0"/>
              <a:t>This system includes all glands </a:t>
            </a:r>
            <a:br>
              <a:rPr lang="en-US" dirty="0" smtClean="0"/>
            </a:br>
            <a:r>
              <a:rPr lang="en-US" dirty="0" smtClean="0"/>
              <a:t>that secrete hormones, including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pancreas, hypothalamus,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pituitary gland, thyroid gland,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intestines, testes/ovaries,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recoveringwitht3.com/sites/default/files/Illu_endocrine_system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799232"/>
            <a:ext cx="3019425" cy="401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9079" y="6617642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/>
              <a:t>recoveringwitht3.com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358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reproductive system </a:t>
            </a:r>
            <a:r>
              <a:rPr lang="en-US" dirty="0" smtClean="0">
                <a:solidFill>
                  <a:srgbClr val="FFFF00"/>
                </a:solidFill>
              </a:rPr>
              <a:t>produces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haploid sex cells (sperm/egg),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enables conception, and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supports a fertilized egg until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fetus is mature. </a:t>
            </a:r>
          </a:p>
          <a:p>
            <a:r>
              <a:rPr lang="en-US" dirty="0" smtClean="0"/>
              <a:t>This system includes </a:t>
            </a:r>
            <a:r>
              <a:rPr lang="en-US" dirty="0" smtClean="0">
                <a:solidFill>
                  <a:srgbClr val="FFFF00"/>
                </a:solidFill>
              </a:rPr>
              <a:t>testes and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penis in males and vulva,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vagina, cervix, uterus, and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ovaries in females. </a:t>
            </a:r>
          </a:p>
          <a:p>
            <a:endParaRPr lang="en-US" dirty="0"/>
          </a:p>
        </p:txBody>
      </p:sp>
      <p:pic>
        <p:nvPicPr>
          <p:cNvPr id="8194" name="Picture 2" descr="http://nongae.gsnu.ac.kr/~cspark/teaching/images/fig_2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995345"/>
            <a:ext cx="38195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7506" y="6521450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nongae.gsnu.ac.kr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2132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in Living Organisms.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key concern in living organisms is maintaining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Homeostasis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is the term for when an organism maintains constant internal conditions in regards to temperature, pH, salinity, etc. </a:t>
            </a:r>
          </a:p>
          <a:p>
            <a:r>
              <a:rPr lang="en-US" dirty="0" smtClean="0"/>
              <a:t>Bodily substances in animals are categorized in a few levels.</a:t>
            </a:r>
          </a:p>
          <a:p>
            <a:pPr lvl="1"/>
            <a:r>
              <a:rPr lang="en-US" dirty="0" smtClean="0"/>
              <a:t>The most basic unit of life is the </a:t>
            </a:r>
            <a:r>
              <a:rPr lang="en-US" b="1" dirty="0" smtClean="0">
                <a:solidFill>
                  <a:srgbClr val="FFFF00"/>
                </a:solidFill>
              </a:rPr>
              <a:t>cell</a:t>
            </a:r>
            <a:r>
              <a:rPr lang="en-US" dirty="0" smtClean="0">
                <a:solidFill>
                  <a:srgbClr val="FFFF00"/>
                </a:solidFill>
              </a:rPr>
              <a:t>.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group of similar cells that perform the same function is called </a:t>
            </a:r>
            <a:r>
              <a:rPr lang="en-US" b="1" dirty="0" smtClean="0">
                <a:solidFill>
                  <a:srgbClr val="FFFF00"/>
                </a:solidFill>
              </a:rPr>
              <a:t>tissue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group of different kinds of tissues that coordinate their actions into a main primary function is called an </a:t>
            </a:r>
            <a:r>
              <a:rPr lang="en-US" b="1" dirty="0" smtClean="0">
                <a:solidFill>
                  <a:srgbClr val="FFFF00"/>
                </a:solidFill>
              </a:rPr>
              <a:t>organ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group of organs and tissues that work together to maintain homeostasis in the body are called a </a:t>
            </a:r>
            <a:r>
              <a:rPr lang="en-US" b="1" dirty="0" smtClean="0">
                <a:solidFill>
                  <a:srgbClr val="FFFF00"/>
                </a:solidFill>
              </a:rPr>
              <a:t>system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lvl="2"/>
            <a:r>
              <a:rPr lang="en-US" dirty="0" smtClean="0"/>
              <a:t>There are </a:t>
            </a:r>
            <a:r>
              <a:rPr lang="en-US" dirty="0" smtClean="0">
                <a:solidFill>
                  <a:srgbClr val="FFFF00"/>
                </a:solidFill>
              </a:rPr>
              <a:t>11</a:t>
            </a:r>
            <a:r>
              <a:rPr lang="en-US" dirty="0" smtClean="0"/>
              <a:t> major systems in the body.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725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integumentary system </a:t>
            </a:r>
            <a:r>
              <a:rPr lang="en-US" dirty="0" smtClean="0">
                <a:solidFill>
                  <a:srgbClr val="FFFF00"/>
                </a:solidFill>
              </a:rPr>
              <a:t>protects against injury, dehydration, and invading pathogens.</a:t>
            </a:r>
          </a:p>
          <a:p>
            <a:r>
              <a:rPr lang="en-US" dirty="0" smtClean="0"/>
              <a:t>It also aids in the regulation of body temperature. </a:t>
            </a:r>
          </a:p>
          <a:p>
            <a:r>
              <a:rPr lang="en-US" dirty="0" smtClean="0"/>
              <a:t>This system includes </a:t>
            </a:r>
            <a:r>
              <a:rPr lang="en-US" dirty="0" smtClean="0">
                <a:solidFill>
                  <a:srgbClr val="FFFF00"/>
                </a:solidFill>
              </a:rPr>
              <a:t>skin, hair, and nails.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www.freewebs.com/premonvandam/Main%20Pictu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604" y="3467100"/>
            <a:ext cx="3192396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7599" y="6652052"/>
            <a:ext cx="21804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premonvandam.webs.com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xmlns="" val="2239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un.ca/biology/desmid/brian/BIOL3530/DB_01/figB1_B.jpg"/>
          <p:cNvPicPr>
            <a:picLocks noChangeAspect="1" noChangeArrowheads="1"/>
          </p:cNvPicPr>
          <p:nvPr/>
        </p:nvPicPr>
        <p:blipFill>
          <a:blip r:embed="rId3" cstate="print"/>
          <a:srcRect t="8424" r="44782"/>
          <a:stretch>
            <a:fillRect/>
          </a:stretch>
        </p:blipFill>
        <p:spPr bwMode="auto">
          <a:xfrm>
            <a:off x="5905500" y="3128286"/>
            <a:ext cx="2743200" cy="33503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92" y="1581150"/>
            <a:ext cx="7967158" cy="48577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an egg cell is fertilized by a sperm cell, there is no differentiation of the cells – at first, all of the cells are identical to each other.</a:t>
            </a:r>
          </a:p>
          <a:p>
            <a:r>
              <a:rPr lang="en-US" dirty="0" smtClean="0"/>
              <a:t>However, as cells divide, three distinct layers of cells begin to form.  </a:t>
            </a:r>
          </a:p>
          <a:p>
            <a:r>
              <a:rPr lang="en-US" dirty="0" smtClean="0"/>
              <a:t>These layers include…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Ectoderm</a:t>
            </a:r>
            <a:r>
              <a:rPr lang="en-US" dirty="0" smtClean="0">
                <a:solidFill>
                  <a:srgbClr val="FFFF00"/>
                </a:solidFill>
              </a:rPr>
              <a:t> – skin and nervous system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Mesoderm</a:t>
            </a:r>
            <a:r>
              <a:rPr lang="en-US" dirty="0" smtClean="0">
                <a:solidFill>
                  <a:srgbClr val="FFFF00"/>
                </a:solidFill>
              </a:rPr>
              <a:t> –muscular system,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connective tissue, and skeleton,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kidneys, cardiovascular system,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reproductive organs,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Endoderm</a:t>
            </a:r>
            <a:r>
              <a:rPr lang="en-US" dirty="0" smtClean="0">
                <a:solidFill>
                  <a:srgbClr val="FFFF00"/>
                </a:solidFill>
              </a:rPr>
              <a:t> – digestive tract,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respiratory system, and bladder</a:t>
            </a:r>
            <a:r>
              <a:rPr lang="en-US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5603" y="6488668"/>
            <a:ext cx="10743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mun.ca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development of the three layers in cells is beneficial – it enables cells to form groups that specialize in specific functions.</a:t>
            </a:r>
          </a:p>
          <a:p>
            <a:pPr lvl="1"/>
            <a:r>
              <a:rPr lang="en-US" dirty="0" smtClean="0"/>
              <a:t>It would never work to have every cell try to perform every function – there are simply too many functions and too much complexity in an animal’s body.</a:t>
            </a:r>
          </a:p>
          <a:p>
            <a:pPr lvl="1"/>
            <a:r>
              <a:rPr lang="en-US" dirty="0" smtClean="0"/>
              <a:t>Having cells specialize and differentiate into specific tissue enables the body to become more complex than simpler organisms.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cells specialize and </a:t>
            </a:r>
            <a:br>
              <a:rPr lang="en-US" dirty="0" smtClean="0"/>
            </a:br>
            <a:r>
              <a:rPr lang="en-US" dirty="0" smtClean="0"/>
              <a:t>differentiate, they will </a:t>
            </a:r>
            <a:br>
              <a:rPr lang="en-US" dirty="0" smtClean="0"/>
            </a:br>
            <a:r>
              <a:rPr lang="en-US" dirty="0" smtClean="0"/>
              <a:t>turn into one of 4 kinds </a:t>
            </a:r>
            <a:br>
              <a:rPr lang="en-US" dirty="0" smtClean="0"/>
            </a:br>
            <a:r>
              <a:rPr lang="en-US" dirty="0" smtClean="0"/>
              <a:t>of tissue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epithelial,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connective, muscular,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and nervous tissue.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8370" name="Picture 2" descr="http://www.nlm.nih.gov/medlineplus/ency/images/ency/fullsize/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809999"/>
            <a:ext cx="4537075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79854" y="6602968"/>
            <a:ext cx="12843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nlm.nih.gov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42" y="1219200"/>
            <a:ext cx="7967158" cy="39052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Epithelial Tissue </a:t>
            </a:r>
            <a:r>
              <a:rPr lang="en-US" dirty="0" smtClean="0">
                <a:solidFill>
                  <a:srgbClr val="FFFF00"/>
                </a:solidFill>
              </a:rPr>
              <a:t>forms the skin and the lining of the organs in most animals.  </a:t>
            </a:r>
          </a:p>
          <a:p>
            <a:r>
              <a:rPr lang="en-US" dirty="0" smtClean="0"/>
              <a:t>Epithelial tissue serves several functions: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Protection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surface epithelial tissue (such as the skin) keeps the ‘bad stuff’ out and the ‘good stuff’ in.</a:t>
            </a:r>
          </a:p>
          <a:p>
            <a:pPr lvl="2"/>
            <a:r>
              <a:rPr lang="en-US" dirty="0" smtClean="0"/>
              <a:t>Some epithelial tissue like the respiratory tract is also lined with cilia (microscopic hairs) that can move impurities away from the tissue.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Absorption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the gut is lined with epithelial tissue in order to acquire nutrients from food.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Secretion</a:t>
            </a:r>
            <a:r>
              <a:rPr lang="en-US" dirty="0" smtClean="0"/>
              <a:t> – glandular epithelium is what is responsible for the release of substances such as hormones, saliva, milk, etc. </a:t>
            </a:r>
            <a:endParaRPr lang="en-US" dirty="0"/>
          </a:p>
        </p:txBody>
      </p:sp>
      <p:pic>
        <p:nvPicPr>
          <p:cNvPr id="64514" name="Picture 2" descr="http://training.seer.cancer.gov/images/anatomy/cells_tissues_membranes/epithelium_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4895849"/>
            <a:ext cx="4953000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136719" y="6627168"/>
            <a:ext cx="20072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training.seer.cancer.gov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Connective</a:t>
            </a:r>
            <a:r>
              <a:rPr lang="en-US" dirty="0" smtClean="0"/>
              <a:t> tissue serves several functions, including –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Structural</a:t>
            </a:r>
            <a:r>
              <a:rPr lang="en-US" dirty="0" smtClean="0"/>
              <a:t> – it can hold body parts together</a:t>
            </a:r>
          </a:p>
          <a:p>
            <a:pPr lvl="2"/>
            <a:r>
              <a:rPr lang="en-US" dirty="0" smtClean="0"/>
              <a:t>It can </a:t>
            </a:r>
            <a:r>
              <a:rPr lang="en-US" b="1" dirty="0" smtClean="0"/>
              <a:t>fill empty spaces </a:t>
            </a:r>
            <a:r>
              <a:rPr lang="en-US" dirty="0" smtClean="0"/>
              <a:t>in the body.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Energy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adipose tissue stores fat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Protection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it protects </a:t>
            </a:r>
            <a:br>
              <a:rPr lang="en-US" dirty="0" smtClean="0"/>
            </a:br>
            <a:r>
              <a:rPr lang="en-US" dirty="0" smtClean="0"/>
              <a:t>susceptible body parts,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Transport</a:t>
            </a:r>
            <a:r>
              <a:rPr lang="en-US" dirty="0" smtClean="0"/>
              <a:t>: Connective </a:t>
            </a:r>
            <a:br>
              <a:rPr lang="en-US" dirty="0" smtClean="0"/>
            </a:br>
            <a:r>
              <a:rPr lang="en-US" dirty="0" smtClean="0"/>
              <a:t>tissue can transport materials </a:t>
            </a:r>
            <a:br>
              <a:rPr lang="en-US" dirty="0" smtClean="0"/>
            </a:br>
            <a:r>
              <a:rPr lang="en-US" dirty="0" smtClean="0"/>
              <a:t>throughout the body.</a:t>
            </a:r>
          </a:p>
          <a:p>
            <a:r>
              <a:rPr lang="en-US" dirty="0" smtClean="0"/>
              <a:t>Examples of connective </a:t>
            </a:r>
            <a:br>
              <a:rPr lang="en-US" dirty="0" smtClean="0"/>
            </a:br>
            <a:r>
              <a:rPr lang="en-US" dirty="0" smtClean="0"/>
              <a:t>tissue include </a:t>
            </a:r>
            <a:r>
              <a:rPr lang="en-US" dirty="0" smtClean="0">
                <a:solidFill>
                  <a:srgbClr val="FFFF00"/>
                </a:solidFill>
              </a:rPr>
              <a:t>bone, fat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(adipose), cartilage,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blood. </a:t>
            </a:r>
          </a:p>
        </p:txBody>
      </p:sp>
      <p:sp>
        <p:nvSpPr>
          <p:cNvPr id="62466" name="AutoShape 2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Image8.jpg (118315 bytes)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89025"/>
            <a:ext cx="3048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0" name="Picture 6" descr="http://content.answcdn.com/main/content/img/McGrawHill/Encyclopedia/images/CE157300FG00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01" y="3156757"/>
            <a:ext cx="3676650" cy="370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06402" y="6627168"/>
            <a:ext cx="13756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Source; answers.com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92" y="1619250"/>
            <a:ext cx="7967158" cy="47625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Muscle</a:t>
            </a:r>
            <a:r>
              <a:rPr lang="en-US" dirty="0" smtClean="0"/>
              <a:t> tissue is the only kind of tissue </a:t>
            </a:r>
            <a:r>
              <a:rPr lang="en-US" dirty="0" smtClean="0">
                <a:solidFill>
                  <a:srgbClr val="FFFF00"/>
                </a:solidFill>
              </a:rPr>
              <a:t>that can contract, or change in size. </a:t>
            </a:r>
          </a:p>
          <a:p>
            <a:pPr lvl="1"/>
            <a:r>
              <a:rPr lang="en-US" dirty="0" smtClean="0"/>
              <a:t>This is due to the fact that muscle tissue </a:t>
            </a:r>
            <a:r>
              <a:rPr lang="en-US" dirty="0" smtClean="0">
                <a:solidFill>
                  <a:srgbClr val="FFFF00"/>
                </a:solidFill>
              </a:rPr>
              <a:t>contains </a:t>
            </a:r>
            <a:r>
              <a:rPr lang="en-US" dirty="0" err="1" smtClean="0">
                <a:solidFill>
                  <a:srgbClr val="FFFF00"/>
                </a:solidFill>
              </a:rPr>
              <a:t>actin</a:t>
            </a:r>
            <a:r>
              <a:rPr lang="en-US" dirty="0" smtClean="0">
                <a:solidFill>
                  <a:srgbClr val="FFFF00"/>
                </a:solidFill>
              </a:rPr>
              <a:t> and myosin proteins that overlap and can ‘pull’ into each other.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There are three kinds of muscle tissue:</a:t>
            </a:r>
          </a:p>
          <a:p>
            <a:pPr lvl="1"/>
            <a:r>
              <a:rPr lang="en-US" dirty="0" smtClean="0"/>
              <a:t>1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Smooth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FF00"/>
                </a:solidFill>
              </a:rPr>
              <a:t>smooth muscle is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involuntary and is primarily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found in the intestines and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blood vessels.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b="1" dirty="0" smtClean="0">
                <a:solidFill>
                  <a:srgbClr val="FFFF00"/>
                </a:solidFill>
              </a:rPr>
              <a:t>Skeletal</a:t>
            </a:r>
            <a:r>
              <a:rPr lang="en-US" dirty="0" smtClean="0">
                <a:solidFill>
                  <a:srgbClr val="FFFF00"/>
                </a:solidFill>
              </a:rPr>
              <a:t>– skeletal muscle is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voluntary (usually) and long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(skeletal muscle cells are the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length of the entire muscle).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b="1" dirty="0" smtClean="0">
                <a:solidFill>
                  <a:srgbClr val="FFFF00"/>
                </a:solidFill>
              </a:rPr>
              <a:t>Cardiac</a:t>
            </a:r>
            <a:r>
              <a:rPr lang="en-US" dirty="0" smtClean="0">
                <a:solidFill>
                  <a:srgbClr val="FFFF00"/>
                </a:solidFill>
              </a:rPr>
              <a:t> – cardiac muscle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is found in the heart; it is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involuntary.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0420" name="Picture 4" descr="File:Skeletal musc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3445676"/>
            <a:ext cx="4152900" cy="333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746869" y="6602968"/>
            <a:ext cx="15359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 en.wikipedia.org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http://peer.tamu.edu/curriculum_modules/organsystems/module_5/Images/ImpulseAnimation/Nervous_anim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9650" y="0"/>
            <a:ext cx="4324350" cy="2381250"/>
          </a:xfrm>
          <a:prstGeom prst="rect">
            <a:avLst/>
          </a:prstGeom>
          <a:noFill/>
        </p:spPr>
      </p:pic>
      <p:pic>
        <p:nvPicPr>
          <p:cNvPr id="68612" name="Picture 4" descr="http://img.tfd.com/dorland/thumbs/synap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719" y="2228469"/>
            <a:ext cx="3643516" cy="341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2050" y="331788"/>
            <a:ext cx="8229600" cy="1143000"/>
          </a:xfrm>
        </p:spPr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395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Nervous</a:t>
            </a:r>
            <a:r>
              <a:rPr lang="en-US" dirty="0" smtClean="0"/>
              <a:t> tissue </a:t>
            </a:r>
            <a:r>
              <a:rPr lang="en-US" dirty="0" smtClean="0">
                <a:solidFill>
                  <a:srgbClr val="FFFF00"/>
                </a:solidFill>
              </a:rPr>
              <a:t>can create electrical signals using </a:t>
            </a:r>
            <a:r>
              <a:rPr lang="en-US" u="sng" dirty="0" smtClean="0">
                <a:solidFill>
                  <a:srgbClr val="FFFF00"/>
                </a:solidFill>
              </a:rPr>
              <a:t>sodium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u="sng" dirty="0" smtClean="0">
                <a:solidFill>
                  <a:srgbClr val="FFFF00"/>
                </a:solidFill>
              </a:rPr>
              <a:t>potassium</a:t>
            </a:r>
            <a:r>
              <a:rPr lang="en-US" dirty="0" smtClean="0">
                <a:solidFill>
                  <a:srgbClr val="FFFF00"/>
                </a:solidFill>
              </a:rPr>
              <a:t> in order to signal the rest of the body.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Changing sodium/potassium levels create changes in the electrical charge of the </a:t>
            </a:r>
            <a:r>
              <a:rPr lang="en-US" dirty="0" smtClean="0"/>
              <a:t>cell. </a:t>
            </a:r>
          </a:p>
          <a:p>
            <a:pPr lvl="1"/>
            <a:r>
              <a:rPr lang="en-US" dirty="0" err="1" smtClean="0"/>
              <a:t>Biochemicals</a:t>
            </a:r>
            <a:r>
              <a:rPr lang="en-US" dirty="0" smtClean="0"/>
              <a:t> called </a:t>
            </a:r>
            <a:r>
              <a:rPr lang="en-US" b="1" dirty="0" smtClean="0"/>
              <a:t>neurotransmitters</a:t>
            </a:r>
            <a:r>
              <a:rPr lang="en-US" dirty="0" smtClean="0"/>
              <a:t> will send signals from nerve cell to nerve cell.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Nervous system tissue </a:t>
            </a:r>
            <a:r>
              <a:rPr lang="en-US" dirty="0" smtClean="0">
                <a:solidFill>
                  <a:srgbClr val="FFFF00"/>
                </a:solidFill>
              </a:rPr>
              <a:t>includes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brain, spinal chord, and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peripheral nerves in the skin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other organs.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681" y="6646218"/>
            <a:ext cx="29883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medical-dictionary.thefreedictionary.com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7325775" y="1434584"/>
            <a:ext cx="14879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peer.tamu.edu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 &amp;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1"/>
            <a:ext cx="8229600" cy="2305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Organs are made up of the </a:t>
            </a:r>
            <a:r>
              <a:rPr lang="en-US" dirty="0" smtClean="0">
                <a:solidFill>
                  <a:srgbClr val="FFFF00"/>
                </a:solidFill>
              </a:rPr>
              <a:t>four kinds of tissue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tissue will form an </a:t>
            </a:r>
            <a:r>
              <a:rPr lang="en-US" dirty="0" smtClean="0">
                <a:solidFill>
                  <a:srgbClr val="FFFF00"/>
                </a:solidFill>
              </a:rPr>
              <a:t>organized structure such as a sheet, tube, strip, layer, etc. </a:t>
            </a:r>
          </a:p>
          <a:p>
            <a:r>
              <a:rPr lang="en-US" dirty="0" smtClean="0"/>
              <a:t>Organs together will form </a:t>
            </a:r>
            <a:r>
              <a:rPr lang="en-US" dirty="0" smtClean="0">
                <a:solidFill>
                  <a:srgbClr val="FFFF00"/>
                </a:solidFill>
              </a:rPr>
              <a:t>Systems</a:t>
            </a:r>
            <a:r>
              <a:rPr lang="en-US" dirty="0" smtClean="0"/>
              <a:t>, or a collection of </a:t>
            </a:r>
            <a:r>
              <a:rPr lang="en-US" dirty="0" smtClean="0">
                <a:solidFill>
                  <a:srgbClr val="FFFF00"/>
                </a:solidFill>
              </a:rPr>
              <a:t>organs that serve a specific function</a:t>
            </a:r>
            <a:r>
              <a:rPr lang="en-US" dirty="0" smtClean="0"/>
              <a:t>.  </a:t>
            </a:r>
          </a:p>
        </p:txBody>
      </p:sp>
      <p:pic>
        <p:nvPicPr>
          <p:cNvPr id="3074" name="Picture 2" descr="http://aarcaro.files.wordpress.com/2011/01/dwa5-organ-systems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70835"/>
            <a:ext cx="3517900" cy="19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arcaro.files.wordpress.com/2011/01/dwa5-organ-systems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645" y="4070834"/>
            <a:ext cx="3443955" cy="20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3206" y="6101401"/>
            <a:ext cx="19832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aarcaro.wordpress.com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1109</Words>
  <Application>Microsoft Office PowerPoint</Application>
  <PresentationFormat>On-screen Show (4:3)</PresentationFormat>
  <Paragraphs>130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Animal Physiology</vt:lpstr>
      <vt:lpstr>Organization in Living Organisms. </vt:lpstr>
      <vt:lpstr>Levels of Organization</vt:lpstr>
      <vt:lpstr>Specialization </vt:lpstr>
      <vt:lpstr>Epithelial Tissue</vt:lpstr>
      <vt:lpstr>Connective Tissue</vt:lpstr>
      <vt:lpstr>Muscle Tissue </vt:lpstr>
      <vt:lpstr>Nervous Tissue</vt:lpstr>
      <vt:lpstr>Organs &amp; Organ Systems</vt:lpstr>
      <vt:lpstr>The 10 Systems of the Body</vt:lpstr>
      <vt:lpstr>Circulatory System</vt:lpstr>
      <vt:lpstr>Respiratory System</vt:lpstr>
      <vt:lpstr>Digestive Tract</vt:lpstr>
      <vt:lpstr>Urinary System </vt:lpstr>
      <vt:lpstr>Musculoskeletal System</vt:lpstr>
      <vt:lpstr>Immune System</vt:lpstr>
      <vt:lpstr>Nervous System </vt:lpstr>
      <vt:lpstr>Endocrine System</vt:lpstr>
      <vt:lpstr>Reproductive System</vt:lpstr>
      <vt:lpstr>Integumentary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Fermentation</dc:title>
  <dc:creator>Mr. Craig Kohn</dc:creator>
  <cp:lastModifiedBy>RASD</cp:lastModifiedBy>
  <cp:revision>117</cp:revision>
  <dcterms:created xsi:type="dcterms:W3CDTF">2011-03-11T15:13:09Z</dcterms:created>
  <dcterms:modified xsi:type="dcterms:W3CDTF">2016-02-29T18:10:10Z</dcterms:modified>
</cp:coreProperties>
</file>