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264" r:id="rId3"/>
    <p:sldId id="265" r:id="rId4"/>
    <p:sldId id="266" r:id="rId5"/>
    <p:sldId id="267" r:id="rId6"/>
    <p:sldId id="268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9" r:id="rId15"/>
    <p:sldId id="270" r:id="rId16"/>
    <p:sldId id="271" r:id="rId17"/>
    <p:sldId id="313" r:id="rId18"/>
    <p:sldId id="316" r:id="rId19"/>
    <p:sldId id="272" r:id="rId20"/>
    <p:sldId id="273" r:id="rId21"/>
    <p:sldId id="274" r:id="rId22"/>
    <p:sldId id="275" r:id="rId23"/>
    <p:sldId id="276" r:id="rId24"/>
    <p:sldId id="278" r:id="rId25"/>
    <p:sldId id="277" r:id="rId26"/>
    <p:sldId id="279" r:id="rId27"/>
    <p:sldId id="280" r:id="rId28"/>
    <p:sldId id="281" r:id="rId29"/>
    <p:sldId id="310" r:id="rId30"/>
    <p:sldId id="311" r:id="rId31"/>
    <p:sldId id="282" r:id="rId32"/>
    <p:sldId id="283" r:id="rId33"/>
    <p:sldId id="314" r:id="rId34"/>
    <p:sldId id="284" r:id="rId35"/>
    <p:sldId id="285" r:id="rId36"/>
    <p:sldId id="287" r:id="rId37"/>
    <p:sldId id="288" r:id="rId38"/>
    <p:sldId id="289" r:id="rId39"/>
    <p:sldId id="317" r:id="rId40"/>
    <p:sldId id="290" r:id="rId41"/>
    <p:sldId id="291" r:id="rId42"/>
    <p:sldId id="292" r:id="rId43"/>
    <p:sldId id="293" r:id="rId44"/>
    <p:sldId id="294" r:id="rId45"/>
    <p:sldId id="295" r:id="rId46"/>
    <p:sldId id="297" r:id="rId47"/>
    <p:sldId id="296" r:id="rId48"/>
    <p:sldId id="298" r:id="rId49"/>
    <p:sldId id="301" r:id="rId50"/>
    <p:sldId id="299" r:id="rId51"/>
    <p:sldId id="302" r:id="rId52"/>
    <p:sldId id="303" r:id="rId53"/>
    <p:sldId id="312" r:id="rId54"/>
    <p:sldId id="315" r:id="rId55"/>
    <p:sldId id="304" r:id="rId56"/>
    <p:sldId id="305" r:id="rId57"/>
    <p:sldId id="306" r:id="rId58"/>
    <p:sldId id="307" r:id="rId59"/>
    <p:sldId id="308" r:id="rId60"/>
    <p:sldId id="309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90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843D0-9A60-4491-AC91-D21096545654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ED967-9A3E-4957-BE80-66BF315D9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EED967-9A3E-4957-BE80-66BF315D91E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B9451-D4D3-4E0C-92EF-D2D88873A5CF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EB850-8C68-4C07-9AD5-0C4716D911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B9451-D4D3-4E0C-92EF-D2D88873A5CF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EB850-8C68-4C07-9AD5-0C4716D91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B9451-D4D3-4E0C-92EF-D2D88873A5CF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EB850-8C68-4C07-9AD5-0C4716D91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B9451-D4D3-4E0C-92EF-D2D88873A5CF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EB850-8C68-4C07-9AD5-0C4716D91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B9451-D4D3-4E0C-92EF-D2D88873A5CF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EB850-8C68-4C07-9AD5-0C4716D911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B9451-D4D3-4E0C-92EF-D2D88873A5CF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EB850-8C68-4C07-9AD5-0C4716D91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B9451-D4D3-4E0C-92EF-D2D88873A5CF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EB850-8C68-4C07-9AD5-0C4716D91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B9451-D4D3-4E0C-92EF-D2D88873A5CF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EB850-8C68-4C07-9AD5-0C4716D91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B9451-D4D3-4E0C-92EF-D2D88873A5CF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EB850-8C68-4C07-9AD5-0C4716D911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B9451-D4D3-4E0C-92EF-D2D88873A5CF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EB850-8C68-4C07-9AD5-0C4716D91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2B9451-D4D3-4E0C-92EF-D2D88873A5CF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2EB850-8C68-4C07-9AD5-0C4716D911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E2B9451-D4D3-4E0C-92EF-D2D88873A5CF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D2EB850-8C68-4C07-9AD5-0C4716D911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gizmodo.com/240760/project-epoc-lets-you-control-video-games-with-your-noggin" TargetMode="External"/><Relationship Id="rId7" Type="http://schemas.openxmlformats.org/officeDocument/2006/relationships/hyperlink" Target="https://getmyo.com/" TargetMode="External"/><Relationship Id="rId2" Type="http://schemas.openxmlformats.org/officeDocument/2006/relationships/hyperlink" Target="http://www.latimes.com/business/technology/la-fi-tn-mind-games-how-brain-waves-control-a-video-game-20130307,0,5050953.sto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ashingtonpost.com/paralyzed-woman-drinks-coffee-using-thoughts/2012/05/16/gIQA3cabUU_video.html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en.wikipedia.org/wiki/Mindflex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hyperlink" Target="file:///\\rasdts2\HS%20Faculity%20Folders\jkush\jkush\JKush%20School%20Files\E%20b%20D\Foundations%20of%20Technology%209th%20Grade\Unit%201%20History%20of%20Technology\Wheel%20Focus%20Group.mp4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youtube.com/watch?v=fkz83VFEk1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Vacuu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rZy6XilXDZQ&amp;feature=related" TargetMode="External"/><Relationship Id="rId4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hyperlink" Target="http://www.youtube.com/watch?v=0CRX_mqpzdU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hyperlink" Target="http://www.youtube.com/watch?v=d4joqYycnqM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imes.com/videogallery/74130184/Technology/AP-Analysis-Technology-kills-middle-class-jobs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4OIxWMTrGl8" TargetMode="External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Vacuu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Incandescent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youtube.com/watch?v=z0Tuaqcxa0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gif"/><Relationship Id="rId4" Type="http://schemas.openxmlformats.org/officeDocument/2006/relationships/hyperlink" Target="http://www.youtube.com/watch?v=hXlnFgWUpDA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Vacuu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Incandescent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59898"/>
            <a:ext cx="7772400" cy="1472184"/>
          </a:xfrm>
        </p:spPr>
        <p:txBody>
          <a:bodyPr>
            <a:noAutofit/>
          </a:bodyPr>
          <a:lstStyle/>
          <a:p>
            <a:r>
              <a:rPr lang="en-US" sz="4800" dirty="0" smtClean="0"/>
              <a:t>HISTORY OF TECHNOLOGY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7406640" cy="1752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Foundations of Technology 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Grade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077200" y="6688723"/>
            <a:ext cx="10668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J Kush 9-2010  Revised 11-11-10</a:t>
            </a:r>
            <a:endParaRPr lang="en-US" sz="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35608" y="2514600"/>
            <a:ext cx="7498080" cy="3733800"/>
          </a:xfrm>
        </p:spPr>
        <p:txBody>
          <a:bodyPr/>
          <a:lstStyle/>
          <a:p>
            <a:r>
              <a:rPr lang="en-US" dirty="0" smtClean="0"/>
              <a:t>How did the light bulb impact the way people worked?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35608" y="2514600"/>
            <a:ext cx="7498080" cy="3733800"/>
          </a:xfrm>
        </p:spPr>
        <p:txBody>
          <a:bodyPr/>
          <a:lstStyle/>
          <a:p>
            <a:r>
              <a:rPr lang="en-US" dirty="0" smtClean="0"/>
              <a:t>How did the light bulb impact the way people produced things?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35608" y="2514600"/>
            <a:ext cx="7498080" cy="3733800"/>
          </a:xfrm>
        </p:spPr>
        <p:txBody>
          <a:bodyPr/>
          <a:lstStyle/>
          <a:p>
            <a:r>
              <a:rPr lang="en-US" dirty="0" smtClean="0"/>
              <a:t>How did the light bulb influence or change history forever?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35608" y="2514600"/>
            <a:ext cx="7498080" cy="3733800"/>
          </a:xfrm>
        </p:spPr>
        <p:txBody>
          <a:bodyPr/>
          <a:lstStyle/>
          <a:p>
            <a:r>
              <a:rPr lang="en-US" dirty="0" smtClean="0"/>
              <a:t>How did the light bulb influence or change history forever?</a:t>
            </a:r>
          </a:p>
          <a:p>
            <a:endParaRPr lang="en-US" dirty="0" smtClean="0"/>
          </a:p>
          <a:p>
            <a:r>
              <a:rPr lang="en-US" dirty="0" smtClean="0"/>
              <a:t>ANSWER:  </a:t>
            </a:r>
          </a:p>
          <a:p>
            <a:pPr algn="ctr">
              <a:buNone/>
            </a:pPr>
            <a:r>
              <a:rPr lang="en-US" dirty="0" smtClean="0"/>
              <a:t>It was a “</a:t>
            </a:r>
            <a:r>
              <a:rPr lang="en-US" sz="3600" dirty="0" smtClean="0"/>
              <a:t>TURNING POINT</a:t>
            </a:r>
            <a:r>
              <a:rPr lang="en-US" dirty="0" smtClean="0"/>
              <a:t>”!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 Time…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447800"/>
            <a:ext cx="76962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GROUPS OF TWO</a:t>
            </a:r>
          </a:p>
          <a:p>
            <a:r>
              <a:rPr lang="en-US" dirty="0" smtClean="0"/>
              <a:t>TOPICS:</a:t>
            </a:r>
          </a:p>
          <a:p>
            <a:pPr lvl="7"/>
            <a:r>
              <a:rPr lang="en-US" sz="2200" dirty="0" smtClean="0"/>
              <a:t>Plow                       Internal combustion engine</a:t>
            </a:r>
          </a:p>
          <a:p>
            <a:pPr lvl="7"/>
            <a:r>
              <a:rPr lang="en-US" sz="2200" dirty="0" smtClean="0"/>
              <a:t>Irrigation System      Rubber tires</a:t>
            </a:r>
          </a:p>
          <a:p>
            <a:pPr lvl="7"/>
            <a:r>
              <a:rPr lang="en-US" sz="2200" dirty="0" smtClean="0"/>
              <a:t>Cannon                   Air conditioning</a:t>
            </a:r>
          </a:p>
          <a:p>
            <a:pPr lvl="7"/>
            <a:r>
              <a:rPr lang="en-US" sz="2200" dirty="0" smtClean="0"/>
              <a:t>Printing Press	        Locomotives</a:t>
            </a:r>
          </a:p>
          <a:p>
            <a:pPr lvl="7"/>
            <a:r>
              <a:rPr lang="en-US" sz="2200" dirty="0" smtClean="0"/>
              <a:t>Steam Engine</a:t>
            </a:r>
          </a:p>
          <a:p>
            <a:pPr lvl="7"/>
            <a:r>
              <a:rPr lang="en-US" sz="2200" dirty="0" smtClean="0"/>
              <a:t>Radar</a:t>
            </a:r>
          </a:p>
          <a:p>
            <a:pPr lvl="7"/>
            <a:r>
              <a:rPr lang="en-US" sz="2200" dirty="0" smtClean="0"/>
              <a:t>Computer</a:t>
            </a:r>
          </a:p>
          <a:p>
            <a:pPr lvl="7"/>
            <a:r>
              <a:rPr lang="en-US" sz="2200" dirty="0" smtClean="0"/>
              <a:t>Satellites</a:t>
            </a:r>
          </a:p>
          <a:p>
            <a:pPr lvl="7"/>
            <a:r>
              <a:rPr lang="en-US" sz="2200" dirty="0" smtClean="0"/>
              <a:t>Fertilizer</a:t>
            </a:r>
          </a:p>
          <a:p>
            <a:pPr lvl="7"/>
            <a:r>
              <a:rPr lang="en-US" sz="2200" dirty="0" smtClean="0"/>
              <a:t>Space Shuttle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498080" cy="19050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TOPICS: Plow, Irrigation System, Cannon, Printing Press, Steam Engine, Radar, Computer, Satellites, Fertilizer, Space Shuttle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00" y="1295400"/>
            <a:ext cx="7498080" cy="5181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ANSWER THESE QUESTIONS </a:t>
            </a:r>
          </a:p>
          <a:p>
            <a:pPr algn="ctr">
              <a:buNone/>
            </a:pPr>
            <a:r>
              <a:rPr lang="en-US" dirty="0" smtClean="0"/>
              <a:t>&amp; PRESENT THE INFORMATION</a:t>
            </a:r>
          </a:p>
          <a:p>
            <a:pPr algn="ctr">
              <a:buNone/>
            </a:pPr>
            <a:r>
              <a:rPr lang="en-US" dirty="0" smtClean="0"/>
              <a:t>*List 6 or more examples for each.*</a:t>
            </a:r>
          </a:p>
          <a:p>
            <a:pPr algn="ctr">
              <a:buNone/>
            </a:pPr>
            <a:endParaRPr lang="en-US" dirty="0" smtClean="0"/>
          </a:p>
          <a:p>
            <a:r>
              <a:rPr lang="en-US" sz="2400" dirty="0" smtClean="0"/>
              <a:t>How did it influence the lives of the people who first used it?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How did it impact the way people lived?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How did it impact the way people worked?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How did it impact the way people produced things?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How did it influence or change history forever?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 algn="ctr">
              <a:buNone/>
            </a:pP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we need to know from the activity…</a:t>
            </a:r>
            <a:endParaRPr lang="en-US" sz="3200" dirty="0"/>
          </a:p>
        </p:txBody>
      </p:sp>
      <p:sp>
        <p:nvSpPr>
          <p:cNvPr id="84998" name="AutoShape 6" descr="data:image/jpg;base64,/9j/4AAQSkZJRgABAQAAAQABAAD/2wCEAAkGBhMPDxAQEBAQERAPDxAPEBQSFRIREg4PFRAVFBQQEhIZGyYfGBkjGRUWHy8gIykpLCwsFR4yNTAqOiYrLCkBCQoKDQwOFA8PFCkkFBgqKSkpKTYpKSkpKSkpNSkpNSkpKSkpLikpNSkpKSopNSkpKSkpKTIpKSkpKikpKSkpKf/AABEIAMIBAwMBIgACEQEDEQH/xAAcAAEAAQUBAQAAAAAAAAAAAAAABgMEBQcIAgH/xABWEAABAwIBBwYGDAoFDQEAAAABAAIDBBEFBgcSITFBcQgTYYGRwSIyUaGxwiNCQ0RTYnKSlLLD0RRSVIKDhJOixPAWF3PS8RgzNDVVZXSVo9Ph4+QV/8QAFQEBAQAAAAAAAAAAAAAAAAAAAAH/xAAUEQEAAAAAAAAAAAAAAAAAAAAA/9oADAMBAAIRAxEAPwDeKIiAiIgIiICIiAiIgIiICIiAiIgIiICIiAiIgIiICIiAiIgIiICIiAiIgIiICIiAiIgIiICIiAiIgIiICIiAiIgIiICIiAiIgIiICIiAiIgIiICIiAiIgIiICIiAiIgIiICIiAiIgIiICIiAiIgIiICIiAiIgIiICIiAiIgIiIIvl5nBp8Hha+bSfJKSIYmWD5LeM4k6mtFxc9I2rVNXyipn+JAyAX3DnnW+UXNH7qn+WGcSjoat1PVQNkeI43Au5rU119Q0+vtWIGdjCTtpI/m0p70EM/r6qPhZeqGm77r6M/tQPbSHjHTj1VNBnIwZ22jh/Z0Z9ZexlxgbttFAeMFIe9BDG8oKfe2Q9UA9RVG8oWb4N/ZF/dCmYynwJ3vGm+jUx9C9txPAXe8ab6LF3BBDByhZfxHD9HGfWCqN5Qj94f8AsIz9sFmcocoMApmAtw2lkefa8xHHbjqv5laZOY/gNY/m5sLpqYkEsJYHtfYXIuACDbdbWgthyhD5HfRmH+KC9jlB9LvobT/GqV/0eyed73pfmSheP6I5On3Cn7Zx3oI23lBt/GPXRHurVUbn+YfdWjjRSd1Ys8cgsnXe4wftqkeusXjOSWTVM274r6r2jmqCbeXx9QQUG5+WflEPXRVA9FSVVbn1jPvqmHGkqx9qVj8HwLJqskEbIZo3u8UPlnaHnyNOkQT0bVIDmfwNwuC5o6Kh3oKC1bnuiPvuj66erHrqszPPGffmH9cdU3vWExrIfJykNpZ6kO2aMcjpHDiAw261cYLmpwKuaXU1RVOAtpeyta5l9mkx0dx2IM0zPBGffeGn6SO4qqM7LDsqcM+fUj7MqzPJ2w47J60fpIT9kqR5OFDuqq0dcB+zQZZudRvw+Fn9NUj7BehnSHwuFn9ZqR/DLBO5N1HurKvrEJ9VUncmyn3V1QOLIz9yCSDOf8fCz+t1A/hV6Gc0/wC7Ppsw9NKoq7k1xbsQlHGFh9dUzyam7sSk/YD/ALiCX/1lu/Fw0/r0g9NMvv8AWS/4PD/+Yf8AzqFnk1ndiZ66f/2qm7k2SbsTb1wOH2qCdDONJ8DQnhiDO+FfRnEl/JqM8MQh741AHcm+fdiMZ4xSD1yqbuTnVbsQh+ZKO9BsYZwJfyWm6sQpvuXsZey/kcXVXUZ71rJ3J2rt1dT9fPD1VTdyesRGytpfnTj1EG0/6dzfkDTwraH++voy5n/2bIeFXh5+2WqHcn/FBsqqQ/pJx9mvJzD4sNlRSnhNKPs0G2xltUbsKqDwqcPP26ymB5SipcY3wT0swbp83OGXfGCAXxvY5zXgEgGxuNIXGsX0gMyuNN2TwdU7+9iz2Q2SOKYZidG+uka+nldPTjRl5yz3U0j23aQCL815gg3WiIg5iz9/66k/4en+oVrlbS5RFGWYrHJbwZaOOx+Mx72uH1e1atQEREBfQV8RBWdMXkXJNh/P89CrRVDgbDVax6QbixB4qphlHzhuLWb4/wAQbpD8W+ondqvtV1Xwtj1ltnDZ0+ToKqLc5RVG6eQcCQBwCuI8erdB0gnm0Guaxzr3Ac4EtB46J7FhV7EpsW3OiSCRfUSL2JHWe1RWXZljVg/6RIeg21+ZW1djMk79J7iSTc9J/wDA1dvlKxyuKaAuI1E6VwOkjaOKDJYcZHlwYC7m4nTyHSa3m422JcLkXIuNmvyBZAZwqsNMZe38Uv0QXjcSHeVYyOncwlwtYt0SSGuFrbRfYelYuQ3cT5SVUXzsUc95ceq5vYXvt9J3m5WYwTKCeDSqYBIOZs1zwCYyHX9ikdsGkGmwO8XGxYClg0u2yvjCYY3tOiWus722kCNmq9u2+3ddFSsZ5ahuyGPo1vHbZyrR58ase5R9T5h6y1sig2jHn5qBtgB4TSDuKuY8/wDNvpndU7u9i1KvrQg3EzlBO9tTTdU472K5j5QbN9PU9UjD3KG0ssZjk0DG6VsTWSlnMtdJUCSEOezTuHAsBFxqu2U+2C+yQMNR7EylNJzcrnEti0BUjTNnP26nBuoatC5AsgncfKFh3w1f/SPerqPlC0u9lWPzIj661WyiaagGCJr6bm4+bIjbNMYnSWc/m3WDn6YLHX8UHVuV7V4XCGzc3CwiGNskPg6TZnmJz3COS95Wt8IkO+DGzWCG0os/9EdpqBxhafQ9XkWfSgPukg4wP7iueMchDJiGtDPY4XPaNjJXQsdI0DdZxOrds3KxDz5Sg6gjz0Yefd7cYpx3K7iztYe733GOLJx6q5VEzvxj2lexWPHt3dqDrKPOVQu2VlN1mRvparlmXdGdlXSn9KB6QuSG4lKNkjlUbjUw90PY37kHXLMsaU7Kml/bRrF4/jsUsuG83LE9wxOEWZIx5s6CobsB+MuXhlFOPdP3W/cpJm+xqWbF8NZI4ForIneK0axcbQOkoOrAUQIgiecPN5FjMMbJHmOWBxdFI0A2DgA6NwPtTYcC0det5+Tlbxap/wA2M+lzVvVEHPkvJ2nHi1XbEO6Qqym5P1YPFmiPFko9AK6QRBzBPmNr27HU54mRvpYrKXNBiDfawHhK3vsurF8LUHJgzZ4lGQ5kB0hrBjljuOBDlb1OQGJk3fSTO+a70FdbvpGO2sYeLQVRdhMJ2wxfMb9yDkCXI6tb41HUD8xxVrJgNS3bTTj9G/7l2KcDh+DA+SXN9BXh2T0J9q/9pL3uQcbOw+UbYpBxY4dyq0dW+AnwbtdbSa8HRJGw7iHDc4EEeXWV16/JWI73/uO+s0q1rcg6eZui8yi17OjfzLtflMYAPWCg5Pr8XdLq0Q0b7ay7i7aVYLp6rzLQPvoVuIMPS+KQdjo7+dYSqzCvN9DEx0c5SQP7TdBpCgxVjBaSO5tbSba7gNge07SNzgWny3VviFfzhs0ENGy+08VuOfMFV+1rKF/yqVrPqtKh2VGb6ow+aOKc4cedbdrxpRsBubMcSBYmx7EEARS2lyNqpn6DKKF5L9BtnuYHnRLvAcZACLA6wr9+a/EALuwiUi17xzNdcdHhOQQNFMZcgKpvjYTiY+QNMeaJWj8ky3x6XFIvlUxdb0IIyiz7sAgHjVMsX9rTSttx0br0zJeJ/iYhRn5TjF9eyCPh1ti9tncNGznDQN22JGifK3yKSszfTv1xS0svyJmO9BKPza1w2QE8NI9yCLudcknWTrPSV8WelyHrGbad483pVo/Jqpbthd5vvQYxFeuwacbYX9ipOw+UbYpPmuQW6Kq6meNrHDqKplp8hQfFK81jL41h/RUsPYCVFFPsydAZMZpn2OjG57idwPNPI9CDqQL6iICIiAiIgIiICIiAiIgIozlHnHw/Drioqmc4Pco/ZZb+QsbfR/OstV5Sco2R12UFM2MbBLUeG/iIm+CDxLuCDe087Y2l73Naxou5ziGtaPKSdQWvsps+eH0d2wvdWSi4tBbmwemY+D83SXPeNZU1mJPH4TUTTknwWE+AD8WMWaOoLH//AJsmrwduzWLbtd77Ne1BsDKDP1iNSSIDHSR7hEA+S3TI8HzBqhWJZT1VTK2aonfLI3xXPs63AbP8ArF9G9oJLXAC1zbUL3sD5Nh7FQQSOfOBWvhEBmHNg3ADI2kHy6QF1c4fnSxOEs0K6UNZsa7Qcy1gPCaW2Ozf071E19BQb7ybz8SaQirqMvNiedpBckAayYHHcNZs7cdS2Xk9lpRYiL0lTHKbXLL6MreMTrOHZZcq0VZpgEEte0g3BILXA3D2kawbi9xsKnWA4TS44eakeKLF2AvhqIxox1+iLnnIxYCYWuS2xOt2uxADosi6oS4dE/xoo3fKY0+kLQMmXOOZPStgrh+EQ3IjM15GytG0xVI8K9ranXI3gKeZM5+cPqrNqNOjlOr2XwoieiZo1fnBqCZzZI0T/HoaN3yoIT6qtX5vsOPvClafKyNrD2tss5S1bJWB8b2SMcLtcxwe1w8ocNRVVBHRkBRDxY5Wf2dTVx+ZsoXh+QUB2S1rf1qd3me4qSogiT83UZ99VfX+Cv8ArwFW0ubNp2VT/wA+no3fViapsiCAvzXk+7Ux+VSH1JmqzmzSX30buEdRF9q9bKRBr2izQ02j7NGzSubhji5pG7xmgqTYFkjT0RBhiawi+sAbxYrOIgIiICIiAiIgIiICIiAvhX1EHIecXAPwDEqmACzWyuczpjf4bP3XDsUZut+Z9ciJquSGppYHyPEZjl0ACSGm7D53DqC0pVZOVUX+cpZ28Y3+myCxjlLTcGxVzHicgFtLVcHWAbWI8o6B5/KVaPjLdRBHEEL4grzTlwsbAaTnWGiBpO2nzKjo/wA6l5RB60V5REFSCcscHD/EeRZCPHC1zXMDmPY4PY5rrOY9pu1zTbUQdaxaINk4pnhqMQg/Bqumo5YiWk3bM1xc3Y67ZRY8LK3p6KGRuqmpmgj2ocfOST51AGPIUzyMhqKiRsUcMjw8gA6LtBpvtL7WAQbtzO4C2npZpWtDRPIA0NFgWxgjS26zdxF/irYKscEw0U1NDANfNRtaT+M7a53WST1q+QEREBERAREQEREBERAREQEREBERAREQEREHyy8Pp2na1p4gKoiDHVGT1NJ49PE7i1p7liKrNnhsvjUUHU0D0KUIggFTmQwt/vcs+S9w71i5+T1h7vFfOzg+/pC2miDT8nJwpd1VUD5h7lT/AMm+n/K5+xn3LciINQR8nKlG2pnPzR3K/peT7h7fHMz+LyPQtoIgieFZrcNprFlJGSN7xpntKk0FGyMWYxrQNwACr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20650" y="-1031875"/>
            <a:ext cx="2466975" cy="1847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5004" name="Picture 12" descr="http://ima.dada.net/image/medium/11434330.jpg"/>
          <p:cNvPicPr>
            <a:picLocks noChangeAspect="1" noChangeArrowheads="1"/>
          </p:cNvPicPr>
          <p:nvPr/>
        </p:nvPicPr>
        <p:blipFill>
          <a:blip r:embed="rId3" cstate="print"/>
          <a:srcRect l="9677" r="3226"/>
          <a:stretch>
            <a:fillRect/>
          </a:stretch>
        </p:blipFill>
        <p:spPr bwMode="auto">
          <a:xfrm>
            <a:off x="0" y="2438400"/>
            <a:ext cx="2057400" cy="2449194"/>
          </a:xfrm>
          <a:prstGeom prst="rect">
            <a:avLst/>
          </a:prstGeom>
          <a:noFill/>
        </p:spPr>
      </p:pic>
      <p:pic>
        <p:nvPicPr>
          <p:cNvPr id="85002" name="Picture 10" descr="http://media.gdgt.com/img/product/23/i1o/kinect-24mt-460.jpg"/>
          <p:cNvPicPr>
            <a:picLocks noChangeAspect="1" noChangeArrowheads="1"/>
          </p:cNvPicPr>
          <p:nvPr/>
        </p:nvPicPr>
        <p:blipFill>
          <a:blip r:embed="rId4" cstate="print"/>
          <a:srcRect t="21132" b="27547"/>
          <a:stretch>
            <a:fillRect/>
          </a:stretch>
        </p:blipFill>
        <p:spPr bwMode="auto">
          <a:xfrm>
            <a:off x="4953000" y="3810000"/>
            <a:ext cx="3365501" cy="1295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286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1.  Most technological development has been evolutionary, the result of a series of refinements to a basic invention.</a:t>
            </a:r>
          </a:p>
        </p:txBody>
      </p:sp>
      <p:pic>
        <p:nvPicPr>
          <p:cNvPr id="85010" name="Picture 18" descr="http://www.hackphone.co.il/2011/03/images/NES_controller.jpg"/>
          <p:cNvPicPr>
            <a:picLocks noChangeAspect="1" noChangeArrowheads="1"/>
          </p:cNvPicPr>
          <p:nvPr/>
        </p:nvPicPr>
        <p:blipFill>
          <a:blip r:embed="rId5" cstate="print"/>
          <a:srcRect t="20000" b="14000"/>
          <a:stretch>
            <a:fillRect/>
          </a:stretch>
        </p:blipFill>
        <p:spPr bwMode="auto">
          <a:xfrm>
            <a:off x="0" y="5334000"/>
            <a:ext cx="2309091" cy="1524000"/>
          </a:xfrm>
          <a:prstGeom prst="rect">
            <a:avLst/>
          </a:prstGeom>
          <a:noFill/>
        </p:spPr>
      </p:pic>
      <p:pic>
        <p:nvPicPr>
          <p:cNvPr id="85012" name="Picture 20" descr="http://www.videogamecentral.com/product_images/b/856/yhst-37444749384866_2146_35332868__36862_zoom.jpg"/>
          <p:cNvPicPr>
            <a:picLocks noChangeAspect="1" noChangeArrowheads="1"/>
          </p:cNvPicPr>
          <p:nvPr/>
        </p:nvPicPr>
        <p:blipFill>
          <a:blip r:embed="rId6" cstate="print"/>
          <a:srcRect l="20679" r="23025"/>
          <a:stretch>
            <a:fillRect/>
          </a:stretch>
        </p:blipFill>
        <p:spPr bwMode="auto">
          <a:xfrm>
            <a:off x="2438400" y="5334000"/>
            <a:ext cx="1505712" cy="1485900"/>
          </a:xfrm>
          <a:prstGeom prst="rect">
            <a:avLst/>
          </a:prstGeom>
          <a:noFill/>
        </p:spPr>
      </p:pic>
      <p:pic>
        <p:nvPicPr>
          <p:cNvPr id="85018" name="Picture 26" descr="http://www.ps3controller.org/ps3controller.jpg"/>
          <p:cNvPicPr>
            <a:picLocks noChangeAspect="1" noChangeArrowheads="1"/>
          </p:cNvPicPr>
          <p:nvPr/>
        </p:nvPicPr>
        <p:blipFill>
          <a:blip r:embed="rId7" cstate="print"/>
          <a:srcRect t="19565" b="18182"/>
          <a:stretch>
            <a:fillRect/>
          </a:stretch>
        </p:blipFill>
        <p:spPr bwMode="auto">
          <a:xfrm>
            <a:off x="4038600" y="5257800"/>
            <a:ext cx="2570480" cy="1600200"/>
          </a:xfrm>
          <a:prstGeom prst="rect">
            <a:avLst/>
          </a:prstGeom>
          <a:noFill/>
        </p:spPr>
      </p:pic>
      <p:pic>
        <p:nvPicPr>
          <p:cNvPr id="85020" name="Picture 28" descr="http://neurogadget.com/wp-content/uploads/2011/03/neurosky-mindwave-bci-headset.jpg"/>
          <p:cNvPicPr>
            <a:picLocks noChangeAspect="1" noChangeArrowheads="1"/>
          </p:cNvPicPr>
          <p:nvPr/>
        </p:nvPicPr>
        <p:blipFill>
          <a:blip r:embed="rId8" cstate="print"/>
          <a:srcRect l="14667" t="5769" r="13333" b="3846"/>
          <a:stretch>
            <a:fillRect/>
          </a:stretch>
        </p:blipFill>
        <p:spPr bwMode="auto">
          <a:xfrm>
            <a:off x="6553200" y="5029200"/>
            <a:ext cx="2101174" cy="1828800"/>
          </a:xfrm>
          <a:prstGeom prst="rect">
            <a:avLst/>
          </a:prstGeom>
          <a:noFill/>
        </p:spPr>
      </p:pic>
      <p:pic>
        <p:nvPicPr>
          <p:cNvPr id="85016" name="Picture 24" descr="http://upload.wikimedia.org/wikipedia/commons/1/1a/Snes_control.jpg"/>
          <p:cNvPicPr>
            <a:picLocks noChangeAspect="1" noChangeArrowheads="1"/>
          </p:cNvPicPr>
          <p:nvPr/>
        </p:nvPicPr>
        <p:blipFill>
          <a:blip r:embed="rId9" cstate="print"/>
          <a:srcRect l="4216" t="13861" r="5138" b="8911"/>
          <a:stretch>
            <a:fillRect/>
          </a:stretch>
        </p:blipFill>
        <p:spPr bwMode="auto">
          <a:xfrm>
            <a:off x="1981200" y="4038600"/>
            <a:ext cx="2667000" cy="1209454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8305800" y="38862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Arial Rounded MT Bold" pitchFamily="34" charset="0"/>
              </a:rPr>
              <a:t>?</a:t>
            </a:r>
            <a:endParaRPr lang="en-US" sz="96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Future of Gaming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8089392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/>
              <a:t> </a:t>
            </a:r>
          </a:p>
          <a:p>
            <a:r>
              <a:rPr lang="en-US" sz="2800" b="1" dirty="0" smtClean="0"/>
              <a:t>Control Video Games with You Mind</a:t>
            </a:r>
          </a:p>
          <a:p>
            <a:pPr>
              <a:buNone/>
            </a:pPr>
            <a:r>
              <a:rPr lang="en-US" sz="1600" dirty="0" smtClean="0">
                <a:hlinkClick r:id="rId2"/>
              </a:rPr>
              <a:t>http://www.latimes.com/business/technology/la-fi-tn-mind-games-how-brain-waves-control-a-video-game-20130307,0,5050953.story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See Also Video Below on Webpage</a:t>
            </a:r>
          </a:p>
          <a:p>
            <a:pPr>
              <a:buNone/>
            </a:pPr>
            <a:r>
              <a:rPr lang="en-US" sz="100" dirty="0" smtClean="0"/>
              <a:t> </a:t>
            </a:r>
          </a:p>
          <a:p>
            <a:r>
              <a:rPr lang="en-US" sz="2800" b="1" dirty="0" err="1" smtClean="0"/>
              <a:t>Gizmodo</a:t>
            </a:r>
            <a:r>
              <a:rPr lang="en-US" sz="2800" b="1" dirty="0" smtClean="0"/>
              <a:t> Article</a:t>
            </a:r>
          </a:p>
          <a:p>
            <a:pPr marL="365125" indent="-17463">
              <a:buNone/>
            </a:pPr>
            <a:r>
              <a:rPr lang="en-US" sz="1600" u="sng" dirty="0" smtClean="0">
                <a:hlinkClick r:id="rId3"/>
              </a:rPr>
              <a:t>http://gizmodo.com/240760/project-epoc-lets-you-control-video-games-with-your-noggin</a:t>
            </a:r>
            <a:endParaRPr lang="en-US" sz="1600" u="sng" dirty="0" smtClean="0"/>
          </a:p>
          <a:p>
            <a:pPr marL="365125" indent="-17463">
              <a:buNone/>
            </a:pPr>
            <a:endParaRPr lang="en-US" sz="900" dirty="0" smtClean="0"/>
          </a:p>
          <a:p>
            <a:r>
              <a:rPr lang="en-US" b="1" dirty="0" smtClean="0"/>
              <a:t>Mind Flex</a:t>
            </a:r>
          </a:p>
          <a:p>
            <a:r>
              <a:rPr lang="en-US" sz="1800" b="1" dirty="0" smtClean="0">
                <a:hlinkClick r:id="rId4"/>
              </a:rPr>
              <a:t>http://mindflexgames.com/what_is_mindflex.php</a:t>
            </a:r>
          </a:p>
          <a:p>
            <a:r>
              <a:rPr lang="en-US" sz="1800" b="1" dirty="0" smtClean="0">
                <a:hlinkClick r:id="rId4"/>
              </a:rPr>
              <a:t>http://en.wikipedia.org/wiki/Mindflex</a:t>
            </a:r>
            <a:endParaRPr lang="en-US" sz="1800" b="1" dirty="0" smtClean="0"/>
          </a:p>
          <a:p>
            <a:pPr lvl="4"/>
            <a:endParaRPr lang="en-US" sz="600" b="1" dirty="0" smtClean="0"/>
          </a:p>
          <a:p>
            <a:pPr lvl="8"/>
            <a:r>
              <a:rPr lang="en-US" sz="600" b="1" dirty="0" smtClean="0"/>
              <a:t>PARA</a:t>
            </a:r>
          </a:p>
          <a:p>
            <a:endParaRPr lang="en-US" sz="1800" b="1" dirty="0"/>
          </a:p>
        </p:txBody>
      </p:sp>
      <p:pic>
        <p:nvPicPr>
          <p:cNvPr id="5" name="Picture 4" descr="sd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4738995"/>
            <a:ext cx="7162800" cy="20428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0200" y="4648200"/>
            <a:ext cx="6400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hlinkClick r:id="rId6"/>
              </a:rPr>
              <a:t>Paralyzed Woman Controls Robotic Arm With Mind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84996" name="Picture 4" descr="https://static.getmyo.com/img/two_rings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5410200"/>
            <a:ext cx="1600200" cy="1075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7498080" cy="1143000"/>
          </a:xfrm>
        </p:spPr>
        <p:txBody>
          <a:bodyPr/>
          <a:lstStyle/>
          <a:p>
            <a:r>
              <a:rPr lang="en-US" dirty="0" smtClean="0"/>
              <a:t>The Future of Education?</a:t>
            </a:r>
            <a:endParaRPr lang="en-US" dirty="0"/>
          </a:p>
        </p:txBody>
      </p:sp>
      <p:pic>
        <p:nvPicPr>
          <p:cNvPr id="5" name="Picture 4" descr="fasf.jpg"/>
          <p:cNvPicPr>
            <a:picLocks noChangeAspect="1"/>
          </p:cNvPicPr>
          <p:nvPr/>
        </p:nvPicPr>
        <p:blipFill>
          <a:blip r:embed="rId2" cstate="print"/>
          <a:srcRect t="1683" r="4444"/>
          <a:stretch>
            <a:fillRect/>
          </a:stretch>
        </p:blipFill>
        <p:spPr>
          <a:xfrm>
            <a:off x="0" y="1905000"/>
            <a:ext cx="3645714" cy="495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685800"/>
            <a:ext cx="5334000" cy="60939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>
                <a:solidFill>
                  <a:srgbClr val="FF0000"/>
                </a:solidFill>
              </a:rPr>
              <a:t>MindWave</a:t>
            </a:r>
            <a:r>
              <a:rPr lang="en-US" sz="2400" dirty="0" smtClean="0">
                <a:solidFill>
                  <a:srgbClr val="FF0000"/>
                </a:solidFill>
              </a:rPr>
              <a:t> Education </a:t>
            </a:r>
            <a:r>
              <a:rPr lang="en-US" sz="2400" dirty="0" smtClean="0"/>
              <a:t>turns your computer into a private tutor. The headset takes decades of laboratory brainwave technology and puts it into a bundled software package for under $100. </a:t>
            </a:r>
            <a:r>
              <a:rPr lang="en-US" sz="2400" dirty="0" smtClean="0">
                <a:solidFill>
                  <a:srgbClr val="FF0000"/>
                </a:solidFill>
              </a:rPr>
              <a:t>It safely measures brainwave signals and monitors the attention levels of students as they interact with math, memory and pattern recognition applications.</a:t>
            </a:r>
            <a:r>
              <a:rPr lang="en-US" sz="2400" dirty="0" smtClean="0"/>
              <a:t> Ten apps are included with experiences ranging from fun entertainment to </a:t>
            </a:r>
            <a:r>
              <a:rPr lang="en-US" sz="2400" dirty="0" smtClean="0">
                <a:solidFill>
                  <a:srgbClr val="FF0000"/>
                </a:solidFill>
              </a:rPr>
              <a:t>serious education</a:t>
            </a:r>
            <a:r>
              <a:rPr lang="en-US" sz="2400" dirty="0" smtClean="0"/>
              <a:t>.</a:t>
            </a:r>
          </a:p>
          <a:p>
            <a:r>
              <a:rPr lang="en-US" sz="1200" dirty="0" smtClean="0"/>
              <a:t>- Lightweight</a:t>
            </a:r>
          </a:p>
          <a:p>
            <a:r>
              <a:rPr lang="en-US" sz="1200" dirty="0" smtClean="0"/>
              <a:t>- Wireless</a:t>
            </a:r>
          </a:p>
          <a:p>
            <a:r>
              <a:rPr lang="en-US" sz="1200" dirty="0" smtClean="0"/>
              <a:t>- Safe passive biosensors</a:t>
            </a:r>
          </a:p>
          <a:p>
            <a:r>
              <a:rPr lang="en-US" sz="1200" dirty="0" smtClean="0"/>
              <a:t>- 8-hour AAA battery life </a:t>
            </a:r>
          </a:p>
          <a:p>
            <a:r>
              <a:rPr lang="en-US" sz="1200" dirty="0" smtClean="0"/>
              <a:t>- Includes bonus CD with 10 neuroscience apps</a:t>
            </a:r>
          </a:p>
          <a:p>
            <a:r>
              <a:rPr lang="en-US" sz="1200" dirty="0" smtClean="0"/>
              <a:t>- Supports Windows XP / Vista / 7</a:t>
            </a:r>
          </a:p>
          <a:p>
            <a:r>
              <a:rPr lang="en-US" sz="1200" dirty="0" smtClean="0"/>
              <a:t>- Supports Mac OS X 10.5.8 and 10.6.x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we need to know from the activity…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2.  The evolution of civilization has been directly affected by, and has in turn affected the development of tools and materials.</a:t>
            </a:r>
          </a:p>
        </p:txBody>
      </p:sp>
      <p:pic>
        <p:nvPicPr>
          <p:cNvPr id="4098" name="Picture 2" descr="http://arkarcheology.uark.edu/rockart/images/NarrowsK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2141756" cy="1750886"/>
          </a:xfrm>
          <a:prstGeom prst="rect">
            <a:avLst/>
          </a:prstGeom>
          <a:noFill/>
        </p:spPr>
      </p:pic>
      <p:pic>
        <p:nvPicPr>
          <p:cNvPr id="4100" name="Picture 4" descr="http://www.aboutbookbinding.com/images/Beating-Hamm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581400"/>
            <a:ext cx="2514600" cy="1552575"/>
          </a:xfrm>
          <a:prstGeom prst="rect">
            <a:avLst/>
          </a:prstGeom>
          <a:noFill/>
        </p:spPr>
      </p:pic>
      <p:pic>
        <p:nvPicPr>
          <p:cNvPr id="4102" name="Picture 6" descr="http://www.history.org/almanack/life/tools/images/malle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5181600"/>
            <a:ext cx="2779745" cy="1676400"/>
          </a:xfrm>
          <a:prstGeom prst="rect">
            <a:avLst/>
          </a:prstGeom>
          <a:noFill/>
        </p:spPr>
      </p:pic>
      <p:pic>
        <p:nvPicPr>
          <p:cNvPr id="4106" name="Picture 10" descr="http://www.allproducts.com/tool/ark/12-camp_ax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048000"/>
            <a:ext cx="2286000" cy="2286000"/>
          </a:xfrm>
          <a:prstGeom prst="rect">
            <a:avLst/>
          </a:prstGeom>
          <a:noFill/>
        </p:spPr>
      </p:pic>
      <p:pic>
        <p:nvPicPr>
          <p:cNvPr id="4104" name="Picture 8" descr="http://www.history.org/almanack/life/tools/images/clawhamm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5181600"/>
            <a:ext cx="2667000" cy="1464799"/>
          </a:xfrm>
          <a:prstGeom prst="rect">
            <a:avLst/>
          </a:prstGeom>
          <a:noFill/>
        </p:spPr>
      </p:pic>
      <p:pic>
        <p:nvPicPr>
          <p:cNvPr id="4108" name="Picture 12" descr="Stiletto Ti-Bone Titanium Framing Hammer — 15-Oz., Curved Handle, Model# TB15MC | Buy Item# 2500112 now for only $239.9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4572000"/>
            <a:ext cx="2057400" cy="2057400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 rot="16200000" flipH="1">
            <a:off x="1333500" y="5067300"/>
            <a:ext cx="381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2895600" y="4953000"/>
            <a:ext cx="3048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5029200" y="5029200"/>
            <a:ext cx="5334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6019800" y="4800600"/>
            <a:ext cx="6096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7239000" y="4572000"/>
            <a:ext cx="457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22 inventors tried and failed before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we need to know from the activity…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3.  Throughout history, technology has been a powerful force in reshaping the social, cultural, political, and economic landscape.</a:t>
            </a:r>
          </a:p>
        </p:txBody>
      </p:sp>
      <p:pic>
        <p:nvPicPr>
          <p:cNvPr id="3078" name="Picture 6" descr="http://www.digitalqatar.net/wp-content/uploads/2010/02/ip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00400"/>
            <a:ext cx="3257550" cy="2171700"/>
          </a:xfrm>
          <a:prstGeom prst="rect">
            <a:avLst/>
          </a:prstGeom>
          <a:noFill/>
        </p:spPr>
      </p:pic>
      <p:pic>
        <p:nvPicPr>
          <p:cNvPr id="3076" name="Picture 4" descr="Animated Dollar Sig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105400"/>
            <a:ext cx="1143000" cy="1428750"/>
          </a:xfrm>
          <a:prstGeom prst="rect">
            <a:avLst/>
          </a:prstGeom>
          <a:noFill/>
        </p:spPr>
      </p:pic>
      <p:pic>
        <p:nvPicPr>
          <p:cNvPr id="3080" name="Picture 8" descr="http://www.outbackpatio.com/ProductImages/amish_buggy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200400"/>
            <a:ext cx="2528131" cy="1352550"/>
          </a:xfrm>
          <a:prstGeom prst="rect">
            <a:avLst/>
          </a:prstGeom>
          <a:noFill/>
        </p:spPr>
      </p:pic>
      <p:pic>
        <p:nvPicPr>
          <p:cNvPr id="3082" name="Picture 10" descr="http://3.bp.blogspot.com/_kUWAxLuvfjc/SXoJbnHsMUI/AAAAAAAAA10/xTyJHil7O0Q/s400/politici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800600"/>
            <a:ext cx="1676400" cy="1726692"/>
          </a:xfrm>
          <a:prstGeom prst="rect">
            <a:avLst/>
          </a:prstGeom>
          <a:noFill/>
        </p:spPr>
      </p:pic>
      <p:pic>
        <p:nvPicPr>
          <p:cNvPr id="3084" name="Picture 12" descr="http://www.iupui.edu/~anthpm/facebook-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5867400"/>
            <a:ext cx="1600200" cy="600075"/>
          </a:xfrm>
          <a:prstGeom prst="rect">
            <a:avLst/>
          </a:prstGeom>
          <a:noFill/>
        </p:spPr>
      </p:pic>
      <p:pic>
        <p:nvPicPr>
          <p:cNvPr id="3086" name="Picture 14" descr="http://t3.gstatic.com/images?q=tbn:ANd9GcQs2cKuz-nPi_v_KM_tfOpTQr1X415Gkxxn_XdA6CkQJqw2G-c&amp;t=1&amp;usg=__w8y-jmy3lsLftp3UNCwqhpJ7YzA=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3581400"/>
            <a:ext cx="1905000" cy="1348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we need to know from the activity…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4488" cy="4800600"/>
          </a:xfrm>
        </p:spPr>
        <p:txBody>
          <a:bodyPr>
            <a:normAutofit/>
          </a:bodyPr>
          <a:lstStyle/>
          <a:p>
            <a:pPr marL="596646" indent="-514350">
              <a:buAutoNum type="arabicPeriod" startAt="4"/>
            </a:pPr>
            <a:r>
              <a:rPr lang="en-US" dirty="0" smtClean="0"/>
              <a:t>Early in the history of technology, the development of many tools and machines was not based on scientific knowledge but on technological know-how.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4114800"/>
            <a:ext cx="6705600" cy="2431435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Necessity is the mother of invention. </a:t>
            </a:r>
            <a:r>
              <a:rPr lang="en-US" sz="2400" i="1" dirty="0" smtClean="0"/>
              <a:t>Prov.</a:t>
            </a:r>
            <a:r>
              <a:rPr lang="en-US" sz="2400" dirty="0" smtClean="0"/>
              <a:t> When people really need to do something, they will figure out a way to do it. </a:t>
            </a:r>
          </a:p>
          <a:p>
            <a:endParaRPr lang="en-US" sz="800" dirty="0" smtClean="0"/>
          </a:p>
          <a:p>
            <a:r>
              <a:rPr lang="en-US" sz="2400" dirty="0" smtClean="0"/>
              <a:t>Example:  When the fan belt on Linda's car broke in the middle of the desert, Linda used her stockings as a replacement.  Necessity is the mother of invention.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Chronological Periods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study of history is defined by chronological periods.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Chronological Periods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study of history is defined by chronological periods.</a:t>
            </a:r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What period of time do we live in???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Chronological Periods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study of history is defined by chronological periods.</a:t>
            </a:r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What period of time do we live in???</a:t>
            </a:r>
          </a:p>
          <a:p>
            <a:pPr>
              <a:lnSpc>
                <a:spcPct val="150000"/>
              </a:lnSpc>
              <a:buNone/>
            </a:pPr>
            <a:endParaRPr lang="en-US" sz="1600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HINT:  </a:t>
            </a:r>
            <a:endParaRPr lang="en-US" dirty="0"/>
          </a:p>
        </p:txBody>
      </p:sp>
      <p:pic>
        <p:nvPicPr>
          <p:cNvPr id="4" name="Picture 14" descr="http://t3.gstatic.com/images?q=tbn:ANd9GcQs2cKuz-nPi_v_KM_tfOpTQr1X415Gkxxn_XdA6CkQJqw2G-c&amp;t=1&amp;usg=__w8y-jmy3lsLftp3UNCwqhpJ7YzA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876800"/>
            <a:ext cx="1905000" cy="1348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848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Chronological Periods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The study of history is defined by chronological periods.</a:t>
            </a:r>
          </a:p>
          <a:p>
            <a:pPr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What period of time do we live in???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Answer: </a:t>
            </a:r>
            <a:r>
              <a:rPr lang="en-US" i="1" dirty="0" smtClean="0"/>
              <a:t>The Information Age</a:t>
            </a:r>
            <a:endParaRPr lang="en-US" i="1" dirty="0"/>
          </a:p>
        </p:txBody>
      </p:sp>
      <p:pic>
        <p:nvPicPr>
          <p:cNvPr id="33794" name="Picture 2" descr="http://www.webopedia.com/quick_ref/img/google_screen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953000"/>
            <a:ext cx="2268881" cy="1611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the connection between Technology &amp; History???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/>
              <a:t>Technology</a:t>
            </a:r>
            <a:r>
              <a:rPr lang="en-US" dirty="0" smtClean="0"/>
              <a:t> – is how humans modify the world around them to meet their needs and wants or to solve practical problems.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the connection between Technology &amp; History???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b="1" u="sng" dirty="0" smtClean="0"/>
              <a:t>Technology</a:t>
            </a:r>
            <a:r>
              <a:rPr lang="en-US" sz="2400" dirty="0" smtClean="0"/>
              <a:t> – is how humans modify the world around them to meet their needs and wants or to solve practical problems.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00" dirty="0" smtClean="0"/>
              <a:t>More Simply, </a:t>
            </a:r>
          </a:p>
          <a:p>
            <a:pPr>
              <a:buNone/>
            </a:pPr>
            <a:r>
              <a:rPr lang="en-US" sz="3000" b="1" i="1" u="sng" dirty="0" smtClean="0"/>
              <a:t>Technology is human innovation in action!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the connection between Technology &amp; History???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b="1" u="sng" dirty="0" smtClean="0"/>
              <a:t>Technology</a:t>
            </a:r>
            <a:r>
              <a:rPr lang="en-US" sz="2400" dirty="0" smtClean="0"/>
              <a:t> – is how humans modify the world around them to meet their needs and wants or to solve practical problems.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800" dirty="0" smtClean="0"/>
              <a:t>More Simply, </a:t>
            </a:r>
          </a:p>
          <a:p>
            <a:pPr>
              <a:buNone/>
            </a:pPr>
            <a:r>
              <a:rPr lang="en-US" sz="3000" b="1" i="1" u="sng" dirty="0" smtClean="0"/>
              <a:t>Technology is human innovation in action!</a:t>
            </a:r>
          </a:p>
          <a:p>
            <a:pPr>
              <a:buNone/>
            </a:pPr>
            <a:endParaRPr lang="en-US" sz="3000" b="1" i="1" u="sng" dirty="0" smtClean="0"/>
          </a:p>
          <a:p>
            <a:pPr>
              <a:buNone/>
            </a:pPr>
            <a:r>
              <a:rPr lang="en-US" sz="2800" b="1" i="1" u="sng" dirty="0" smtClean="0"/>
              <a:t>Technological Literacy </a:t>
            </a:r>
            <a:r>
              <a:rPr lang="en-US" sz="2800" dirty="0" smtClean="0"/>
              <a:t>is the ability to use, manage, and evaluate technology.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the connection between Technology &amp; History???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b="1" u="sng" dirty="0" smtClean="0"/>
              <a:t>Technology</a:t>
            </a:r>
            <a:r>
              <a:rPr lang="en-US" sz="2400" dirty="0" smtClean="0"/>
              <a:t> – is how humans modify the world around them to meet their needs and wants or to solve practical problems.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800" dirty="0" smtClean="0"/>
              <a:t>More Simply, </a:t>
            </a:r>
          </a:p>
          <a:p>
            <a:pPr>
              <a:buNone/>
            </a:pPr>
            <a:r>
              <a:rPr lang="en-US" sz="3000" b="1" i="1" u="sng" dirty="0" smtClean="0"/>
              <a:t>Technology is human innovation in action!</a:t>
            </a:r>
          </a:p>
          <a:p>
            <a:pPr>
              <a:buNone/>
            </a:pPr>
            <a:endParaRPr lang="en-US" sz="3000" b="1" i="1" u="sng" dirty="0" smtClean="0"/>
          </a:p>
          <a:p>
            <a:pPr>
              <a:buNone/>
            </a:pPr>
            <a:r>
              <a:rPr lang="en-US" sz="2800" b="1" i="1" u="sng" dirty="0" smtClean="0"/>
              <a:t>Technological Literacy </a:t>
            </a:r>
            <a:r>
              <a:rPr lang="en-US" sz="2800" dirty="0" smtClean="0"/>
              <a:t>is the ability to use, manage, and evaluate technology.</a:t>
            </a:r>
          </a:p>
          <a:p>
            <a:pPr>
              <a:buNone/>
            </a:pPr>
            <a:r>
              <a:rPr lang="en-US" sz="2800" dirty="0" smtClean="0"/>
              <a:t>*checkout the Rockwood’s Mission Statement!</a:t>
            </a:r>
            <a:endParaRPr lang="en-US" sz="3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22 inventors tried and failed before</a:t>
            </a:r>
          </a:p>
          <a:p>
            <a:r>
              <a:rPr lang="en-US" dirty="0" smtClean="0"/>
              <a:t>the date was October 22, 1879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the connection between Technology &amp; History???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400" b="1" u="sng" dirty="0" smtClean="0"/>
              <a:t>Technology</a:t>
            </a:r>
            <a:r>
              <a:rPr lang="en-US" sz="2400" dirty="0" smtClean="0"/>
              <a:t> – is how humans modify the world around them to meet their needs and wants or to solve practical problems.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800" dirty="0" smtClean="0"/>
              <a:t>More Simply, </a:t>
            </a:r>
          </a:p>
          <a:p>
            <a:pPr>
              <a:buNone/>
            </a:pPr>
            <a:r>
              <a:rPr lang="en-US" sz="3000" b="1" i="1" u="sng" dirty="0" smtClean="0"/>
              <a:t>Technology is human innovation in action!</a:t>
            </a:r>
          </a:p>
          <a:p>
            <a:pPr>
              <a:buNone/>
            </a:pPr>
            <a:endParaRPr lang="en-US" sz="1000" b="1" i="1" u="sng" dirty="0" smtClean="0"/>
          </a:p>
          <a:p>
            <a:pPr>
              <a:buNone/>
            </a:pPr>
            <a:r>
              <a:rPr lang="en-US" sz="2800" b="1" i="1" u="sng" dirty="0" smtClean="0"/>
              <a:t>Technological Literacy </a:t>
            </a:r>
            <a:r>
              <a:rPr lang="en-US" sz="2800" dirty="0" smtClean="0"/>
              <a:t>is the ability to use, manage, and evaluate technology.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The use of technology affects humans’ </a:t>
            </a:r>
            <a:r>
              <a:rPr lang="en-US" i="1" dirty="0" smtClean="0"/>
              <a:t>comfort</a:t>
            </a:r>
            <a:r>
              <a:rPr lang="en-US" dirty="0" smtClean="0"/>
              <a:t> and </a:t>
            </a:r>
            <a:r>
              <a:rPr lang="en-US" i="1" dirty="0" smtClean="0"/>
              <a:t>safety…   </a:t>
            </a:r>
            <a:r>
              <a:rPr lang="en-US" b="1" i="1" dirty="0" smtClean="0"/>
              <a:t>What</a:t>
            </a:r>
            <a:r>
              <a:rPr lang="en-US" i="1" dirty="0" smtClean="0"/>
              <a:t>??...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the connection between Technology &amp; History???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400" b="1" u="sng" dirty="0" smtClean="0"/>
              <a:t>History</a:t>
            </a:r>
            <a:r>
              <a:rPr lang="en-US" sz="2400" dirty="0" smtClean="0"/>
              <a:t>– a chronological record of significant events, often including an explanation of their </a:t>
            </a:r>
            <a:r>
              <a:rPr lang="en-US" sz="2400" i="1" dirty="0" smtClean="0"/>
              <a:t>causes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Periods of 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Periods of history are associated with: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technological evolution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major technological advancements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their impact on history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001962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Technology’s Impact &amp; Influence on Historical Ages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dirty="0" smtClean="0"/>
              <a:t>Presentation Activity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124200"/>
            <a:ext cx="7498080" cy="31242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Paleolithic Age</a:t>
            </a:r>
          </a:p>
          <a:p>
            <a:pPr lvl="0"/>
            <a:r>
              <a:rPr lang="en-US" dirty="0" smtClean="0"/>
              <a:t>Mesolithic Age</a:t>
            </a:r>
          </a:p>
          <a:p>
            <a:pPr lvl="0"/>
            <a:r>
              <a:rPr lang="en-US" dirty="0" smtClean="0"/>
              <a:t>Neolithic Age</a:t>
            </a:r>
          </a:p>
          <a:p>
            <a:pPr lvl="0"/>
            <a:r>
              <a:rPr lang="en-US" dirty="0" smtClean="0"/>
              <a:t>Bronze Age</a:t>
            </a:r>
          </a:p>
          <a:p>
            <a:pPr lvl="0"/>
            <a:r>
              <a:rPr lang="en-US" dirty="0" smtClean="0"/>
              <a:t>Iron Age</a:t>
            </a:r>
          </a:p>
          <a:p>
            <a:pPr lvl="0"/>
            <a:r>
              <a:rPr lang="en-US" dirty="0" smtClean="0"/>
              <a:t>Middle Ages</a:t>
            </a:r>
          </a:p>
          <a:p>
            <a:pPr lvl="0"/>
            <a:r>
              <a:rPr lang="en-US" dirty="0" smtClean="0"/>
              <a:t>Renaissance / Reformation / Enlightenment</a:t>
            </a:r>
          </a:p>
          <a:p>
            <a:pPr lvl="0"/>
            <a:r>
              <a:rPr lang="en-US" dirty="0" smtClean="0"/>
              <a:t>Industrial Age</a:t>
            </a:r>
          </a:p>
          <a:p>
            <a:pPr lvl="0"/>
            <a:r>
              <a:rPr lang="en-US" dirty="0" smtClean="0"/>
              <a:t>Information Age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il_fi" descr="https://mybrc.com.au/SiteCollectionImages/MB_old_shove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57251">
            <a:off x="6616070" y="2474051"/>
            <a:ext cx="18002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Paleolithic Age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Description: </a:t>
            </a:r>
          </a:p>
          <a:p>
            <a:r>
              <a:rPr lang="en-US" dirty="0" smtClean="0"/>
              <a:t>earliest known stone tool manufacture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Artifacts: </a:t>
            </a:r>
          </a:p>
          <a:p>
            <a:r>
              <a:rPr lang="en-US" dirty="0" smtClean="0"/>
              <a:t>stone axes, bone needles, hearth sites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Impact of technology on history: </a:t>
            </a:r>
          </a:p>
          <a:p>
            <a:r>
              <a:rPr lang="en-US" dirty="0" smtClean="0"/>
              <a:t>Improved diet and enhanced security enabled early humans to increase their numbers.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02" name="Picture 2" descr="http://www.handprint.com/LS/ANC/tools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23825"/>
            <a:ext cx="2381250" cy="231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228600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Paleolithic Age</a:t>
            </a:r>
            <a:endParaRPr lang="en-US" sz="3300" dirty="0"/>
          </a:p>
        </p:txBody>
      </p:sp>
      <p:pic>
        <p:nvPicPr>
          <p:cNvPr id="35842" name="Picture 2" descr="http://www.ridgehead.com/blog/image.axd?picture=2009%2F11%2FFarSide+Knowled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762000"/>
            <a:ext cx="4648200" cy="5963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Mesolithic Age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Description: </a:t>
            </a:r>
          </a:p>
          <a:p>
            <a:r>
              <a:rPr lang="en-US" dirty="0" smtClean="0"/>
              <a:t>Use of </a:t>
            </a:r>
            <a:r>
              <a:rPr lang="en-US" b="1" dirty="0" err="1" smtClean="0"/>
              <a:t>microliths</a:t>
            </a:r>
            <a:r>
              <a:rPr lang="en-US" dirty="0" smtClean="0"/>
              <a:t> (very small geometric-form tools commonly used in composite tools)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5058" name="Picture 2" descr="http://www.lithiccastinglab.com/images/transversemicrolithsh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733800"/>
            <a:ext cx="3429000" cy="2804160"/>
          </a:xfrm>
          <a:prstGeom prst="rect">
            <a:avLst/>
          </a:prstGeom>
          <a:noFill/>
        </p:spPr>
      </p:pic>
      <p:pic>
        <p:nvPicPr>
          <p:cNvPr id="45060" name="Picture 4" descr="http://upload.wikimedia.org/wikipedia/commons/archive/b/bb/20060819184538!Microlith_in_h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096455"/>
            <a:ext cx="2705171" cy="3609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Mesolithic Age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Description: </a:t>
            </a:r>
          </a:p>
          <a:p>
            <a:r>
              <a:rPr lang="en-US" dirty="0" smtClean="0"/>
              <a:t>Use of </a:t>
            </a:r>
            <a:r>
              <a:rPr lang="en-US" dirty="0" err="1" smtClean="0"/>
              <a:t>microliths</a:t>
            </a:r>
            <a:r>
              <a:rPr lang="en-US" dirty="0" smtClean="0"/>
              <a:t> (very small geometric-form tools commonly used in composite tools)</a:t>
            </a:r>
          </a:p>
          <a:p>
            <a:pPr>
              <a:buNone/>
            </a:pPr>
            <a:r>
              <a:rPr lang="en-US" dirty="0" smtClean="0"/>
              <a:t>Artifacts: </a:t>
            </a:r>
          </a:p>
          <a:p>
            <a:r>
              <a:rPr lang="en-US" dirty="0" smtClean="0"/>
              <a:t>leather work, basketry, fishing tackle, stone adzes and wooden objects such as canoes and bows, domesticating animals first began, stone circles, </a:t>
            </a:r>
            <a:r>
              <a:rPr lang="en-US" dirty="0" err="1" smtClean="0"/>
              <a:t>henges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Impact of Technology on History: </a:t>
            </a:r>
          </a:p>
          <a:p>
            <a:r>
              <a:rPr lang="en-US" dirty="0" smtClean="0"/>
              <a:t>The gradual domestication of plants and animals led to the beginnings of settled communities.</a:t>
            </a:r>
          </a:p>
        </p:txBody>
      </p:sp>
      <p:pic>
        <p:nvPicPr>
          <p:cNvPr id="44038" name="Picture 6" descr="animated-gifs-goates-22 GIF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486399"/>
            <a:ext cx="1428750" cy="1371601"/>
          </a:xfrm>
          <a:prstGeom prst="rect">
            <a:avLst/>
          </a:prstGeom>
          <a:noFill/>
        </p:spPr>
      </p:pic>
      <p:pic>
        <p:nvPicPr>
          <p:cNvPr id="45060" name="Picture 4" descr="Illustration of a Mesolithic Settleme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0"/>
            <a:ext cx="3276600" cy="1998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Neolithic Age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Description:  </a:t>
            </a:r>
          </a:p>
          <a:p>
            <a:r>
              <a:rPr lang="en-US" dirty="0" smtClean="0"/>
              <a:t>Development of agriculture and, hence, an increasing emphasis on year-round settlements.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Artifacts: </a:t>
            </a:r>
          </a:p>
          <a:p>
            <a:r>
              <a:rPr lang="en-US" dirty="0" smtClean="0"/>
              <a:t>pottery, polished stone tools, spinning and weaving tools, wooden and stone plows, sickles, and </a:t>
            </a:r>
            <a:r>
              <a:rPr lang="en-US" b="1" i="1" dirty="0" smtClean="0"/>
              <a:t>the</a:t>
            </a:r>
            <a:r>
              <a:rPr lang="en-US" dirty="0" smtClean="0"/>
              <a:t> wheel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Impact of Technology on History:</a:t>
            </a:r>
          </a:p>
          <a:p>
            <a:r>
              <a:rPr lang="en-US" dirty="0" smtClean="0"/>
              <a:t>Dependable year-round food </a:t>
            </a:r>
          </a:p>
          <a:p>
            <a:pPr>
              <a:buNone/>
            </a:pPr>
            <a:r>
              <a:rPr lang="en-US" dirty="0" smtClean="0"/>
              <a:t>   supply enables division of labor and </a:t>
            </a:r>
          </a:p>
          <a:p>
            <a:pPr>
              <a:buNone/>
            </a:pPr>
            <a:r>
              <a:rPr lang="en-US" dirty="0" smtClean="0"/>
              <a:t>   specialization that spurs invention </a:t>
            </a:r>
          </a:p>
          <a:p>
            <a:pPr>
              <a:buNone/>
            </a:pPr>
            <a:r>
              <a:rPr lang="en-US" dirty="0" smtClean="0"/>
              <a:t>   and innovation.</a:t>
            </a:r>
          </a:p>
        </p:txBody>
      </p:sp>
      <p:pic>
        <p:nvPicPr>
          <p:cNvPr id="47106" name="Picture 2" descr="http://lib.store.yahoo.net/lib/yhst-29358752693524/woodensick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657600"/>
            <a:ext cx="2524125" cy="2524125"/>
          </a:xfrm>
          <a:prstGeom prst="rect">
            <a:avLst/>
          </a:prstGeom>
          <a:noFill/>
        </p:spPr>
      </p:pic>
      <p:pic>
        <p:nvPicPr>
          <p:cNvPr id="16386" name="Picture 2" descr="http://www.jiscinfonet.ac.uk/InfoKits/infokit-related-files/caveman3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152400"/>
            <a:ext cx="1905000" cy="1622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498080" cy="762000"/>
          </a:xfrm>
        </p:spPr>
        <p:txBody>
          <a:bodyPr/>
          <a:lstStyle/>
          <a:p>
            <a:r>
              <a:rPr lang="en-US" dirty="0" smtClean="0"/>
              <a:t>The “Stone Age”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stone age is the generic term for the Paleolithic, Mesolithic, and the Neolithic Ages put together to create,</a:t>
            </a:r>
          </a:p>
          <a:p>
            <a:pPr>
              <a:buNone/>
            </a:pPr>
            <a:r>
              <a:rPr lang="en-US" dirty="0" smtClean="0"/>
              <a:t> “</a:t>
            </a:r>
            <a:r>
              <a:rPr lang="en-US" i="1" dirty="0" smtClean="0"/>
              <a:t>The Stone Age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1026" name="Picture 2" descr="http://t1.gstatic.com/images?q=tbn:ANd9GcRKUwlp6AnlI66aqYanZgdYY1T-ZHEiqam64WHid4LqC_q7RjMxIu_nqB3Fi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30" t="14504" r="5453"/>
          <a:stretch>
            <a:fillRect/>
          </a:stretch>
        </p:blipFill>
        <p:spPr bwMode="auto">
          <a:xfrm>
            <a:off x="3559629" y="2743200"/>
            <a:ext cx="5584371" cy="41148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81400" y="6135469"/>
            <a:ext cx="548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“Wheels… clubs… fire… I’m sick ad tired of Moog’s           </a:t>
            </a:r>
          </a:p>
          <a:p>
            <a:r>
              <a:rPr lang="en-US" dirty="0" smtClean="0"/>
              <a:t>                                          get-rich-quick schemes!”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22 inventors tried and failed before</a:t>
            </a:r>
          </a:p>
          <a:p>
            <a:r>
              <a:rPr lang="en-US" dirty="0" smtClean="0"/>
              <a:t>the date was October 22, 1879</a:t>
            </a:r>
          </a:p>
          <a:p>
            <a:r>
              <a:rPr lang="en-US" dirty="0" smtClean="0"/>
              <a:t>a </a:t>
            </a:r>
            <a:r>
              <a:rPr lang="en-US" dirty="0" smtClean="0">
                <a:hlinkClick r:id="rId3" tooltip="Vacuum"/>
              </a:rPr>
              <a:t>vacuum</a:t>
            </a:r>
            <a:r>
              <a:rPr lang="en-US" dirty="0" smtClean="0"/>
              <a:t> exists on the inside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2.gstatic.com/images?q=tbn:ANd9GcTyB7dRSCyRHStxpotmCrbVrcDgK0mb35RE9QcnPBYaoDpGKKc&amp;t=1&amp;usg=__bqgp0Q4KfkJoVtxsi4fxNb5Mfy8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47800" cy="23018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Bronze Age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498080" cy="48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Description</a:t>
            </a:r>
          </a:p>
          <a:p>
            <a:r>
              <a:rPr lang="en-US" dirty="0" smtClean="0"/>
              <a:t>Earliest established civilizations</a:t>
            </a:r>
          </a:p>
          <a:p>
            <a:r>
              <a:rPr lang="en-US" dirty="0" smtClean="0"/>
              <a:t>Development of </a:t>
            </a:r>
            <a:r>
              <a:rPr lang="en-US" b="1" i="1" u="sng" dirty="0" smtClean="0"/>
              <a:t>metallurgy</a:t>
            </a:r>
            <a:r>
              <a:rPr lang="en-US" dirty="0" smtClean="0"/>
              <a:t>, mainly the combining of copper and tin to make bronze.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Artifacts</a:t>
            </a:r>
          </a:p>
          <a:p>
            <a:r>
              <a:rPr lang="en-US" dirty="0" smtClean="0"/>
              <a:t>bronze jewelry, tools, and weapons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Impact of Technology on History </a:t>
            </a:r>
          </a:p>
          <a:p>
            <a:r>
              <a:rPr lang="en-US" dirty="0" smtClean="0"/>
              <a:t>use of bronze was a great technological step and changed the course of everyday life as stone tools were gradually replaced by metal ones that enabled humans to alter their environment at a great rate</a:t>
            </a:r>
          </a:p>
        </p:txBody>
      </p:sp>
      <p:pic>
        <p:nvPicPr>
          <p:cNvPr id="1026" name="Picture 2" descr="http://www.white-history.com/refuting_rm/romans/bronze_age_denmark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0709" y="2667000"/>
            <a:ext cx="2993292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Iron Age</a:t>
            </a:r>
            <a:endParaRPr lang="en-US" sz="3300" dirty="0"/>
          </a:p>
        </p:txBody>
      </p:sp>
      <p:pic>
        <p:nvPicPr>
          <p:cNvPr id="48132" name="Picture 4" descr="http://www.cast-iron-toys.com/images/Iron%20Tools%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059374" y="493824"/>
            <a:ext cx="3578453" cy="2590801"/>
          </a:xfrm>
          <a:prstGeom prst="rect">
            <a:avLst/>
          </a:prstGeom>
          <a:noFill/>
        </p:spPr>
      </p:pic>
      <p:pic>
        <p:nvPicPr>
          <p:cNvPr id="48130" name="Picture 2" descr="http://www.historic-uk.com/StayUK/HeartofEngland/CinderburyIronAgeEx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876800"/>
            <a:ext cx="1547812" cy="19812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498080" cy="4800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Description</a:t>
            </a:r>
          </a:p>
          <a:p>
            <a:r>
              <a:rPr lang="en-US" dirty="0" smtClean="0"/>
              <a:t>use of iron as the main metal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Artifacts</a:t>
            </a:r>
          </a:p>
          <a:p>
            <a:r>
              <a:rPr lang="en-US" dirty="0" smtClean="0"/>
              <a:t>iron dagger, iron chisels, small figurines, ornamental jewelry, swords, axes, spearheads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Impact of Technology on History: </a:t>
            </a:r>
          </a:p>
          <a:p>
            <a:r>
              <a:rPr lang="en-US" dirty="0" smtClean="0"/>
              <a:t>Military dominance for uses of iron weapons and the use of iron-bladed plows enabled humans to cultivate heavier soils and increase food production.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Middle Ages </a:t>
            </a:r>
            <a:r>
              <a:rPr lang="en-US" sz="3300" dirty="0" smtClean="0"/>
              <a:t>450 – 1400 </a:t>
            </a:r>
            <a:endParaRPr lang="en-US" sz="33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447800"/>
            <a:ext cx="7498080" cy="4800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Description</a:t>
            </a:r>
          </a:p>
          <a:p>
            <a:r>
              <a:rPr lang="en-US" dirty="0" smtClean="0"/>
              <a:t>European history between the fall of Rome and the Renaissance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Artifacts</a:t>
            </a:r>
          </a:p>
          <a:p>
            <a:r>
              <a:rPr lang="en-US" dirty="0" smtClean="0"/>
              <a:t>wheeled plow, improved harness for horses, horseshoes, stirrups, water wheels, crank, windmill, cast iron, cannons, mechanical clock, compass, ocean-going ships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Impact of Technology on History</a:t>
            </a:r>
          </a:p>
          <a:p>
            <a:r>
              <a:rPr lang="en-US" dirty="0" smtClean="0"/>
              <a:t>The rise and decline of serfdom and feudalism, the rise of the money economy and capitalism, the expansion and contraction of economic activity, and the beginnings of urbanization and industrialization.</a:t>
            </a:r>
          </a:p>
        </p:txBody>
      </p:sp>
      <p:pic>
        <p:nvPicPr>
          <p:cNvPr id="49154" name="Picture 2" descr="http://karenswhimsy.com/public-domain-images/middle-ages-clothing/images/middle-ages-clothing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7985" y="1"/>
            <a:ext cx="2886016" cy="1752599"/>
          </a:xfrm>
          <a:prstGeom prst="rect">
            <a:avLst/>
          </a:prstGeom>
          <a:noFill/>
        </p:spPr>
      </p:pic>
      <p:pic>
        <p:nvPicPr>
          <p:cNvPr id="49156" name="Picture 4" descr="http://www.wildhorsebooks.com/Plans/Yorkshire%20ploug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5473017"/>
            <a:ext cx="2362200" cy="138498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371600" y="5943600"/>
            <a:ext cx="4427166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hlinkClick r:id="rId5"/>
              </a:rPr>
              <a:t>BLACK DEATH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t1.gstatic.com/images?q=tbn:ANd9GcRZWMEpuQ3SnM6tFRxMzmPYzez5gFlItjmd-5Vxp-XUzuFdK4Kyv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800"/>
            <a:ext cx="1561747" cy="1447800"/>
          </a:xfrm>
          <a:prstGeom prst="rect">
            <a:avLst/>
          </a:prstGeom>
          <a:noFill/>
        </p:spPr>
      </p:pic>
      <p:pic>
        <p:nvPicPr>
          <p:cNvPr id="50180" name="Picture 4" descr="http://t3.gstatic.com/images?q=tbn:ANd9GcRIgGI5kvnn-iLVcTWVVvOmCb2_U5TmTE75UkXjCGUnzpUqCLs&amp;t=1&amp;usg=__5C4fpuZmCHt0uFu6eyGzVrTv-lU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67275"/>
            <a:ext cx="1619250" cy="19907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Renaissance/Reformation/Enlightenment 1400-1750 </a:t>
            </a:r>
            <a:endParaRPr lang="en-US" sz="2800" dirty="0"/>
          </a:p>
        </p:txBody>
      </p:sp>
      <p:pic>
        <p:nvPicPr>
          <p:cNvPr id="50178" name="Picture 2" descr="http://www.pitt.edu/~tokerism/0040/0030A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505200"/>
            <a:ext cx="2209800" cy="1727661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41120" y="1066800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Description</a:t>
            </a:r>
          </a:p>
          <a:p>
            <a:r>
              <a:rPr lang="en-US" sz="2200" dirty="0" smtClean="0"/>
              <a:t>The transitional movement in Europe between the Middle Ages and modern times, marked by a revival of classical influence</a:t>
            </a:r>
          </a:p>
          <a:p>
            <a:pPr>
              <a:buNone/>
            </a:pPr>
            <a:endParaRPr lang="en-US" sz="400" dirty="0" smtClean="0"/>
          </a:p>
          <a:p>
            <a:pPr>
              <a:buNone/>
            </a:pPr>
            <a:r>
              <a:rPr lang="en-US" sz="2200" dirty="0" smtClean="0"/>
              <a:t>Artifacts</a:t>
            </a:r>
          </a:p>
          <a:p>
            <a:r>
              <a:rPr lang="en-US" sz="2200" dirty="0" smtClean="0"/>
              <a:t>telescope, microscope, thermometer, clocks, barometer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Impact of Technology on History</a:t>
            </a:r>
          </a:p>
          <a:p>
            <a:r>
              <a:rPr lang="en-US" sz="2200" dirty="0" smtClean="0"/>
              <a:t>Instrumentation enabled early scientists to </a:t>
            </a:r>
          </a:p>
          <a:p>
            <a:pPr>
              <a:buNone/>
            </a:pPr>
            <a:r>
              <a:rPr lang="en-US" sz="2200" dirty="0" smtClean="0"/>
              <a:t>    observe and quantify natural phenomena. </a:t>
            </a:r>
          </a:p>
        </p:txBody>
      </p:sp>
      <p:sp>
        <p:nvSpPr>
          <p:cNvPr id="50182" name="AutoShape 6" descr="data:image/jpg;base64,/9j/4AAQSkZJRgABAQAAAQABAAD/2wCEAAkGBhQQEBQUDxQVFBQVFBQVEBUUDxAPFBUUFBAVFBQVFRUXHCYeFxkkGRUUHzAgJScpLCwsFR4xNTAqNSYsLikBCQoKDgwOGg8PGiokHyQsLCksKTQsKTAuLCwsKSwtLC0sLCwtKSksKSwsLCwsKSwsLCwsKSwpKSksLCwsLCwsKf/AABEIAPkAywMBIgACEQEDEQH/xAAcAAACAgMBAQAAAAAAAAAAAAABAgAHAwUGBAj/xABHEAABBAAEAgcFAwkFBwUAAAABAAIDEQQSITEFQQYHE1FhcYEiMpGhsVLB0RQjQmJjcoKy8CQzQ5KiJURTc7PC8RUXdKPh/8QAGgEBAAMBAQEAAAAAAAAAAAAAAAECBAMFBv/EACsRAAIBAwMBBwQDAAAAAAAAAAABAgMRIQQSMUEFEyIyUWFxFIGRoSNS0f/aAAwDAQACEQMRAD8AtklFpSFEFSQZEQEAUbUgNqWltS0A1ogpLUzISZFEocjaAYFMCsdpgVAHRtIjagDgopAmBQD2jaQFG0A6gSgogoB7RtJaIKAdRLaIQDKIWpaA0pKgQJ1QtSQZgU1rFafMgDaiUlRSBrUtKpaEjtKKRrkbQDgogpAUwKAe0QUqIUAdFJaNqAZLRtYwUQUA5K0XEumcGHkkZKJAIgwyPEYcwdpWXY5tbA2W7tVT1w8GyubiGOOaRuV7BIGE9k2w4A70KXOo5JXidaUYylaR3+F6bYORuZuIjr9Y5CPMOoj1C2+FxjJWB8TmvYfdcxzXtNGtCNDqCvnfgHC8RjniCFxDy0uOcENawObbnOobEt0Fn2gr+4LwtuFw8UDDbY2Btndx3c4+ZJPqqUZzl5ki9aEIYizYWjaUIhdzMMigohJpCUqjihasVMgRBShQFQSOCjaS01qQMogogCEwKVFCRkwSApwgCmCVS0AyNpAUwKAYIpQUcygBXzr096WPxWNc97R2AeY4gA2y2F9Fx53qT66K5+mfSZuEw0mUgyuY5sbARduaQHHuA/BfO2B4TNiZY4gA0knV7qaLdmc435k6LlKzdmdYJrJZXR/pFBHxfC/k0jpGTMEMh7Q+87Rl3Zy5g32dO/krnBXzjwPgD8BxjBtmc0j8oiIeCCD+crcWBrXyX0a1Wiklgio8jBMEqYFWOQyKW0bQk0Mm6ARkGqAVio4KZKAnCEgRUUQBURUAQECYFIE4QBBTApEzUA1qWgohIwRtLaKANrhetDpu7h8LWwmnv3OlgXQA7uZ9F3JKpDrJ4uGcUMeUOtzRTnOy5qaCXN1B18lzqNpYVy8Em8nK43juIeWunjcM4zNJD2hzT+k3ex4r08J4O7GTBodE1wus83Z+QFt39Fj6WYtsE5gngjDo6oRlzmAHX2czrbe+hC8nD+OYIf30Evj2WKmiPhV5gs1n/VmpSssSRveM9EsbggJHOY9jSCHNljnAI2NA5h50rS6uusNuPAhmIGIay6v3wBrvzHzCpjiGKwErR2UuLjPNsssOIb8wwrZdWGHA4vhjA90tOdmAa1lNMbg5xOc+yLs+SvFpPr+H/hSavHNvyj6QBRCVqIWgyjooBFCDRyDVCk8g1SqxAWlZAsbVkCEkIQRUpARRFRAQIgoBEIA2maUhTNQkZRRRAQIlAJqQClUV0x4X23EppWPyObK7LQsW0kXqd7HJXsVRUrxJPK53s29zj7wu3OO405rFq6koJbWatPCMm9xz3G+i82IldK6WNzjRN52HQV3Hw5rVjoRiqsMaR4Ssb/MQu2a/kCdPBrxW+nM81tMNP7NUa78u/dtsvKfaFaHozd9HTfqVlJ0Pxbd4H/w5X/DKSrF6i+jsrMbJNLGWNZC5ozDKS6RzAKB1Iytdr4jvWxDbqwCNxqTdjQba638123QPD02Y6e8wEg3qA4n6gei06XX1K81BpGevpo04uSbOsCIQCIXrnnjpkoTBCDTSDU/1zS0sku580isCJglpOAgAUVFKQEURCKEgCZABNSAVM1AhEBAFRQhEICIhCkwCA83EpskMrvsxyO+DCVRmH1J11odx8PTdXH0wmyYGc/qV/meG/eqaw7quu/cnTTv8F5WvllL2PQ0cb3Znidb9eQo3rrd/RbMkBo2HeRp6af1S8TKFAD1I1J50OZ89AthDEAGvfsPdGpFnu+0fH4Lw6kj08HrwkNjM+x3U46DvPidR6rvuhMVYdx+1I6tboNDWj6FcMxxN945dx2JP4eCsPopHWDi8Q53+Z7j+C29l5qt+xj1rtD7m3CIUARC+iPIGCYJAnCEGpm3PmkWSXc+aQhWBAioAmyoCKI0pSACiKICEgCYKBqNIAKBGkwCAUohEhQNQEATBSkaQHK9ZEuXAOH2pIx8y77lVOHjNdwN1e225/r6qx+tWaoIWnnI4/wCVra/mVdxm9zTfqTWgHPYLxNdLx2PW0itA9kByuHslxOw0vQ6Xyr5aLZZHXZ1NaEageDb2394/ALwYRhs6ZbqyXe0e7VbATezlaSTzO+WzudSSvEm8m2w3Z5WnOdOTRtoL8zsrX4PDkw8Te6NnzaD96qSM5jqLLw0hx13IBb57q5mMoAdwA+Apex2THzP4PO1z4XyMFAiAiAvcPNJSZBMhBq5hr6lLSyyjU+axqwAmAUpEIAIkKIoABEBEIgISABMgmCAlKAIohCAIgIqIBUSEVCoJK361phngafsvcQPFwAHyXHYSCxbjl2HIelnkui60Zv7YB9mNoHmdfvXP4VwY3MRncarwJFgDkNF4Gsd5s9jTr+NHtgfG3uPoXH4r2FkbmW0CjoNKN+I3Gq12FlO+pLveBJyN8ATz12G+q9uHdRN7aOGt3pQ221r4eC8qWDU4prg9fB4M2Jhb9qZvw7SyreVV9E482Oh/VJJ/hY531LfmrUC97sqNqTfueZrnea+AgIqBFeqYCUioigNdNukpZJt0ilEARCICikERpSkSgBSgUUQkD30CaJrWgLJ8hzTtPp5ij6hc47pY3t5AMvYxj849zg12YFwdlafeGg102O+i6JrtNPRUjNSvYtKLXI1Jkto2rlAqIWpaANoEqWgVBJT/AE+fnx8ncKZ8IwD9FpYpB+loAPjt9SQF7uks2bFSu3Blfz5Zj3eC17o7eNNA03pY97/8XzVd7pu/ue7RVoI2+GlOhoDbmdtqTGbU3V7AfugmrWFlNA3AunDehodt/wDyVkgbZJ7w86/u0PvXnNZO0uLnQdCJGMxLpJHANZG7Un9Jxa2h3k2dN1ZMGKa/3TdaEbEGrojcGlS/EcSIIXyOBA7drQ5hpwJZK629x0XYdV/G4sScQITM4NELnOnf2jyXdoKB+yMu3ie9fQdnyago2weZrIptyO/CKUJl6p5wUUEUJPBMNUlLLMNVreLYlzGtbHo+R4jYasNsFzn1zprXGu+lPQg9bpQNyAma8HYrx4bBiMAC/HMS5xPMuJ3K9kjAKo2ouBgoi3ZSlYAKUpiErihJRnF+KYYY7EGaKQvEsgDY3sZHYkIt126u8DxV2QYnM1pA3aD3DUA6L546VH/aGJ/583/Vcr+4YfzMX/Lj/kCzUlZs0VfKj29q7uHxITCQ8x8CsVrLlcOWnktBnHzWiCsQf3rJaANrzcTkc2GUsFuEchYOZcI3FoHrS9NoOF7oD5qw/HnF7hIMwFkb5m7E68xoPFZcH0mis28xkbZgSAbv3m34qyeO9SUMrnPwkzoCb/NvBkjHg0j2mjw9pU/0s6Fz8MnEeJy+0M0b2FxjeBvRIBBHMEWNO8Xjlo6c+cGqnqp0+DsoOKRkezNETWlztGov7RBO+y9LeLRMb7UsWgrSVh3JJ2O2qrjh2AlxDhHh43SvOzY2l7vHQctd1uoOrniUhAGDxA/eYIx8XkBZZdlwv5n+jt9c2so6rpLjY5uE5ojf9tAcaNX+SyEAd+63fUE63Yz93D/WZeLpX0WdgOAQRyACU4pr5gHNcA44eVoAIFH2WtvfUlenqB0kxY/ZwH/VIFspU1TtFdDlUnvg2XKAmCUJlpMhEQgjaA8k25Ws4k324T3SOHxhk/BbSYala/iUd9me6Vp/0Pb/ANydCDIjSIGiICsBoTp/XcnWGN4DSSQANXEmgABZJ8NEcJi2TMD4nB7He64bGiQa9QouDKsU5oHyWWljmbYQHzd0tGXiWK/+RL85Hfir94K+8NAe+GI//U0qiumkP+08Tf8Ax3n4klXt0aiLsHhz3wQ8v2LVxpvJpqrwI9zDRC9j8SCF5HsymisdrsZwlyyRHT4/VY5XChQrTX4oxiide76IDNaYO2vnt4+XeuX6d9Lxw7DZwA6WQ5IGnbNu5zv1WjXxJA5qreHdEcfxBrsVLbi4ZozK89pIdDUQ/QFbe6OQUOQL8e+gT3Ak+gXzr1i8UxOOkjfL2ZawPaxrCAQC8m3A1WmUbnbxKtfqx6ROxeGfDiCXSQkNcXe86J4OXN3kZXNs66BVP1nYP/03iJjiBdGY2yMzkE/nLsWBqAQa8lzluunE6Q2u6kP1VdJmcNxchxDXHtIww5cji1oeHudvr7o08eSuLh/WC2UZ+wcIroO7RpdVgZslC9SLomrVNcA4W4YR2PcJGNdMYRTWAUGB2YF4IezMC2q3adV6OK8fkjwpbEfZ0c4AsAvQZsrXGjRIJAF8xzGarWqb9qO8KMHG7LG658Q2Thcb2HM12IjLSO4wzarR9Qrvz+LH7KH+d/4rncVxnEY7hseHa1ocJRI4OJBB7NzNCdKOa60qytv1dwz8Mkke8Nd2kbW5PecQx16Zdt/mrKtG92ye6eyyLxCiw4XFNkYHNNgix+B8QdFmC18mMiIQUQHnmGq8uMZbRXJzT8CvXMNVjIRcFTE1orU0g1YseHtY4x0SBYDgSPlRVf8ASjpOQ4xzS2K1Zhrjs5tQ6R2avSyO4KHKxZI7XFYtrcPiHj2miOQ+z7V5Y3AgV4rX9XmOZJgIgwtJaHBwD2uIuRx2BNDXn3FVD0o6ZufCIXEMiApkEegG9F51cTqTbrPh3b/qwnw2AL5J8dCXSRhohi7SbL7QdbntbRcKAoXudVC5uRcuVY3iwual6x8E3Z8jv3cPKf5gF4MV1r4ZoOSOdx5AsjjBPmX2PgrbkSVZ09BHFMTelzaj0H4q8OiU+XA4XQ64eD/otXzr0p6SOxWOll7PIXvvLZdXshu5Gu3dzVi9FesaaOGOCWOO2wtEQe50DjkyMa12a9dRrS4rw5Z3m04pIteV2Y2UmVcnh+lmJLgHYTQ1ZEzxvtWaMLcsmxTxQjjju6JcZaHjoAr70zltPRiZ68yaaLok1sF6IWENFnXc+fP8F5sBwjs3dpI8yykVmIDWtB/RjYNGjx1J5lexysvchlWdKoxj+OxYd+sULQ1zeRIY6eW/P2WnyCsvDs2DR8AqnxGN/JekT3PNB0zg4nT2ZoTlIPdbm/Fdt0q6WjAQOeDUmrYxzzFriNOdZfparewSOT6GcbEXHZWNc1sczsSHZvZFNc+Vhs6D2m/AlYev7DtkmwmT3+zeCeRY6Qdnrz9oSfFct0P4lLBjm4iOiezmbqM+UubWosbm63XVYvppJPK1uJgZNl9ySTBYd8bf0jTveGy596o4OipvlluYXo5CzCMwuUdkyNrA0W33R7wI1Dr1u7vVctP1O4Z78xnxBYTbmF0br8C4t29FgwHWgWg/lDA/UAGM5HFzjQFONEknkQtnF1pYUmnsmjPMOjYfkHX8lDnSlmRaMKq8pzPSPh7eGYjeMQSf3PbXyrOzNetGt9aI3olelnSQ45ow2Ckw8c7wKdC5ri0Npz9bGlDU71dLRdcfSPD4tuD7F+bLJNnBa9pALY6sOA7ivH1TRhvEoy3YslGg/Zm/T8FyVKN7xeCZVJJWkslsdGOCYnDGT8pxPbtcbjHYtiyGyXGx33VeHouhSgorYlZWRnbvkKiCKkGKYarFlWWbdIhBx3WbgMXLhWjA9o4h57RsTi15Fey4VqcpGw+0qu4R1Z8RlsNhMBI9qTESFv8AlbVjnyO+6+gkFFgUjB1A4k6yYqAXqaZLJr6gLY4fqGI9/Hu8cmHy/MyK23OXg4rxiLDRmTESNjaObjue4AauPgAVPyErnAs6i8P/AImKxL/Lsm/UOWX/ANiuH1q7Ek8j20YrxoR0sHF+ueNpIwsRf+vKSweYY3X4kLmsR1p4qQ0Zmxgn/DjYyv4nWe/muLqxWFk0LTytd4RyXTTo4OH42SGKR7mtLMricjqdG1+pb+9XJbfpFwTDYfhuCxEZeMVMwSSguLmvzaXZIDKc3ShZs+BXNcf4s6fFPdI8vcS0F7iXE0wN3PdVLZxwF2EDqLg1hNHTRpJ+FbKbvqVlFWujHhOsHFNcwsLszXDs7mmcwEVVNc4gc9PFXg6fieIYDCyCAPDXMcXhxykBwI1cRpXJfPGFwsjzbajaeQbr/Xqr16J9ZkYZHDiY+yDGNY17C6RgDWhozNPtN0A2LvRQ6kIu1y3cVGt1jYxM4nhh+cyYoc8oF+gprvkfuGKLrEhNtkY9rxoWjK/Xu1o36aLto5GvaHNIc0gFpBBBB1BBG61fHMezDRSTSaNjaXOO5IA2HeSaA8wuhxKO6y+ORYrEtc2MxvDMkmeWO3ZSctsGrSLcNfDalzcEL5qMpOgoEuLjV3p3D8V7sa+KaeSQtaDK98lE5v7x5fV8zrV+CkWHY33RXqSPEDVYp18WR6VLSLl5NdieFODy+J5Yf1SRy8Nkn5fi49S8vA3B1+Yo/NblxvY35i0pgB/o/QrnGvbElc0T00ZZWDSSzxYk1LLLC77MhdLFfg7dnqD5r2txeLwrRqJoP0c47aI/uvv2fRwRxfBc45H0/BeCPA4nD2YHEAinBp0cDyLTo71BWqNWElb9GKennDKz79TrpcPG+WIzxtcwA5ow57xbiwOIO5AIIAPJwK3fRXgOLweNEsbQ2EPeWWM7zG6xkDaoGtLJ0q9VX/DelckDh2zC7LQF6EV4Fd5F1pufFcTZZNDbGiIvb5066/h+KzbasMdC0nCXJbXAOkgne6KSmzM1OX3Xt+029RROrda7yt9a+dejnTXFRYpshwjpPaJZlJLg1zS0tcdiKJOuXfdXpwPjzcUHZQWuZlziwfeuqP8ACVtpNuPi5MdVJSwbcIpQiupyMc26x2piX0V5nyogeguS5l5i8lCigMuJxAY0uOzWlzvJoJP0Xz50q4tLjsQ6SQ6WRG29GMB0aPvPMq4Ol3F+wwkzj/w3D/MMn/cqXxMovv7j39yx6ibTSRv0kE7tmpfgP61Wtx0bo/aby1B0NeYW/u9r9AsE0QcKcLHcVyhVaeTbOipRsjWDjhjcHQMjIOuWTDsmr2Rp7Y7725r1YjjWJxRaJQGRtr2WRMhbpZGjQL35rNh8E1uwA8uQXoAYNyPLmry1PSKOVPRJZkzNA0cr+K9sfnovEzEjuPwr6pxMSfZ0HM6rA7s3stTqvxr3xzRZjljc1zO4Z7zNHcLF/wARXo6zsDI7h0+Uk6Anya8OP0C5jq1xzo8W1oupba7uIyF1+jgK9e9W3Nhw9pa4AggggiwQRRBHNenp5b6dvseJqI7Kl/ufI0jnN97Uc+dea2GBx7iNDsPE1XzVodMOpp+Yy8NIINkwPcGkWf8ADedCPB1earHGcHmwsmTEQvhdyzMMd/unZw8lMoXWUaadaN8M9sGJDtC31a4H4Ar1NcwbkjvBaVqYoiD+Pemntx1c3wFu/BZHTTfJs3YNq18R17Rvlz+icvj+2D8T9y0TsKeWU/xfcs+GwrhuW/En7lznBLhl43fJsJWtI2sHbTTyNrVcR4M1ha9hMRzaZXfMfZpbJuGGmZ1+X/lGbAdvUcOd7z7rYxndvWwGyUpSjJWvYrWhBrxWJg+kMraY+WR17HPWgGhX0J0V6OswcNMzF7w10rnkFxdl202AJOnmq06AdUUkczJ8cAMpzMiJDiTu0yHXY0co9dqNysXqQi1lniVXG/hQyNKUouhxMOIjsrEIAvVLukQCCNRzE6CA5TptwZ0+He1gslp07+dKhsdBJC4tc0kD4jwX1E5lrnuPdB8Pi7L25X/bZTXevJ3quFWnuyjTQrbMM+e4cSDoTl7wdPVCXiTsuXOcoJLRmJAvmFZfEepuQWYXskHIOuJ1fNvzC5zE9WmLZ/urz4tySfyk2skqdnlM9OFeEl5kcj+VE8kWvJ5fALp4+g2KH+6S+sDvwWxwvV7jne7h8n73ZM/mcD8lXPSJ17ymuZI5HC4VzzZB8NOa22FwYBo6nkBqfU8l3HDeqeYm55msB3DLkd4jSmj4ldpwToVhsJRjZmeP0305w8hs30CLT1J84Rwnq6cfLlmi6v8Aom+I/lE4yuIqJhFEAjVxHLSwB4nwXeNUARaF6FOmqcdqPKqVHUluYVhxOCZI0tkY17Tu17WvafMHRZ1F0OZy2K6tMBJf9nDD+yfJF/pBy/JaTF9SWDf7kk7P4on/AFYrEUVNkfQ6KrNcNlWu6iIuWKkrxhYfo4LPB1HYce/iJ3eTYmfUOVlo0o7uPoW7+p6nF4Hqj4dFvE6Q/tJnu+TcoXUcP4RDh25cPEyJvcxjWX51v6r2EIqyikcnJvlitCZoUpEKxUKKiigkWVInlWNCA2goopBECigUAKUpEoISClKURQEUtQoIBiVAUqKAa1EFFADaNpQipAVAUFFBAbTApUQpAbRBQUCAdS0FFBJ//9k="/>
          <p:cNvSpPr>
            <a:spLocks noChangeAspect="1" noChangeArrowheads="1"/>
          </p:cNvSpPr>
          <p:nvPr/>
        </p:nvSpPr>
        <p:spPr bwMode="auto">
          <a:xfrm>
            <a:off x="155575" y="-1135063"/>
            <a:ext cx="1933575" cy="2371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4" name="Picture 8" descr="http://www.darwin.museum.ru/expos/etap/img/ris5_1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5181600"/>
            <a:ext cx="1366671" cy="1676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362200" y="5943600"/>
            <a:ext cx="4427166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hlinkClick r:id="rId7"/>
              </a:rPr>
              <a:t>Renaissance Man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www.vintageprojects.com/machine-shop/steam-engine-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8092" y="76200"/>
            <a:ext cx="2135908" cy="2819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Industrial Age 1750-1950 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066800"/>
            <a:ext cx="7498080" cy="4800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Description</a:t>
            </a:r>
          </a:p>
          <a:p>
            <a:r>
              <a:rPr lang="en-US" dirty="0" smtClean="0"/>
              <a:t>first use of complex machinery, factories, urbanization</a:t>
            </a:r>
          </a:p>
          <a:p>
            <a:r>
              <a:rPr lang="en-US" dirty="0" smtClean="0"/>
              <a:t>economic and general social changes from strictly agricultural societies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Artifacts</a:t>
            </a:r>
          </a:p>
          <a:p>
            <a:r>
              <a:rPr lang="en-US" dirty="0" smtClean="0"/>
              <a:t>steam engine, electricity, automobile, airplane, radio, television, telephone, and rocket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Impact of technology on history</a:t>
            </a:r>
          </a:p>
          <a:p>
            <a:r>
              <a:rPr lang="en-US" dirty="0" smtClean="0"/>
              <a:t>rise to urban centers requiring vast municipal services, </a:t>
            </a:r>
          </a:p>
          <a:p>
            <a:r>
              <a:rPr lang="en-US" dirty="0" smtClean="0"/>
              <a:t>provided the economic base for the rise of </a:t>
            </a:r>
          </a:p>
          <a:p>
            <a:pPr>
              <a:buNone/>
            </a:pPr>
            <a:r>
              <a:rPr lang="en-US" dirty="0" smtClean="0"/>
              <a:t>    the professions, population expansion</a:t>
            </a:r>
          </a:p>
          <a:p>
            <a:r>
              <a:rPr lang="en-US" dirty="0" smtClean="0"/>
              <a:t>big improvement in living standards.</a:t>
            </a:r>
          </a:p>
        </p:txBody>
      </p:sp>
      <p:sp>
        <p:nvSpPr>
          <p:cNvPr id="50182" name="AutoShape 6" descr="data:image/jpg;base64,/9j/4AAQSkZJRgABAQAAAQABAAD/2wCEAAkGBhQQEBQUDxQVFBQVFBQVEBUUDxAPFBUUFBAVFBQVFRUXHCYeFxkkGRUUHzAgJScpLCwsFR4xNTAqNSYsLikBCQoKDgwOGg8PGiokHyQsLCksKTQsKTAuLCwsKSwtLC0sLCwtKSksKSwsLCwsKSwsLCwsKSwpKSksLCwsLCwsKf/AABEIAPkAywMBIgACEQEDEQH/xAAcAAACAgMBAQAAAAAAAAAAAAABAgAHAwUGBAj/xABHEAABBAAEAgcFAwkFBwUAAAABAAIDEQQSITEFQQYHE1FhcYEiMpGhsVLB0RQjQmJjcoKy8CQzQ5KiJURTc7PC8RUXdKPh/8QAGgEBAAMBAQEAAAAAAAAAAAAAAAECBAMFBv/EACsRAAIBAwMBBwQDAAAAAAAAAAABAgMRIQQSMUEFEyIyUWFxFIGRoSNS0f/aAAwDAQACEQMRAD8AtklFpSFEFSQZEQEAUbUgNqWltS0A1ogpLUzISZFEocjaAYFMCsdpgVAHRtIjagDgopAmBQD2jaQFG0A6gSgogoB7RtJaIKAdRLaIQDKIWpaA0pKgQJ1QtSQZgU1rFafMgDaiUlRSBrUtKpaEjtKKRrkbQDgogpAUwKAe0QUqIUAdFJaNqAZLRtYwUQUA5K0XEumcGHkkZKJAIgwyPEYcwdpWXY5tbA2W7tVT1w8GyubiGOOaRuV7BIGE9k2w4A70KXOo5JXidaUYylaR3+F6bYORuZuIjr9Y5CPMOoj1C2+FxjJWB8TmvYfdcxzXtNGtCNDqCvnfgHC8RjniCFxDy0uOcENawObbnOobEt0Fn2gr+4LwtuFw8UDDbY2Btndx3c4+ZJPqqUZzl5ki9aEIYizYWjaUIhdzMMigohJpCUqjihasVMgRBShQFQSOCjaS01qQMogogCEwKVFCRkwSApwgCmCVS0AyNpAUwKAYIpQUcygBXzr096WPxWNc97R2AeY4gA2y2F9Fx53qT66K5+mfSZuEw0mUgyuY5sbARduaQHHuA/BfO2B4TNiZY4gA0knV7qaLdmc435k6LlKzdmdYJrJZXR/pFBHxfC/k0jpGTMEMh7Q+87Rl3Zy5g32dO/krnBXzjwPgD8BxjBtmc0j8oiIeCCD+crcWBrXyX0a1Wiklgio8jBMEqYFWOQyKW0bQk0Mm6ARkGqAVio4KZKAnCEgRUUQBURUAQECYFIE4QBBTApEzUA1qWgohIwRtLaKANrhetDpu7h8LWwmnv3OlgXQA7uZ9F3JKpDrJ4uGcUMeUOtzRTnOy5qaCXN1B18lzqNpYVy8Em8nK43juIeWunjcM4zNJD2hzT+k3ex4r08J4O7GTBodE1wus83Z+QFt39Fj6WYtsE5gngjDo6oRlzmAHX2czrbe+hC8nD+OYIf30Evj2WKmiPhV5gs1n/VmpSssSRveM9EsbggJHOY9jSCHNljnAI2NA5h50rS6uusNuPAhmIGIay6v3wBrvzHzCpjiGKwErR2UuLjPNsssOIb8wwrZdWGHA4vhjA90tOdmAa1lNMbg5xOc+yLs+SvFpPr+H/hSavHNvyj6QBRCVqIWgyjooBFCDRyDVCk8g1SqxAWlZAsbVkCEkIQRUpARRFRAQIgoBEIA2maUhTNQkZRRRAQIlAJqQClUV0x4X23EppWPyObK7LQsW0kXqd7HJXsVRUrxJPK53s29zj7wu3OO405rFq6koJbWatPCMm9xz3G+i82IldK6WNzjRN52HQV3Hw5rVjoRiqsMaR4Ssb/MQu2a/kCdPBrxW+nM81tMNP7NUa78u/dtsvKfaFaHozd9HTfqVlJ0Pxbd4H/w5X/DKSrF6i+jsrMbJNLGWNZC5ozDKS6RzAKB1Iytdr4jvWxDbqwCNxqTdjQba638123QPD02Y6e8wEg3qA4n6gei06XX1K81BpGevpo04uSbOsCIQCIXrnnjpkoTBCDTSDU/1zS0sku580isCJglpOAgAUVFKQEURCKEgCZABNSAVM1AhEBAFRQhEICIhCkwCA83EpskMrvsxyO+DCVRmH1J11odx8PTdXH0wmyYGc/qV/meG/eqaw7quu/cnTTv8F5WvllL2PQ0cb3Znidb9eQo3rrd/RbMkBo2HeRp6af1S8TKFAD1I1J50OZ89AthDEAGvfsPdGpFnu+0fH4Lw6kj08HrwkNjM+x3U46DvPidR6rvuhMVYdx+1I6tboNDWj6FcMxxN945dx2JP4eCsPopHWDi8Q53+Z7j+C29l5qt+xj1rtD7m3CIUARC+iPIGCYJAnCEGpm3PmkWSXc+aQhWBAioAmyoCKI0pSACiKICEgCYKBqNIAKBGkwCAUohEhQNQEATBSkaQHK9ZEuXAOH2pIx8y77lVOHjNdwN1e225/r6qx+tWaoIWnnI4/wCVra/mVdxm9zTfqTWgHPYLxNdLx2PW0itA9kByuHslxOw0vQ6Xyr5aLZZHXZ1NaEageDb2394/ALwYRhs6ZbqyXe0e7VbATezlaSTzO+WzudSSvEm8m2w3Z5WnOdOTRtoL8zsrX4PDkw8Te6NnzaD96qSM5jqLLw0hx13IBb57q5mMoAdwA+Apex2THzP4PO1z4XyMFAiAiAvcPNJSZBMhBq5hr6lLSyyjU+axqwAmAUpEIAIkKIoABEBEIgISABMgmCAlKAIohCAIgIqIBUSEVCoJK361phngafsvcQPFwAHyXHYSCxbjl2HIelnkui60Zv7YB9mNoHmdfvXP4VwY3MRncarwJFgDkNF4Gsd5s9jTr+NHtgfG3uPoXH4r2FkbmW0CjoNKN+I3Gq12FlO+pLveBJyN8ATz12G+q9uHdRN7aOGt3pQ221r4eC8qWDU4prg9fB4M2Jhb9qZvw7SyreVV9E482Oh/VJJ/hY531LfmrUC97sqNqTfueZrnea+AgIqBFeqYCUioigNdNukpZJt0ilEARCICikERpSkSgBSgUUQkD30CaJrWgLJ8hzTtPp5ij6hc47pY3t5AMvYxj849zg12YFwdlafeGg102O+i6JrtNPRUjNSvYtKLXI1Jkto2rlAqIWpaANoEqWgVBJT/AE+fnx8ncKZ8IwD9FpYpB+loAPjt9SQF7uks2bFSu3Blfz5Zj3eC17o7eNNA03pY97/8XzVd7pu/ue7RVoI2+GlOhoDbmdtqTGbU3V7AfugmrWFlNA3AunDehodt/wDyVkgbZJ7w86/u0PvXnNZO0uLnQdCJGMxLpJHANZG7Un9Jxa2h3k2dN1ZMGKa/3TdaEbEGrojcGlS/EcSIIXyOBA7drQ5hpwJZK629x0XYdV/G4sScQITM4NELnOnf2jyXdoKB+yMu3ie9fQdnyago2weZrIptyO/CKUJl6p5wUUEUJPBMNUlLLMNVreLYlzGtbHo+R4jYasNsFzn1zprXGu+lPQg9bpQNyAma8HYrx4bBiMAC/HMS5xPMuJ3K9kjAKo2ouBgoi3ZSlYAKUpiErihJRnF+KYYY7EGaKQvEsgDY3sZHYkIt126u8DxV2QYnM1pA3aD3DUA6L546VH/aGJ/583/Vcr+4YfzMX/Lj/kCzUlZs0VfKj29q7uHxITCQ8x8CsVrLlcOWnktBnHzWiCsQf3rJaANrzcTkc2GUsFuEchYOZcI3FoHrS9NoOF7oD5qw/HnF7hIMwFkb5m7E68xoPFZcH0mis28xkbZgSAbv3m34qyeO9SUMrnPwkzoCb/NvBkjHg0j2mjw9pU/0s6Fz8MnEeJy+0M0b2FxjeBvRIBBHMEWNO8Xjlo6c+cGqnqp0+DsoOKRkezNETWlztGov7RBO+y9LeLRMb7UsWgrSVh3JJ2O2qrjh2AlxDhHh43SvOzY2l7vHQctd1uoOrniUhAGDxA/eYIx8XkBZZdlwv5n+jt9c2so6rpLjY5uE5ojf9tAcaNX+SyEAd+63fUE63Yz93D/WZeLpX0WdgOAQRyACU4pr5gHNcA44eVoAIFH2WtvfUlenqB0kxY/ZwH/VIFspU1TtFdDlUnvg2XKAmCUJlpMhEQgjaA8k25Ws4k324T3SOHxhk/BbSYala/iUd9me6Vp/0Pb/ANydCDIjSIGiICsBoTp/XcnWGN4DSSQANXEmgABZJ8NEcJi2TMD4nB7He64bGiQa9QouDKsU5oHyWWljmbYQHzd0tGXiWK/+RL85Hfir94K+8NAe+GI//U0qiumkP+08Tf8Ax3n4klXt0aiLsHhz3wQ8v2LVxpvJpqrwI9zDRC9j8SCF5HsymisdrsZwlyyRHT4/VY5XChQrTX4oxiide76IDNaYO2vnt4+XeuX6d9Lxw7DZwA6WQ5IGnbNu5zv1WjXxJA5qreHdEcfxBrsVLbi4ZozK89pIdDUQ/QFbe6OQUOQL8e+gT3Ak+gXzr1i8UxOOkjfL2ZawPaxrCAQC8m3A1WmUbnbxKtfqx6ROxeGfDiCXSQkNcXe86J4OXN3kZXNs66BVP1nYP/03iJjiBdGY2yMzkE/nLsWBqAQa8lzluunE6Q2u6kP1VdJmcNxchxDXHtIww5cji1oeHudvr7o08eSuLh/WC2UZ+wcIroO7RpdVgZslC9SLomrVNcA4W4YR2PcJGNdMYRTWAUGB2YF4IezMC2q3adV6OK8fkjwpbEfZ0c4AsAvQZsrXGjRIJAF8xzGarWqb9qO8KMHG7LG658Q2Thcb2HM12IjLSO4wzarR9Qrvz+LH7KH+d/4rncVxnEY7hseHa1ocJRI4OJBB7NzNCdKOa60qytv1dwz8Mkke8Nd2kbW5PecQx16Zdt/mrKtG92ye6eyyLxCiw4XFNkYHNNgix+B8QdFmC18mMiIQUQHnmGq8uMZbRXJzT8CvXMNVjIRcFTE1orU0g1YseHtY4x0SBYDgSPlRVf8ASjpOQ4xzS2K1Zhrjs5tQ6R2avSyO4KHKxZI7XFYtrcPiHj2miOQ+z7V5Y3AgV4rX9XmOZJgIgwtJaHBwD2uIuRx2BNDXn3FVD0o6ZufCIXEMiApkEegG9F51cTqTbrPh3b/qwnw2AL5J8dCXSRhohi7SbL7QdbntbRcKAoXudVC5uRcuVY3iwual6x8E3Z8jv3cPKf5gF4MV1r4ZoOSOdx5AsjjBPmX2PgrbkSVZ09BHFMTelzaj0H4q8OiU+XA4XQ64eD/otXzr0p6SOxWOll7PIXvvLZdXshu5Gu3dzVi9FesaaOGOCWOO2wtEQe50DjkyMa12a9dRrS4rw5Z3m04pIteV2Y2UmVcnh+lmJLgHYTQ1ZEzxvtWaMLcsmxTxQjjju6JcZaHjoAr70zltPRiZ68yaaLok1sF6IWENFnXc+fP8F5sBwjs3dpI8yykVmIDWtB/RjYNGjx1J5lexysvchlWdKoxj+OxYd+sULQ1zeRIY6eW/P2WnyCsvDs2DR8AqnxGN/JekT3PNB0zg4nT2ZoTlIPdbm/Fdt0q6WjAQOeDUmrYxzzFriNOdZfparewSOT6GcbEXHZWNc1sczsSHZvZFNc+Vhs6D2m/AlYev7DtkmwmT3+zeCeRY6Qdnrz9oSfFct0P4lLBjm4iOiezmbqM+UubWosbm63XVYvppJPK1uJgZNl9ySTBYd8bf0jTveGy596o4OipvlluYXo5CzCMwuUdkyNrA0W33R7wI1Dr1u7vVctP1O4Z78xnxBYTbmF0br8C4t29FgwHWgWg/lDA/UAGM5HFzjQFONEknkQtnF1pYUmnsmjPMOjYfkHX8lDnSlmRaMKq8pzPSPh7eGYjeMQSf3PbXyrOzNetGt9aI3olelnSQ45ow2Ckw8c7wKdC5ri0Npz9bGlDU71dLRdcfSPD4tuD7F+bLJNnBa9pALY6sOA7ivH1TRhvEoy3YslGg/Zm/T8FyVKN7xeCZVJJWkslsdGOCYnDGT8pxPbtcbjHYtiyGyXGx33VeHouhSgorYlZWRnbvkKiCKkGKYarFlWWbdIhBx3WbgMXLhWjA9o4h57RsTi15Fey4VqcpGw+0qu4R1Z8RlsNhMBI9qTESFv8AlbVjnyO+6+gkFFgUjB1A4k6yYqAXqaZLJr6gLY4fqGI9/Hu8cmHy/MyK23OXg4rxiLDRmTESNjaObjue4AauPgAVPyErnAs6i8P/AImKxL/Lsm/UOWX/ANiuH1q7Ek8j20YrxoR0sHF+ueNpIwsRf+vKSweYY3X4kLmsR1p4qQ0Zmxgn/DjYyv4nWe/muLqxWFk0LTytd4RyXTTo4OH42SGKR7mtLMricjqdG1+pb+9XJbfpFwTDYfhuCxEZeMVMwSSguLmvzaXZIDKc3ShZs+BXNcf4s6fFPdI8vcS0F7iXE0wN3PdVLZxwF2EDqLg1hNHTRpJ+FbKbvqVlFWujHhOsHFNcwsLszXDs7mmcwEVVNc4gc9PFXg6fieIYDCyCAPDXMcXhxykBwI1cRpXJfPGFwsjzbajaeQbr/Xqr16J9ZkYZHDiY+yDGNY17C6RgDWhozNPtN0A2LvRQ6kIu1y3cVGt1jYxM4nhh+cyYoc8oF+gprvkfuGKLrEhNtkY9rxoWjK/Xu1o36aLto5GvaHNIc0gFpBBBB1BBG61fHMezDRSTSaNjaXOO5IA2HeSaA8wuhxKO6y+ORYrEtc2MxvDMkmeWO3ZSctsGrSLcNfDalzcEL5qMpOgoEuLjV3p3D8V7sa+KaeSQtaDK98lE5v7x5fV8zrV+CkWHY33RXqSPEDVYp18WR6VLSLl5NdieFODy+J5Yf1SRy8Nkn5fi49S8vA3B1+Yo/NblxvY35i0pgB/o/QrnGvbElc0T00ZZWDSSzxYk1LLLC77MhdLFfg7dnqD5r2txeLwrRqJoP0c47aI/uvv2fRwRxfBc45H0/BeCPA4nD2YHEAinBp0cDyLTo71BWqNWElb9GKennDKz79TrpcPG+WIzxtcwA5ow57xbiwOIO5AIIAPJwK3fRXgOLweNEsbQ2EPeWWM7zG6xkDaoGtLJ0q9VX/DelckDh2zC7LQF6EV4Fd5F1pufFcTZZNDbGiIvb5066/h+KzbasMdC0nCXJbXAOkgne6KSmzM1OX3Xt+029RROrda7yt9a+dejnTXFRYpshwjpPaJZlJLg1zS0tcdiKJOuXfdXpwPjzcUHZQWuZlziwfeuqP8ACVtpNuPi5MdVJSwbcIpQiupyMc26x2piX0V5nyogeguS5l5i8lCigMuJxAY0uOzWlzvJoJP0Xz50q4tLjsQ6SQ6WRG29GMB0aPvPMq4Ol3F+wwkzj/w3D/MMn/cqXxMovv7j39yx6ibTSRv0kE7tmpfgP61Wtx0bo/aby1B0NeYW/u9r9AsE0QcKcLHcVyhVaeTbOipRsjWDjhjcHQMjIOuWTDsmr2Rp7Y7725r1YjjWJxRaJQGRtr2WRMhbpZGjQL35rNh8E1uwA8uQXoAYNyPLmry1PSKOVPRJZkzNA0cr+K9sfnovEzEjuPwr6pxMSfZ0HM6rA7s3stTqvxr3xzRZjljc1zO4Z7zNHcLF/wARXo6zsDI7h0+Uk6Anya8OP0C5jq1xzo8W1oupba7uIyF1+jgK9e9W3Nhw9pa4AggggiwQRRBHNenp5b6dvseJqI7Kl/ufI0jnN97Uc+dea2GBx7iNDsPE1XzVodMOpp+Yy8NIINkwPcGkWf8ADedCPB1earHGcHmwsmTEQvhdyzMMd/unZw8lMoXWUaadaN8M9sGJDtC31a4H4Ar1NcwbkjvBaVqYoiD+Pemntx1c3wFu/BZHTTfJs3YNq18R17Rvlz+icvj+2D8T9y0TsKeWU/xfcs+GwrhuW/En7lznBLhl43fJsJWtI2sHbTTyNrVcR4M1ha9hMRzaZXfMfZpbJuGGmZ1+X/lGbAdvUcOd7z7rYxndvWwGyUpSjJWvYrWhBrxWJg+kMraY+WR17HPWgGhX0J0V6OswcNMzF7w10rnkFxdl202AJOnmq06AdUUkczJ8cAMpzMiJDiTu0yHXY0co9dqNysXqQi1lniVXG/hQyNKUouhxMOIjsrEIAvVLukQCCNRzE6CA5TptwZ0+He1gslp07+dKhsdBJC4tc0kD4jwX1E5lrnuPdB8Pi7L25X/bZTXevJ3quFWnuyjTQrbMM+e4cSDoTl7wdPVCXiTsuXOcoJLRmJAvmFZfEepuQWYXskHIOuJ1fNvzC5zE9WmLZ/urz4tySfyk2skqdnlM9OFeEl5kcj+VE8kWvJ5fALp4+g2KH+6S+sDvwWxwvV7jne7h8n73ZM/mcD8lXPSJ17ymuZI5HC4VzzZB8NOa22FwYBo6nkBqfU8l3HDeqeYm55msB3DLkd4jSmj4ldpwToVhsJRjZmeP0305w8hs30CLT1J84Rwnq6cfLlmi6v8Aom+I/lE4yuIqJhFEAjVxHLSwB4nwXeNUARaF6FOmqcdqPKqVHUluYVhxOCZI0tkY17Tu17WvafMHRZ1F0OZy2K6tMBJf9nDD+yfJF/pBy/JaTF9SWDf7kk7P4on/AFYrEUVNkfQ6KrNcNlWu6iIuWKkrxhYfo4LPB1HYce/iJ3eTYmfUOVlo0o7uPoW7+p6nF4Hqj4dFvE6Q/tJnu+TcoXUcP4RDh25cPEyJvcxjWX51v6r2EIqyikcnJvlitCZoUpEKxUKKiigkWVInlWNCA2goopBECigUAKUpEoISClKURQEUtQoIBiVAUqKAa1EFFADaNpQipAVAUFFBAbTApUQpAbRBQUCAdS0FFBJ//9k="/>
          <p:cNvSpPr>
            <a:spLocks noChangeAspect="1" noChangeArrowheads="1"/>
          </p:cNvSpPr>
          <p:nvPr/>
        </p:nvSpPr>
        <p:spPr bwMode="auto">
          <a:xfrm>
            <a:off x="155575" y="-1135063"/>
            <a:ext cx="1933575" cy="2371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02" name="Picture 2" descr="http://www.trueroots.us/blog/wp-content/uploads/2009/05/industrial-revolution-wome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704" y="4572000"/>
            <a:ext cx="2978896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3796" name="Picture 4" descr="http://t0.gstatic.com/images?q=tbn:ANd9GcTM3b9KJ6NsL2rEfyUqM3JhEpbQl6bR4fEQdyJxJ4VLgjAYJUFVM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5715000"/>
            <a:ext cx="1524000" cy="1143000"/>
          </a:xfrm>
          <a:prstGeom prst="rect">
            <a:avLst/>
          </a:prstGeom>
          <a:noFill/>
        </p:spPr>
      </p:pic>
      <p:pic>
        <p:nvPicPr>
          <p:cNvPr id="33798" name="Picture 6" descr="http://t1.gstatic.com/images?q=tbn:ANd9GcQEI-EThmbkShjbF0xqXhpiiOtMOPcmx-6Z5O1z-xZVQvej3-D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2971800"/>
            <a:ext cx="1028700" cy="152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blogs.riverfronttimes.com/dailyrft/Brick_Pho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5367" y="3276600"/>
            <a:ext cx="2609233" cy="3409951"/>
          </a:xfrm>
          <a:prstGeom prst="rect">
            <a:avLst/>
          </a:prstGeom>
          <a:noFill/>
        </p:spPr>
      </p:pic>
      <p:pic>
        <p:nvPicPr>
          <p:cNvPr id="8" name="Picture 2" descr="http://t0.gstatic.com/images?q=tbn:ANd9GcTUzh1f9TemGdx9TcMoLDp1k23SHicqV1LnRZMxY_p3gl1FJ_M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36165">
            <a:off x="1945358" y="3764983"/>
            <a:ext cx="5467158" cy="4699045"/>
          </a:xfrm>
          <a:prstGeom prst="rect">
            <a:avLst/>
          </a:prstGeom>
          <a:noFill/>
        </p:spPr>
      </p:pic>
      <p:pic>
        <p:nvPicPr>
          <p:cNvPr id="52230" name="Picture 6" descr="http://www.trac.sun.ac.za/images/VGB/eng%20marvels/fotos/artificial%20he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34000"/>
            <a:ext cx="1524000" cy="15240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143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Information Age 1950-Present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47800" y="1066800"/>
            <a:ext cx="7162800" cy="4800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Description:</a:t>
            </a:r>
          </a:p>
          <a:p>
            <a:r>
              <a:rPr lang="en-US" dirty="0" smtClean="0"/>
              <a:t>gathering, manipulation, classification, storage, and retrieval of information is central to the workings of society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Artifacts:</a:t>
            </a:r>
          </a:p>
          <a:p>
            <a:r>
              <a:rPr lang="en-US" dirty="0" smtClean="0"/>
              <a:t>transistor, integrated circuit, computer, communication satellite, digital photography, artificial heart, nuclear power plant, space shuttle, Internet, smart phone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Impact of technology on History:</a:t>
            </a:r>
          </a:p>
          <a:p>
            <a:r>
              <a:rPr lang="en-US" dirty="0" smtClean="0"/>
              <a:t>people can make more informed decisions that “experts” now make</a:t>
            </a:r>
          </a:p>
          <a:p>
            <a:r>
              <a:rPr lang="en-US" dirty="0" smtClean="0"/>
              <a:t>empowering more people</a:t>
            </a:r>
          </a:p>
          <a:p>
            <a:r>
              <a:rPr lang="en-US" dirty="0" smtClean="0"/>
              <a:t>Free flow of information &amp; knowledge</a:t>
            </a:r>
          </a:p>
          <a:p>
            <a:r>
              <a:rPr lang="en-US" dirty="0" smtClean="0"/>
              <a:t>Technology at our fingertips</a:t>
            </a:r>
          </a:p>
        </p:txBody>
      </p:sp>
      <p:sp>
        <p:nvSpPr>
          <p:cNvPr id="50182" name="AutoShape 6" descr="data:image/jpg;base64,/9j/4AAQSkZJRgABAQAAAQABAAD/2wCEAAkGBhQQEBQUDxQVFBQVFBQVEBUUDxAPFBUUFBAVFBQVFRUXHCYeFxkkGRUUHzAgJScpLCwsFR4xNTAqNSYsLikBCQoKDgwOGg8PGiokHyQsLCksKTQsKTAuLCwsKSwtLC0sLCwtKSksKSwsLCwsKSwsLCwsKSwpKSksLCwsLCwsKf/AABEIAPkAywMBIgACEQEDEQH/xAAcAAACAgMBAQAAAAAAAAAAAAABAgAHAwUGBAj/xABHEAABBAAEAgcFAwkFBwUAAAABAAIDEQQSITEFQQYHE1FhcYEiMpGhsVLB0RQjQmJjcoKy8CQzQ5KiJURTc7PC8RUXdKPh/8QAGgEBAAMBAQEAAAAAAAAAAAAAAAECBAMFBv/EACsRAAIBAwMBBwQDAAAAAAAAAAABAgMRIQQSMUEFEyIyUWFxFIGRoSNS0f/aAAwDAQACEQMRAD8AtklFpSFEFSQZEQEAUbUgNqWltS0A1ogpLUzISZFEocjaAYFMCsdpgVAHRtIjagDgopAmBQD2jaQFG0A6gSgogoB7RtJaIKAdRLaIQDKIWpaA0pKgQJ1QtSQZgU1rFafMgDaiUlRSBrUtKpaEjtKKRrkbQDgogpAUwKAe0QUqIUAdFJaNqAZLRtYwUQUA5K0XEumcGHkkZKJAIgwyPEYcwdpWXY5tbA2W7tVT1w8GyubiGOOaRuV7BIGE9k2w4A70KXOo5JXidaUYylaR3+F6bYORuZuIjr9Y5CPMOoj1C2+FxjJWB8TmvYfdcxzXtNGtCNDqCvnfgHC8RjniCFxDy0uOcENawObbnOobEt0Fn2gr+4LwtuFw8UDDbY2Btndx3c4+ZJPqqUZzl5ki9aEIYizYWjaUIhdzMMigohJpCUqjihasVMgRBShQFQSOCjaS01qQMogogCEwKVFCRkwSApwgCmCVS0AyNpAUwKAYIpQUcygBXzr096WPxWNc97R2AeY4gA2y2F9Fx53qT66K5+mfSZuEw0mUgyuY5sbARduaQHHuA/BfO2B4TNiZY4gA0knV7qaLdmc435k6LlKzdmdYJrJZXR/pFBHxfC/k0jpGTMEMh7Q+87Rl3Zy5g32dO/krnBXzjwPgD8BxjBtmc0j8oiIeCCD+crcWBrXyX0a1Wiklgio8jBMEqYFWOQyKW0bQk0Mm6ARkGqAVio4KZKAnCEgRUUQBURUAQECYFIE4QBBTApEzUA1qWgohIwRtLaKANrhetDpu7h8LWwmnv3OlgXQA7uZ9F3JKpDrJ4uGcUMeUOtzRTnOy5qaCXN1B18lzqNpYVy8Em8nK43juIeWunjcM4zNJD2hzT+k3ex4r08J4O7GTBodE1wus83Z+QFt39Fj6WYtsE5gngjDo6oRlzmAHX2czrbe+hC8nD+OYIf30Evj2WKmiPhV5gs1n/VmpSssSRveM9EsbggJHOY9jSCHNljnAI2NA5h50rS6uusNuPAhmIGIay6v3wBrvzHzCpjiGKwErR2UuLjPNsssOIb8wwrZdWGHA4vhjA90tOdmAa1lNMbg5xOc+yLs+SvFpPr+H/hSavHNvyj6QBRCVqIWgyjooBFCDRyDVCk8g1SqxAWlZAsbVkCEkIQRUpARRFRAQIgoBEIA2maUhTNQkZRRRAQIlAJqQClUV0x4X23EppWPyObK7LQsW0kXqd7HJXsVRUrxJPK53s29zj7wu3OO405rFq6koJbWatPCMm9xz3G+i82IldK6WNzjRN52HQV3Hw5rVjoRiqsMaR4Ssb/MQu2a/kCdPBrxW+nM81tMNP7NUa78u/dtsvKfaFaHozd9HTfqVlJ0Pxbd4H/w5X/DKSrF6i+jsrMbJNLGWNZC5ozDKS6RzAKB1Iytdr4jvWxDbqwCNxqTdjQba638123QPD02Y6e8wEg3qA4n6gei06XX1K81BpGevpo04uSbOsCIQCIXrnnjpkoTBCDTSDU/1zS0sku580isCJglpOAgAUVFKQEURCKEgCZABNSAVM1AhEBAFRQhEICIhCkwCA83EpskMrvsxyO+DCVRmH1J11odx8PTdXH0wmyYGc/qV/meG/eqaw7quu/cnTTv8F5WvllL2PQ0cb3Znidb9eQo3rrd/RbMkBo2HeRp6af1S8TKFAD1I1J50OZ89AthDEAGvfsPdGpFnu+0fH4Lw6kj08HrwkNjM+x3U46DvPidR6rvuhMVYdx+1I6tboNDWj6FcMxxN945dx2JP4eCsPopHWDi8Q53+Z7j+C29l5qt+xj1rtD7m3CIUARC+iPIGCYJAnCEGpm3PmkWSXc+aQhWBAioAmyoCKI0pSACiKICEgCYKBqNIAKBGkwCAUohEhQNQEATBSkaQHK9ZEuXAOH2pIx8y77lVOHjNdwN1e225/r6qx+tWaoIWnnI4/wCVra/mVdxm9zTfqTWgHPYLxNdLx2PW0itA9kByuHslxOw0vQ6Xyr5aLZZHXZ1NaEageDb2394/ALwYRhs6ZbqyXe0e7VbATezlaSTzO+WzudSSvEm8m2w3Z5WnOdOTRtoL8zsrX4PDkw8Te6NnzaD96qSM5jqLLw0hx13IBb57q5mMoAdwA+Apex2THzP4PO1z4XyMFAiAiAvcPNJSZBMhBq5hr6lLSyyjU+axqwAmAUpEIAIkKIoABEBEIgISABMgmCAlKAIohCAIgIqIBUSEVCoJK361phngafsvcQPFwAHyXHYSCxbjl2HIelnkui60Zv7YB9mNoHmdfvXP4VwY3MRncarwJFgDkNF4Gsd5s9jTr+NHtgfG3uPoXH4r2FkbmW0CjoNKN+I3Gq12FlO+pLveBJyN8ATz12G+q9uHdRN7aOGt3pQ221r4eC8qWDU4prg9fB4M2Jhb9qZvw7SyreVV9E482Oh/VJJ/hY531LfmrUC97sqNqTfueZrnea+AgIqBFeqYCUioigNdNukpZJt0ilEARCICikERpSkSgBSgUUQkD30CaJrWgLJ8hzTtPp5ij6hc47pY3t5AMvYxj849zg12YFwdlafeGg102O+i6JrtNPRUjNSvYtKLXI1Jkto2rlAqIWpaANoEqWgVBJT/AE+fnx8ncKZ8IwD9FpYpB+loAPjt9SQF7uks2bFSu3Blfz5Zj3eC17o7eNNA03pY97/8XzVd7pu/ue7RVoI2+GlOhoDbmdtqTGbU3V7AfugmrWFlNA3AunDehodt/wDyVkgbZJ7w86/u0PvXnNZO0uLnQdCJGMxLpJHANZG7Un9Jxa2h3k2dN1ZMGKa/3TdaEbEGrojcGlS/EcSIIXyOBA7drQ5hpwJZK629x0XYdV/G4sScQITM4NELnOnf2jyXdoKB+yMu3ie9fQdnyago2weZrIptyO/CKUJl6p5wUUEUJPBMNUlLLMNVreLYlzGtbHo+R4jYasNsFzn1zprXGu+lPQg9bpQNyAma8HYrx4bBiMAC/HMS5xPMuJ3K9kjAKo2ouBgoi3ZSlYAKUpiErihJRnF+KYYY7EGaKQvEsgDY3sZHYkIt126u8DxV2QYnM1pA3aD3DUA6L546VH/aGJ/583/Vcr+4YfzMX/Lj/kCzUlZs0VfKj29q7uHxITCQ8x8CsVrLlcOWnktBnHzWiCsQf3rJaANrzcTkc2GUsFuEchYOZcI3FoHrS9NoOF7oD5qw/HnF7hIMwFkb5m7E68xoPFZcH0mis28xkbZgSAbv3m34qyeO9SUMrnPwkzoCb/NvBkjHg0j2mjw9pU/0s6Fz8MnEeJy+0M0b2FxjeBvRIBBHMEWNO8Xjlo6c+cGqnqp0+DsoOKRkezNETWlztGov7RBO+y9LeLRMb7UsWgrSVh3JJ2O2qrjh2AlxDhHh43SvOzY2l7vHQctd1uoOrniUhAGDxA/eYIx8XkBZZdlwv5n+jt9c2so6rpLjY5uE5ojf9tAcaNX+SyEAd+63fUE63Yz93D/WZeLpX0WdgOAQRyACU4pr5gHNcA44eVoAIFH2WtvfUlenqB0kxY/ZwH/VIFspU1TtFdDlUnvg2XKAmCUJlpMhEQgjaA8k25Ws4k324T3SOHxhk/BbSYala/iUd9me6Vp/0Pb/ANydCDIjSIGiICsBoTp/XcnWGN4DSSQANXEmgABZJ8NEcJi2TMD4nB7He64bGiQa9QouDKsU5oHyWWljmbYQHzd0tGXiWK/+RL85Hfir94K+8NAe+GI//U0qiumkP+08Tf8Ax3n4klXt0aiLsHhz3wQ8v2LVxpvJpqrwI9zDRC9j8SCF5HsymisdrsZwlyyRHT4/VY5XChQrTX4oxiide76IDNaYO2vnt4+XeuX6d9Lxw7DZwA6WQ5IGnbNu5zv1WjXxJA5qreHdEcfxBrsVLbi4ZozK89pIdDUQ/QFbe6OQUOQL8e+gT3Ak+gXzr1i8UxOOkjfL2ZawPaxrCAQC8m3A1WmUbnbxKtfqx6ROxeGfDiCXSQkNcXe86J4OXN3kZXNs66BVP1nYP/03iJjiBdGY2yMzkE/nLsWBqAQa8lzluunE6Q2u6kP1VdJmcNxchxDXHtIww5cji1oeHudvr7o08eSuLh/WC2UZ+wcIroO7RpdVgZslC9SLomrVNcA4W4YR2PcJGNdMYRTWAUGB2YF4IezMC2q3adV6OK8fkjwpbEfZ0c4AsAvQZsrXGjRIJAF8xzGarWqb9qO8KMHG7LG658Q2Thcb2HM12IjLSO4wzarR9Qrvz+LH7KH+d/4rncVxnEY7hseHa1ocJRI4OJBB7NzNCdKOa60qytv1dwz8Mkke8Nd2kbW5PecQx16Zdt/mrKtG92ye6eyyLxCiw4XFNkYHNNgix+B8QdFmC18mMiIQUQHnmGq8uMZbRXJzT8CvXMNVjIRcFTE1orU0g1YseHtY4x0SBYDgSPlRVf8ASjpOQ4xzS2K1Zhrjs5tQ6R2avSyO4KHKxZI7XFYtrcPiHj2miOQ+z7V5Y3AgV4rX9XmOZJgIgwtJaHBwD2uIuRx2BNDXn3FVD0o6ZufCIXEMiApkEegG9F51cTqTbrPh3b/qwnw2AL5J8dCXSRhohi7SbL7QdbntbRcKAoXudVC5uRcuVY3iwual6x8E3Z8jv3cPKf5gF4MV1r4ZoOSOdx5AsjjBPmX2PgrbkSVZ09BHFMTelzaj0H4q8OiU+XA4XQ64eD/otXzr0p6SOxWOll7PIXvvLZdXshu5Gu3dzVi9FesaaOGOCWOO2wtEQe50DjkyMa12a9dRrS4rw5Z3m04pIteV2Y2UmVcnh+lmJLgHYTQ1ZEzxvtWaMLcsmxTxQjjju6JcZaHjoAr70zltPRiZ68yaaLok1sF6IWENFnXc+fP8F5sBwjs3dpI8yykVmIDWtB/RjYNGjx1J5lexysvchlWdKoxj+OxYd+sULQ1zeRIY6eW/P2WnyCsvDs2DR8AqnxGN/JekT3PNB0zg4nT2ZoTlIPdbm/Fdt0q6WjAQOeDUmrYxzzFriNOdZfparewSOT6GcbEXHZWNc1sczsSHZvZFNc+Vhs6D2m/AlYev7DtkmwmT3+zeCeRY6Qdnrz9oSfFct0P4lLBjm4iOiezmbqM+UubWosbm63XVYvppJPK1uJgZNl9ySTBYd8bf0jTveGy596o4OipvlluYXo5CzCMwuUdkyNrA0W33R7wI1Dr1u7vVctP1O4Z78xnxBYTbmF0br8C4t29FgwHWgWg/lDA/UAGM5HFzjQFONEknkQtnF1pYUmnsmjPMOjYfkHX8lDnSlmRaMKq8pzPSPh7eGYjeMQSf3PbXyrOzNetGt9aI3olelnSQ45ow2Ckw8c7wKdC5ri0Npz9bGlDU71dLRdcfSPD4tuD7F+bLJNnBa9pALY6sOA7ivH1TRhvEoy3YslGg/Zm/T8FyVKN7xeCZVJJWkslsdGOCYnDGT8pxPbtcbjHYtiyGyXGx33VeHouhSgorYlZWRnbvkKiCKkGKYarFlWWbdIhBx3WbgMXLhWjA9o4h57RsTi15Fey4VqcpGw+0qu4R1Z8RlsNhMBI9qTESFv8AlbVjnyO+6+gkFFgUjB1A4k6yYqAXqaZLJr6gLY4fqGI9/Hu8cmHy/MyK23OXg4rxiLDRmTESNjaObjue4AauPgAVPyErnAs6i8P/AImKxL/Lsm/UOWX/ANiuH1q7Ek8j20YrxoR0sHF+ueNpIwsRf+vKSweYY3X4kLmsR1p4qQ0Zmxgn/DjYyv4nWe/muLqxWFk0LTytd4RyXTTo4OH42SGKR7mtLMricjqdG1+pb+9XJbfpFwTDYfhuCxEZeMVMwSSguLmvzaXZIDKc3ShZs+BXNcf4s6fFPdI8vcS0F7iXE0wN3PdVLZxwF2EDqLg1hNHTRpJ+FbKbvqVlFWujHhOsHFNcwsLszXDs7mmcwEVVNc4gc9PFXg6fieIYDCyCAPDXMcXhxykBwI1cRpXJfPGFwsjzbajaeQbr/Xqr16J9ZkYZHDiY+yDGNY17C6RgDWhozNPtN0A2LvRQ6kIu1y3cVGt1jYxM4nhh+cyYoc8oF+gprvkfuGKLrEhNtkY9rxoWjK/Xu1o36aLto5GvaHNIc0gFpBBBB1BBG61fHMezDRSTSaNjaXOO5IA2HeSaA8wuhxKO6y+ORYrEtc2MxvDMkmeWO3ZSctsGrSLcNfDalzcEL5qMpOgoEuLjV3p3D8V7sa+KaeSQtaDK98lE5v7x5fV8zrV+CkWHY33RXqSPEDVYp18WR6VLSLl5NdieFODy+J5Yf1SRy8Nkn5fi49S8vA3B1+Yo/NblxvY35i0pgB/o/QrnGvbElc0T00ZZWDSSzxYk1LLLC77MhdLFfg7dnqD5r2txeLwrRqJoP0c47aI/uvv2fRwRxfBc45H0/BeCPA4nD2YHEAinBp0cDyLTo71BWqNWElb9GKennDKz79TrpcPG+WIzxtcwA5ow57xbiwOIO5AIIAPJwK3fRXgOLweNEsbQ2EPeWWM7zG6xkDaoGtLJ0q9VX/DelckDh2zC7LQF6EV4Fd5F1pufFcTZZNDbGiIvb5066/h+KzbasMdC0nCXJbXAOkgne6KSmzM1OX3Xt+029RROrda7yt9a+dejnTXFRYpshwjpPaJZlJLg1zS0tcdiKJOuXfdXpwPjzcUHZQWuZlziwfeuqP8ACVtpNuPi5MdVJSwbcIpQiupyMc26x2piX0V5nyogeguS5l5i8lCigMuJxAY0uOzWlzvJoJP0Xz50q4tLjsQ6SQ6WRG29GMB0aPvPMq4Ol3F+wwkzj/w3D/MMn/cqXxMovv7j39yx6ibTSRv0kE7tmpfgP61Wtx0bo/aby1B0NeYW/u9r9AsE0QcKcLHcVyhVaeTbOipRsjWDjhjcHQMjIOuWTDsmr2Rp7Y7725r1YjjWJxRaJQGRtr2WRMhbpZGjQL35rNh8E1uwA8uQXoAYNyPLmry1PSKOVPRJZkzNA0cr+K9sfnovEzEjuPwr6pxMSfZ0HM6rA7s3stTqvxr3xzRZjljc1zO4Z7zNHcLF/wARXo6zsDI7h0+Uk6Anya8OP0C5jq1xzo8W1oupba7uIyF1+jgK9e9W3Nhw9pa4AggggiwQRRBHNenp5b6dvseJqI7Kl/ufI0jnN97Uc+dea2GBx7iNDsPE1XzVodMOpp+Yy8NIINkwPcGkWf8ADedCPB1earHGcHmwsmTEQvhdyzMMd/unZw8lMoXWUaadaN8M9sGJDtC31a4H4Ar1NcwbkjvBaVqYoiD+Pemntx1c3wFu/BZHTTfJs3YNq18R17Rvlz+icvj+2D8T9y0TsKeWU/xfcs+GwrhuW/En7lznBLhl43fJsJWtI2sHbTTyNrVcR4M1ha9hMRzaZXfMfZpbJuGGmZ1+X/lGbAdvUcOd7z7rYxndvWwGyUpSjJWvYrWhBrxWJg+kMraY+WR17HPWgGhX0J0V6OswcNMzF7w10rnkFxdl202AJOnmq06AdUUkczJ8cAMpzMiJDiTu0yHXY0co9dqNysXqQi1lniVXG/hQyNKUouhxMOIjsrEIAvVLukQCCNRzE6CA5TptwZ0+He1gslp07+dKhsdBJC4tc0kD4jwX1E5lrnuPdB8Pi7L25X/bZTXevJ3quFWnuyjTQrbMM+e4cSDoTl7wdPVCXiTsuXOcoJLRmJAvmFZfEepuQWYXskHIOuJ1fNvzC5zE9WmLZ/urz4tySfyk2skqdnlM9OFeEl5kcj+VE8kWvJ5fALp4+g2KH+6S+sDvwWxwvV7jne7h8n73ZM/mcD8lXPSJ17ymuZI5HC4VzzZB8NOa22FwYBo6nkBqfU8l3HDeqeYm55msB3DLkd4jSmj4ldpwToVhsJRjZmeP0305w8hs30CLT1J84Rwnq6cfLlmi6v8Aom+I/lE4yuIqJhFEAjVxHLSwB4nwXeNUARaF6FOmqcdqPKqVHUluYVhxOCZI0tkY17Tu17WvafMHRZ1F0OZy2K6tMBJf9nDD+yfJF/pBy/JaTF9SWDf7kk7P4on/AFYrEUVNkfQ6KrNcNlWu6iIuWKkrxhYfo4LPB1HYce/iJ3eTYmfUOVlo0o7uPoW7+p6nF4Hqj4dFvE6Q/tJnu+TcoXUcP4RDh25cPEyJvcxjWX51v6r2EIqyikcnJvlitCZoUpEKxUKKiigkWVInlWNCA2goopBECigUAKUpEoISClKURQEUtQoIBiVAUqKAa1EFFADaNpQipAVAUFFBAbTApUQpAbRBQUCAdS0FFBJ//9k="/>
          <p:cNvSpPr>
            <a:spLocks noChangeAspect="1" noChangeArrowheads="1"/>
          </p:cNvSpPr>
          <p:nvPr/>
        </p:nvSpPr>
        <p:spPr bwMode="auto">
          <a:xfrm>
            <a:off x="155575" y="-1135063"/>
            <a:ext cx="1933575" cy="2371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226" name="Picture 2" descr="http://www.zmescience.com/wp-content/uploads/2010/01/power_transist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152400"/>
            <a:ext cx="1219200" cy="121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-228600"/>
            <a:ext cx="7943088" cy="1477962"/>
          </a:xfrm>
        </p:spPr>
        <p:txBody>
          <a:bodyPr>
            <a:noAutofit/>
          </a:bodyPr>
          <a:lstStyle/>
          <a:p>
            <a:r>
              <a:rPr lang="en-US" sz="3500" dirty="0" smtClean="0"/>
              <a:t>ACTIVITY:</a:t>
            </a:r>
            <a:br>
              <a:rPr lang="en-US" sz="3500" dirty="0" smtClean="0"/>
            </a:br>
            <a:r>
              <a:rPr lang="en-US" sz="3500" dirty="0" smtClean="0"/>
              <a:t>THE CUTTING EDGE of TECHNOLOGY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714488" cy="556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u="sng" dirty="0" smtClean="0"/>
              <a:t>DIRECTIONS</a:t>
            </a:r>
            <a:r>
              <a:rPr lang="en-US" sz="2800" dirty="0" smtClean="0"/>
              <a:t>: Select one of the articles and respond to it with a PSSA style response.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Read the </a:t>
            </a:r>
            <a:r>
              <a:rPr lang="en-US" sz="2800" b="1" dirty="0" smtClean="0"/>
              <a:t>ENTIRE</a:t>
            </a:r>
            <a:r>
              <a:rPr lang="en-US" sz="2800" dirty="0" smtClean="0"/>
              <a:t> article.</a:t>
            </a:r>
          </a:p>
          <a:p>
            <a:r>
              <a:rPr lang="en-US" sz="2800" dirty="0" smtClean="0"/>
              <a:t>You will write two paragraphs.  One complete paragraph for each question </a:t>
            </a:r>
          </a:p>
          <a:p>
            <a:pPr>
              <a:buNone/>
            </a:pPr>
            <a:endParaRPr lang="en-US" sz="2800" dirty="0" smtClean="0"/>
          </a:p>
          <a:p>
            <a:pPr marL="596646" indent="-514350">
              <a:buAutoNum type="arabicPeriod"/>
            </a:pPr>
            <a:r>
              <a:rPr lang="en-US" sz="2800" dirty="0" smtClean="0"/>
              <a:t>Explain how the technological advancement will impact your future life? (or a relative / friend)</a:t>
            </a:r>
          </a:p>
          <a:p>
            <a:pPr marL="596646" indent="-514350">
              <a:buNone/>
            </a:pPr>
            <a:endParaRPr lang="en-US" sz="2800" dirty="0" smtClean="0"/>
          </a:p>
          <a:p>
            <a:pPr marL="519113" indent="-436563">
              <a:buNone/>
            </a:pPr>
            <a:r>
              <a:rPr lang="en-US" sz="2800" dirty="0" smtClean="0"/>
              <a:t>2.  Explain how the technological advancement will influence or change the world around you?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  <a:t>ACTIVITY Handout:</a:t>
            </a:r>
            <a:br>
              <a:rPr lang="en-US" sz="40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Calibri" pitchFamily="34" charset="0"/>
              </a:rPr>
              <a:t>Historical Analysis of Employment by Sectors</a:t>
            </a:r>
            <a:endParaRPr lang="en-US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362200"/>
            <a:ext cx="6172200" cy="405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More INFO to KNOW for the TEST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and contrast the amount of physical labor and knowledge required of people in each time period.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More INFO to KNOW for the TEST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Compare and contrast the amount of physical labor and knowledge required of people in each time period.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dirty="0" smtClean="0"/>
              <a:t>Bottom line:</a:t>
            </a:r>
          </a:p>
          <a:p>
            <a:pPr>
              <a:buNone/>
            </a:pPr>
            <a:r>
              <a:rPr lang="en-US" dirty="0" smtClean="0"/>
              <a:t>Over time, the required physical labor has declined however the knowledge required has increased.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jobs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5065317"/>
            <a:ext cx="2819400" cy="15831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791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Technology Kills Middle Class Jobs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495800" y="5943600"/>
            <a:ext cx="533400" cy="322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hlinkClick r:id="rId5"/>
          </p:cNvPr>
          <p:cNvSpPr txBox="1"/>
          <p:nvPr/>
        </p:nvSpPr>
        <p:spPr>
          <a:xfrm>
            <a:off x="1219200" y="6248400"/>
            <a:ext cx="35052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Meet Baxter - Video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22 inventors tried and failed before</a:t>
            </a:r>
          </a:p>
          <a:p>
            <a:r>
              <a:rPr lang="en-US" dirty="0" smtClean="0"/>
              <a:t>the date was October 22, 1879</a:t>
            </a:r>
          </a:p>
          <a:p>
            <a:r>
              <a:rPr lang="en-US" dirty="0" smtClean="0"/>
              <a:t>a </a:t>
            </a:r>
            <a:r>
              <a:rPr lang="en-US" dirty="0" smtClean="0">
                <a:hlinkClick r:id="rId3" tooltip="Vacuum"/>
              </a:rPr>
              <a:t>vacuum</a:t>
            </a:r>
            <a:r>
              <a:rPr lang="en-US" dirty="0" smtClean="0"/>
              <a:t> exists on the inside</a:t>
            </a:r>
          </a:p>
          <a:p>
            <a:r>
              <a:rPr lang="en-US" dirty="0" smtClean="0"/>
              <a:t>has an </a:t>
            </a:r>
            <a:r>
              <a:rPr lang="en-US" dirty="0" smtClean="0">
                <a:hlinkClick r:id="rId4" tooltip="Incandescent"/>
              </a:rPr>
              <a:t>incandescent</a:t>
            </a:r>
            <a:r>
              <a:rPr lang="en-US" dirty="0" smtClean="0"/>
              <a:t> outer material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More INFO to KNOW for the TEST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Over time, the required physical labor has declined however the knowledge required has increased.</a:t>
            </a:r>
          </a:p>
          <a:p>
            <a:endParaRPr lang="en-US" sz="2800" dirty="0" smtClean="0"/>
          </a:p>
          <a:p>
            <a:r>
              <a:rPr lang="en-US" sz="2800" dirty="0" smtClean="0"/>
              <a:t>Modern science is based on traditions of thought that came together in Europe about 500 years ago.</a:t>
            </a:r>
          </a:p>
          <a:p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More INFO to KNOW for the TEST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43000"/>
            <a:ext cx="749808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Over time, the required physical labor has declined however the knowledge required has increased.</a:t>
            </a:r>
          </a:p>
          <a:p>
            <a:endParaRPr lang="en-US" sz="800" dirty="0" smtClean="0"/>
          </a:p>
          <a:p>
            <a:r>
              <a:rPr lang="en-US" sz="2400" dirty="0" smtClean="0"/>
              <a:t>Modern science is based on traditions of thought that came together in Europe about 500 years ago.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1800" dirty="0" smtClean="0"/>
              <a:t>Example:  </a:t>
            </a:r>
            <a:r>
              <a:rPr lang="en-US" sz="1800" b="1" dirty="0" smtClean="0"/>
              <a:t>Scientific Method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Can you remember some of the steps of the scientific method?</a:t>
            </a:r>
          </a:p>
          <a:p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More INFO to KNOW for the TEST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43000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Over time, the required physical labor has declined however the knowledge required has increased.</a:t>
            </a:r>
          </a:p>
          <a:p>
            <a:endParaRPr lang="en-US" sz="800" dirty="0" smtClean="0"/>
          </a:p>
          <a:p>
            <a:r>
              <a:rPr lang="en-US" sz="2400" dirty="0" smtClean="0"/>
              <a:t>Modern science is based on traditions of thought that came together in Europe about 500 years ago.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1800" dirty="0" smtClean="0"/>
              <a:t>Example:  </a:t>
            </a:r>
            <a:r>
              <a:rPr lang="en-US" sz="1800" b="1" dirty="0" smtClean="0"/>
              <a:t>Scientific Method</a:t>
            </a:r>
          </a:p>
          <a:p>
            <a:r>
              <a:rPr lang="en-US" sz="1800" dirty="0" smtClean="0"/>
              <a:t>Define the question</a:t>
            </a:r>
          </a:p>
          <a:p>
            <a:r>
              <a:rPr lang="en-US" sz="1800" dirty="0" smtClean="0"/>
              <a:t>Gather information and resources (observe)</a:t>
            </a:r>
          </a:p>
          <a:p>
            <a:r>
              <a:rPr lang="en-US" sz="1800" dirty="0" smtClean="0"/>
              <a:t>Form hypothesis</a:t>
            </a:r>
          </a:p>
          <a:p>
            <a:r>
              <a:rPr lang="en-US" sz="1800" dirty="0" smtClean="0"/>
              <a:t>Perform experiment and collect data</a:t>
            </a:r>
          </a:p>
          <a:p>
            <a:r>
              <a:rPr lang="en-US" sz="1800" dirty="0" smtClean="0"/>
              <a:t>Analyze data</a:t>
            </a:r>
          </a:p>
          <a:p>
            <a:r>
              <a:rPr lang="en-US" sz="1800" dirty="0" smtClean="0"/>
              <a:t>Interpret data and draw conclusions that serve as a starting point for new hypothesis</a:t>
            </a:r>
          </a:p>
          <a:p>
            <a:r>
              <a:rPr lang="en-US" sz="1800" dirty="0" smtClean="0"/>
              <a:t>Publish results</a:t>
            </a:r>
          </a:p>
          <a:p>
            <a:r>
              <a:rPr lang="en-US" sz="1800" dirty="0" smtClean="0"/>
              <a:t>Retest (frequently done by other scientists)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More INFO to KNOW for the TEST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43000"/>
            <a:ext cx="7498080" cy="4800600"/>
          </a:xfrm>
        </p:spPr>
        <p:txBody>
          <a:bodyPr/>
          <a:lstStyle/>
          <a:p>
            <a:r>
              <a:rPr lang="en-US" sz="2400" dirty="0" smtClean="0"/>
              <a:t>Over time, the required physical labor has declined however the knowledge required has increased.</a:t>
            </a:r>
          </a:p>
          <a:p>
            <a:endParaRPr lang="en-US" sz="800" dirty="0" smtClean="0"/>
          </a:p>
          <a:p>
            <a:r>
              <a:rPr lang="en-US" sz="2400" dirty="0" smtClean="0"/>
              <a:t>Modern science is based on traditions of thought that came together in Europe about 500 years ago.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1800" b="1" dirty="0" smtClean="0"/>
              <a:t>Scientific Method – </a:t>
            </a:r>
            <a:r>
              <a:rPr lang="en-US" sz="1800" dirty="0" smtClean="0"/>
              <a:t>used for developing hypothesis, observing phenomena (things / stuff that happens),  acquiring knowledge,  and solving problems.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In engineering and in design, we use  “THE DESIGN PROCESS”</a:t>
            </a:r>
          </a:p>
          <a:p>
            <a:pPr>
              <a:buNone/>
            </a:pPr>
            <a:r>
              <a:rPr lang="en-US" sz="1800" dirty="0" smtClean="0"/>
              <a:t>		-see poster </a:t>
            </a:r>
          </a:p>
          <a:p>
            <a:pPr>
              <a:buNone/>
            </a:pPr>
            <a:r>
              <a:rPr lang="en-US" sz="1800" dirty="0" smtClean="0"/>
              <a:t>		-compare / contrast to the </a:t>
            </a:r>
            <a:r>
              <a:rPr lang="en-US" sz="1800" smtClean="0"/>
              <a:t>Scientific Method</a:t>
            </a:r>
            <a:endParaRPr lang="en-US" sz="1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Brief</a:t>
            </a:r>
            <a:br>
              <a:rPr lang="en-US" dirty="0" smtClean="0"/>
            </a:br>
            <a:r>
              <a:rPr lang="en-US" sz="8000" dirty="0" smtClean="0"/>
              <a:t>PAPER TABLE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828800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 you think that you can build a table out of 8 sheets newspaper and some masking tape to support the Grainger Catalog? </a:t>
            </a:r>
            <a:endParaRPr lang="en-US" sz="2800" dirty="0"/>
          </a:p>
        </p:txBody>
      </p:sp>
      <p:pic>
        <p:nvPicPr>
          <p:cNvPr id="1026" name="Picture 2" descr="http://www.ecori.org/storage/newspaper.jpg?__SQUARESPACE_CACHEVERSION=12917411441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810000"/>
            <a:ext cx="34544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30" name="Picture 6" descr="http://www.txfb.org/Pics/benefitdiscount/book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810000"/>
            <a:ext cx="1676400" cy="2138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Industrial Revolution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4300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The Industrial Revolution happened first in Great Britain </a:t>
            </a:r>
          </a:p>
          <a:p>
            <a:pPr lvl="2"/>
            <a:r>
              <a:rPr lang="en-US" sz="2000" dirty="0" smtClean="0"/>
              <a:t>practical use of science</a:t>
            </a:r>
          </a:p>
          <a:p>
            <a:pPr lvl="2"/>
            <a:r>
              <a:rPr lang="en-US" sz="2000" dirty="0" smtClean="0"/>
              <a:t>had access by sea to world resources and markets</a:t>
            </a:r>
          </a:p>
          <a:p>
            <a:pPr lvl="2"/>
            <a:r>
              <a:rPr lang="en-US" sz="2000" dirty="0" smtClean="0"/>
              <a:t>had an excess of farm workers willing to become factory workers.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4300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The Industrial Revolution happened first in Great Britain </a:t>
            </a:r>
          </a:p>
          <a:p>
            <a:pPr lvl="2"/>
            <a:r>
              <a:rPr lang="en-US" sz="2000" dirty="0" smtClean="0"/>
              <a:t>practical use of science</a:t>
            </a:r>
          </a:p>
          <a:p>
            <a:pPr lvl="2"/>
            <a:r>
              <a:rPr lang="en-US" sz="2000" dirty="0" smtClean="0"/>
              <a:t>had access by sea to world resources and markets</a:t>
            </a:r>
          </a:p>
          <a:p>
            <a:pPr lvl="2"/>
            <a:r>
              <a:rPr lang="en-US" sz="2000" dirty="0" smtClean="0"/>
              <a:t>had an excess of farm workers willing to become factory workers.</a:t>
            </a:r>
          </a:p>
          <a:p>
            <a:r>
              <a:rPr lang="en-US" sz="2400" dirty="0" smtClean="0"/>
              <a:t>increased the productivity of each worker, but it also increased child labor and unhealthy working conditions</a:t>
            </a:r>
            <a:endParaRPr lang="en-US" sz="20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Industrial Revolution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Industrial Revolution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4300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The Industrial Revolution happened first in Great Britain </a:t>
            </a:r>
          </a:p>
          <a:p>
            <a:pPr lvl="2"/>
            <a:r>
              <a:rPr lang="en-US" sz="2000" dirty="0" smtClean="0"/>
              <a:t>practical use of science</a:t>
            </a:r>
          </a:p>
          <a:p>
            <a:pPr lvl="2"/>
            <a:r>
              <a:rPr lang="en-US" sz="2000" dirty="0" smtClean="0"/>
              <a:t>had access by sea to world resources and markets</a:t>
            </a:r>
          </a:p>
          <a:p>
            <a:pPr lvl="2"/>
            <a:r>
              <a:rPr lang="en-US" sz="2000" dirty="0" smtClean="0"/>
              <a:t>had an excess of farm workers willing to become factory workers.</a:t>
            </a:r>
          </a:p>
          <a:p>
            <a:r>
              <a:rPr lang="en-US" sz="2400" dirty="0" smtClean="0"/>
              <a:t>increased the productivity of each worker, but it also increased child labor and unhealthy working conditions</a:t>
            </a:r>
          </a:p>
          <a:p>
            <a:r>
              <a:rPr lang="en-US" sz="2400" dirty="0" smtClean="0"/>
              <a:t>it gradually destroyed the </a:t>
            </a:r>
            <a:r>
              <a:rPr lang="en-US" sz="2400" b="1" dirty="0" smtClean="0"/>
              <a:t>craft tradition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Industrial Revolution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4300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The Industrial Revolution happened first in Great Britain </a:t>
            </a:r>
          </a:p>
          <a:p>
            <a:pPr lvl="2"/>
            <a:r>
              <a:rPr lang="en-US" sz="2000" dirty="0" smtClean="0"/>
              <a:t>practical use of science</a:t>
            </a:r>
          </a:p>
          <a:p>
            <a:pPr lvl="2"/>
            <a:r>
              <a:rPr lang="en-US" sz="2000" dirty="0" smtClean="0"/>
              <a:t>had access by sea to world resources and markets</a:t>
            </a:r>
          </a:p>
          <a:p>
            <a:pPr lvl="2"/>
            <a:r>
              <a:rPr lang="en-US" sz="2000" dirty="0" smtClean="0"/>
              <a:t>had an excess of farm workers willing to become factory workers.</a:t>
            </a:r>
          </a:p>
          <a:p>
            <a:r>
              <a:rPr lang="en-US" sz="2400" dirty="0" smtClean="0"/>
              <a:t>increased the productivity of each worker, but it also increased child labor and unhealthy working conditions</a:t>
            </a:r>
          </a:p>
          <a:p>
            <a:r>
              <a:rPr lang="en-US" sz="2400" dirty="0" smtClean="0"/>
              <a:t>it gradually destroyed the </a:t>
            </a:r>
            <a:r>
              <a:rPr lang="en-US" sz="2400" b="1" dirty="0" smtClean="0"/>
              <a:t>craft tradition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Industrial Revolution is still underway as electric, electronic, and computer technologies emerge in other countries    China &amp; India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Industrial Revolution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43000"/>
            <a:ext cx="7498080" cy="48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 smtClean="0"/>
              <a:t>The Industrial Revolution happened first in Great Britain </a:t>
            </a:r>
          </a:p>
          <a:p>
            <a:pPr lvl="2"/>
            <a:r>
              <a:rPr lang="en-US" sz="2000" dirty="0" smtClean="0"/>
              <a:t>practical use of science</a:t>
            </a:r>
          </a:p>
          <a:p>
            <a:pPr lvl="2"/>
            <a:r>
              <a:rPr lang="en-US" sz="2000" dirty="0" smtClean="0"/>
              <a:t>had access by sea to world resources and markets</a:t>
            </a:r>
          </a:p>
          <a:p>
            <a:pPr lvl="2"/>
            <a:r>
              <a:rPr lang="en-US" sz="2000" dirty="0" smtClean="0"/>
              <a:t>had an excess of farm workers willing to become factory workers.</a:t>
            </a:r>
          </a:p>
          <a:p>
            <a:r>
              <a:rPr lang="en-US" sz="2400" dirty="0" smtClean="0"/>
              <a:t>increased the productivity of each worker, but it also increased child labor and unhealthy working conditions</a:t>
            </a:r>
          </a:p>
          <a:p>
            <a:r>
              <a:rPr lang="en-US" sz="2400" dirty="0" smtClean="0"/>
              <a:t>it gradually destroyed the </a:t>
            </a:r>
            <a:r>
              <a:rPr lang="en-US" sz="2400" b="1" dirty="0" smtClean="0"/>
              <a:t>craft tradition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Industrial Revolution is still underway as electric, electronic, and computer technologies emerge in other countries</a:t>
            </a:r>
          </a:p>
          <a:p>
            <a:r>
              <a:rPr lang="en-US" sz="2400" dirty="0" smtClean="0"/>
              <a:t>changed patterns of work and brought economic and social consequences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057400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22 inventors tried and failed before</a:t>
            </a:r>
          </a:p>
          <a:p>
            <a:r>
              <a:rPr lang="en-US" dirty="0" smtClean="0"/>
              <a:t>the date was October 22, 1879</a:t>
            </a:r>
          </a:p>
          <a:p>
            <a:r>
              <a:rPr lang="en-US" dirty="0" smtClean="0"/>
              <a:t>a </a:t>
            </a:r>
            <a:r>
              <a:rPr lang="en-US" dirty="0" smtClean="0">
                <a:hlinkClick r:id="rId3" tooltip="Vacuum"/>
              </a:rPr>
              <a:t>vacuum</a:t>
            </a:r>
            <a:r>
              <a:rPr lang="en-US" dirty="0" smtClean="0"/>
              <a:t> exists on the inside</a:t>
            </a:r>
          </a:p>
          <a:p>
            <a:r>
              <a:rPr lang="en-US" dirty="0" smtClean="0"/>
              <a:t>has an </a:t>
            </a:r>
            <a:r>
              <a:rPr lang="en-US" dirty="0" smtClean="0">
                <a:hlinkClick r:id="rId4" tooltip="Incandescent"/>
              </a:rPr>
              <a:t>incandescent</a:t>
            </a:r>
            <a:r>
              <a:rPr lang="en-US" dirty="0" smtClean="0"/>
              <a:t> outer material</a:t>
            </a:r>
          </a:p>
          <a:p>
            <a:r>
              <a:rPr lang="en-US" dirty="0" smtClean="0"/>
              <a:t>uses a carbon filament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ACTIVITY:</a:t>
            </a:r>
            <a:br>
              <a:rPr lang="en-US" sz="3200" dirty="0" smtClean="0"/>
            </a:br>
            <a:r>
              <a:rPr lang="en-US" sz="3200" dirty="0" smtClean="0"/>
              <a:t>PROS and CONS of Technological Impacts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4488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“The value of any given technology may be different for different groups of people and at different points in time.”</a:t>
            </a:r>
            <a:endParaRPr lang="en-US" sz="2400" dirty="0"/>
          </a:p>
        </p:txBody>
      </p:sp>
      <p:sp>
        <p:nvSpPr>
          <p:cNvPr id="4" name="Oval 3"/>
          <p:cNvSpPr/>
          <p:nvPr/>
        </p:nvSpPr>
        <p:spPr>
          <a:xfrm>
            <a:off x="3505200" y="4038600"/>
            <a:ext cx="2286000" cy="11430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AUTOMOBILE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324600" y="2971800"/>
            <a:ext cx="1828800" cy="10668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CULTURAL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400800" y="5334000"/>
            <a:ext cx="1828800" cy="10668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POLITICAL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95400" y="5257800"/>
            <a:ext cx="1828800" cy="10668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ECONOMIC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66800" y="2895600"/>
            <a:ext cx="1828800" cy="1066800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SOCIAL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 flipV="1">
            <a:off x="5562600" y="3810000"/>
            <a:ext cx="914400" cy="4572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2743200" y="4876800"/>
            <a:ext cx="914400" cy="4572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638800" y="4876800"/>
            <a:ext cx="914400" cy="6858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1"/>
          </p:cNvCxnSpPr>
          <p:nvPr/>
        </p:nvCxnSpPr>
        <p:spPr>
          <a:xfrm rot="16200000" flipV="1">
            <a:off x="3017395" y="3383406"/>
            <a:ext cx="700789" cy="944376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630680"/>
          </a:xfrm>
        </p:spPr>
        <p:txBody>
          <a:bodyPr/>
          <a:lstStyle/>
          <a:p>
            <a:pPr algn="ctr"/>
            <a:r>
              <a:rPr lang="en-US" sz="4600" dirty="0" smtClean="0"/>
              <a:t> THE LIGHT BULB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(aka the incandescent lamp)</a:t>
            </a:r>
            <a:endParaRPr lang="en-US" sz="4000" dirty="0"/>
          </a:p>
        </p:txBody>
      </p:sp>
      <p:pic>
        <p:nvPicPr>
          <p:cNvPr id="1026" name="Picture 2" descr="http://t0.gstatic.com/images?q=tbn:ANd9GcRKoh-W3P6h2h-5uRGGOWK76NuiD9aLc4XOV-5KaULy2u84Kwo&amp;t=1&amp;usg=__JIPz7USBFRIm5_jxdqH0RSD18Y8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841445"/>
            <a:ext cx="5257800" cy="4787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35608" y="2514600"/>
            <a:ext cx="7498080" cy="3733800"/>
          </a:xfrm>
        </p:spPr>
        <p:txBody>
          <a:bodyPr/>
          <a:lstStyle/>
          <a:p>
            <a:r>
              <a:rPr lang="en-US" dirty="0" smtClean="0"/>
              <a:t>How did the light bulb influence the lives of the people who first used it?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35608" y="2514600"/>
            <a:ext cx="7498080" cy="3733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How did the light bulb impact the way people lived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3.5</a:t>
            </a:r>
            <a:r>
              <a:rPr lang="en-US" sz="2400" dirty="0" smtClean="0"/>
              <a:t>  The approximate loss in hours of American’s nightly  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      sleep since the invention of the </a:t>
            </a:r>
            <a:r>
              <a:rPr lang="en-US" sz="2400" dirty="0" err="1" smtClean="0"/>
              <a:t>lightbulb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(According to Popular Science Magazine)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1563</TotalTime>
  <Words>2568</Words>
  <Application>Microsoft Office PowerPoint</Application>
  <PresentationFormat>On-screen Show (4:3)</PresentationFormat>
  <Paragraphs>462</Paragraphs>
  <Slides>60</Slides>
  <Notes>55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Solstice</vt:lpstr>
      <vt:lpstr>HISTORY OF TECHNOLOGY</vt:lpstr>
      <vt:lpstr>WHAT IS IT?????</vt:lpstr>
      <vt:lpstr>WHAT IS IT?????</vt:lpstr>
      <vt:lpstr>WHAT IS IT?????</vt:lpstr>
      <vt:lpstr>WHAT IS IT?????</vt:lpstr>
      <vt:lpstr>WHAT IS IT?????</vt:lpstr>
      <vt:lpstr> THE LIGHT BULB (aka the incandescent lamp)</vt:lpstr>
      <vt:lpstr>Think about…</vt:lpstr>
      <vt:lpstr>Think about…</vt:lpstr>
      <vt:lpstr>Think about…</vt:lpstr>
      <vt:lpstr>Think about…</vt:lpstr>
      <vt:lpstr>Think about…</vt:lpstr>
      <vt:lpstr>Think about…</vt:lpstr>
      <vt:lpstr>Group Work Time…</vt:lpstr>
      <vt:lpstr>TOPICS: Plow, Irrigation System, Cannon, Printing Press, Steam Engine, Radar, Computer, Satellites, Fertilizer, Space Shuttle </vt:lpstr>
      <vt:lpstr>What we need to know from the activity…</vt:lpstr>
      <vt:lpstr>The Future of Gaming Controllers</vt:lpstr>
      <vt:lpstr>The Future of Education?</vt:lpstr>
      <vt:lpstr>What we need to know from the activity…</vt:lpstr>
      <vt:lpstr>What we need to know from the activity…</vt:lpstr>
      <vt:lpstr>What we need to know from the activity…</vt:lpstr>
      <vt:lpstr>Chronological Periods </vt:lpstr>
      <vt:lpstr>Chronological Periods </vt:lpstr>
      <vt:lpstr>Chronological Periods </vt:lpstr>
      <vt:lpstr>Chronological Periods </vt:lpstr>
      <vt:lpstr>What’s the connection between Technology &amp; History???</vt:lpstr>
      <vt:lpstr>What’s the connection between Technology &amp; History???</vt:lpstr>
      <vt:lpstr>What’s the connection between Technology &amp; History???</vt:lpstr>
      <vt:lpstr>What’s the connection between Technology &amp; History???</vt:lpstr>
      <vt:lpstr>What’s the connection between Technology &amp; History???</vt:lpstr>
      <vt:lpstr>What’s the connection between Technology &amp; History???</vt:lpstr>
      <vt:lpstr>Periods of History </vt:lpstr>
      <vt:lpstr>Technology’s Impact &amp; Influence on Historical Ages  Presentation Activity </vt:lpstr>
      <vt:lpstr>Paleolithic Age</vt:lpstr>
      <vt:lpstr>Paleolithic Age</vt:lpstr>
      <vt:lpstr>Mesolithic Age</vt:lpstr>
      <vt:lpstr>Mesolithic Age</vt:lpstr>
      <vt:lpstr>Neolithic Age</vt:lpstr>
      <vt:lpstr>The “Stone Age”</vt:lpstr>
      <vt:lpstr>Bronze Age</vt:lpstr>
      <vt:lpstr>Iron Age</vt:lpstr>
      <vt:lpstr>Middle Ages 450 – 1400 </vt:lpstr>
      <vt:lpstr>Renaissance/Reformation/Enlightenment 1400-1750 </vt:lpstr>
      <vt:lpstr>Industrial Age 1750-1950 </vt:lpstr>
      <vt:lpstr>Information Age 1950-Present</vt:lpstr>
      <vt:lpstr>ACTIVITY: THE CUTTING EDGE of TECHNOLOGY</vt:lpstr>
      <vt:lpstr>ACTIVITY Handout:  Historical Analysis of Employment by Sectors</vt:lpstr>
      <vt:lpstr>More INFO to KNOW for the TEST</vt:lpstr>
      <vt:lpstr>More INFO to KNOW for the TEST</vt:lpstr>
      <vt:lpstr>More INFO to KNOW for the TEST</vt:lpstr>
      <vt:lpstr>More INFO to KNOW for the TEST</vt:lpstr>
      <vt:lpstr>More INFO to KNOW for the TEST</vt:lpstr>
      <vt:lpstr>More INFO to KNOW for the TEST</vt:lpstr>
      <vt:lpstr>Design Brief PAPER TABLE</vt:lpstr>
      <vt:lpstr>Industrial Revolution</vt:lpstr>
      <vt:lpstr>Industrial Revolution</vt:lpstr>
      <vt:lpstr>Industrial Revolution</vt:lpstr>
      <vt:lpstr>Industrial Revolution</vt:lpstr>
      <vt:lpstr>Industrial Revolution</vt:lpstr>
      <vt:lpstr>ACTIVITY: PROS and CONS of Technological Impacts</vt:lpstr>
    </vt:vector>
  </TitlesOfParts>
  <Company>RASD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TECHNOLOGY</dc:title>
  <dc:creator>G King</dc:creator>
  <cp:lastModifiedBy>jkush</cp:lastModifiedBy>
  <cp:revision>139</cp:revision>
  <dcterms:created xsi:type="dcterms:W3CDTF">2010-09-02T12:47:41Z</dcterms:created>
  <dcterms:modified xsi:type="dcterms:W3CDTF">2014-09-05T15:37:59Z</dcterms:modified>
</cp:coreProperties>
</file>