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3.xml" ContentType="application/vnd.ms-office.activeX+xml"/>
  <Override PartName="/ppt/notesSlides/notesSlide6.xml" ContentType="application/vnd.openxmlformats-officedocument.presentationml.notesSlide+xml"/>
  <Override PartName="/ppt/activeX/activeX4.xml" ContentType="application/vnd.ms-office.activeX+xml"/>
  <Override PartName="/ppt/notesSlides/notesSlide7.xml" ContentType="application/vnd.openxmlformats-officedocument.presentationml.notesSlide+xml"/>
  <Override PartName="/ppt/activeX/activeX5.xml" ContentType="application/vnd.ms-office.activeX+xml"/>
  <Override PartName="/ppt/activeX/activeX6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6" r:id="rId3"/>
    <p:sldId id="267" r:id="rId4"/>
    <p:sldId id="257" r:id="rId5"/>
    <p:sldId id="282" r:id="rId6"/>
    <p:sldId id="258" r:id="rId7"/>
    <p:sldId id="268" r:id="rId8"/>
    <p:sldId id="269" r:id="rId9"/>
    <p:sldId id="259" r:id="rId10"/>
    <p:sldId id="281" r:id="rId11"/>
    <p:sldId id="260" r:id="rId12"/>
    <p:sldId id="270" r:id="rId13"/>
    <p:sldId id="271" r:id="rId14"/>
    <p:sldId id="272" r:id="rId15"/>
    <p:sldId id="261" r:id="rId16"/>
    <p:sldId id="280" r:id="rId17"/>
    <p:sldId id="262" r:id="rId18"/>
    <p:sldId id="274" r:id="rId19"/>
    <p:sldId id="275" r:id="rId20"/>
    <p:sldId id="277" r:id="rId21"/>
    <p:sldId id="273" r:id="rId22"/>
    <p:sldId id="263" r:id="rId23"/>
    <p:sldId id="278" r:id="rId24"/>
    <p:sldId id="279" r:id="rId25"/>
    <p:sldId id="264" r:id="rId26"/>
    <p:sldId id="265" r:id="rId27"/>
    <p:sldId id="276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64" autoAdjust="0"/>
  </p:normalViewPr>
  <p:slideViewPr>
    <p:cSldViewPr>
      <p:cViewPr varScale="1">
        <p:scale>
          <a:sx n="84" d="100"/>
          <a:sy n="84" d="100"/>
        </p:scale>
        <p:origin x="9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D4282-37BC-4D79-AF4D-E8CCBB417336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0D0CA-08F1-4DE3-B846-01151239F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5C80B7-AA8B-4E22-A230-D87D2F47C272}" type="slidenum">
              <a:rPr lang="en-US" altLang="en-US">
                <a:latin typeface="Arial" charset="0"/>
              </a:rPr>
              <a:pPr/>
              <a:t>4</a:t>
            </a:fld>
            <a:endParaRPr lang="en-US" altLang="en-US"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3ED482-7F70-4932-8CEE-B523B03E6FBA}" type="slidenum">
              <a:rPr lang="en-US" altLang="en-US">
                <a:latin typeface="Arial" charset="0"/>
              </a:rPr>
              <a:pPr/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1F646E5-AFE7-467E-BC76-8A1888E67E42}" type="slidenum">
              <a:rPr lang="en-US" altLang="en-US">
                <a:latin typeface="Arial" charset="0"/>
              </a:rPr>
              <a:pPr/>
              <a:t>9</a:t>
            </a:fld>
            <a:endParaRPr lang="en-US" altLang="en-US">
              <a:latin typeface="Arial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361E4E-AB16-4D51-9B9D-E2C23CF05E05}" type="slidenum">
              <a:rPr lang="en-US" altLang="en-US">
                <a:latin typeface="Arial" charset="0"/>
              </a:rPr>
              <a:pPr/>
              <a:t>11</a:t>
            </a:fld>
            <a:endParaRPr lang="en-US" altLang="en-US">
              <a:latin typeface="Arial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DC5FEC-4074-477D-9067-3A8A10705586}" type="slidenum">
              <a:rPr lang="en-US" altLang="en-US">
                <a:latin typeface="Arial" charset="0"/>
              </a:rPr>
              <a:pPr/>
              <a:t>15</a:t>
            </a:fld>
            <a:endParaRPr lang="en-US" altLang="en-US"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5286A2-34C2-4AAB-B554-C503BE99FAB4}" type="slidenum">
              <a:rPr lang="en-US" altLang="en-US">
                <a:latin typeface="Arial" charset="0"/>
              </a:rPr>
              <a:pPr/>
              <a:t>17</a:t>
            </a:fld>
            <a:endParaRPr lang="en-US" altLang="en-US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018B2-ECF8-4C17-9A1E-1388309B2969}" type="slidenum">
              <a:rPr lang="en-US" altLang="en-US">
                <a:latin typeface="Arial" charset="0"/>
              </a:rPr>
              <a:pPr/>
              <a:t>22</a:t>
            </a:fld>
            <a:endParaRPr lang="en-US" altLang="en-US"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FC645D-6C98-4E22-9C4F-BDF82F7A640F}" type="slidenum">
              <a:rPr lang="en-US" altLang="en-US">
                <a:latin typeface="Arial" charset="0"/>
              </a:rPr>
              <a:pPr/>
              <a:t>25</a:t>
            </a:fld>
            <a:endParaRPr lang="en-US" altLang="en-US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FF50E3-2FC0-43D0-80C6-DB17D8052759}" type="slidenum">
              <a:rPr lang="en-US" altLang="en-US">
                <a:latin typeface="Arial" charset="0"/>
              </a:rPr>
              <a:pPr/>
              <a:t>26</a:t>
            </a:fld>
            <a:endParaRPr lang="en-US" altLang="en-US">
              <a:latin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7C9-C837-4F98-A40F-3365BC01D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A505-8D02-4C85-9B23-89B5E4454A72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F216-FE01-4A80-92A4-5F9B957C1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operceptions.com/fauna/mammals/images/deermouse10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Mice, Moles,  Voles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Weimer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9219" name="ShockwaveFlash1" r:id="rId2" imgW="7542360" imgH="5181480"/>
        </mc:Choice>
        <mc:Fallback>
          <p:control name="ShockwaveFlash1" r:id="rId2" imgW="7542360" imgH="518148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38200" y="838200"/>
                  <a:ext cx="7542213" cy="5181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578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dw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80772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819400" y="6172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Meadow Vole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Meadow Vole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6-7 inches long, so much bigger than </a:t>
            </a:r>
            <a:r>
              <a:rPr lang="en-US" dirty="0" smtClean="0">
                <a:solidFill>
                  <a:srgbClr val="FFFF00"/>
                </a:solidFill>
              </a:rPr>
              <a:t>mouse</a:t>
            </a:r>
          </a:p>
          <a:p>
            <a:r>
              <a:rPr lang="en-US" dirty="0" smtClean="0"/>
              <a:t>Thrive in moist environments and field with sedges</a:t>
            </a:r>
          </a:p>
          <a:p>
            <a:pPr lvl="1"/>
            <a:r>
              <a:rPr lang="en-US" dirty="0" smtClean="0"/>
              <a:t>do not live in the forest</a:t>
            </a:r>
          </a:p>
          <a:p>
            <a:r>
              <a:rPr lang="en-US" dirty="0" smtClean="0"/>
              <a:t>Good swimmers and can run at </a:t>
            </a:r>
            <a:r>
              <a:rPr lang="en-US" dirty="0" smtClean="0">
                <a:solidFill>
                  <a:srgbClr val="FFFF00"/>
                </a:solidFill>
              </a:rPr>
              <a:t>five </a:t>
            </a:r>
            <a:r>
              <a:rPr lang="en-US" dirty="0" smtClean="0"/>
              <a:t>mph</a:t>
            </a:r>
          </a:p>
          <a:p>
            <a:r>
              <a:rPr lang="en-US" dirty="0" smtClean="0"/>
              <a:t>Use a network </a:t>
            </a:r>
            <a:r>
              <a:rPr lang="en-US" dirty="0" smtClean="0">
                <a:solidFill>
                  <a:srgbClr val="FFFF00"/>
                </a:solidFill>
              </a:rPr>
              <a:t>of pathways </a:t>
            </a:r>
            <a:r>
              <a:rPr lang="en-US" dirty="0" smtClean="0"/>
              <a:t>in the field</a:t>
            </a:r>
          </a:p>
          <a:p>
            <a:r>
              <a:rPr lang="en-US" dirty="0" smtClean="0"/>
              <a:t>Eat grass and sedges, tubers, root grains, and can girdle small trees</a:t>
            </a:r>
          </a:p>
          <a:p>
            <a:r>
              <a:rPr lang="en-US" dirty="0" smtClean="0"/>
              <a:t>Up to </a:t>
            </a:r>
            <a:r>
              <a:rPr lang="en-US" dirty="0" smtClean="0">
                <a:solidFill>
                  <a:srgbClr val="FFFF00"/>
                </a:solidFill>
              </a:rPr>
              <a:t>160</a:t>
            </a:r>
            <a:r>
              <a:rPr lang="en-US" dirty="0" smtClean="0"/>
              <a:t> voles can live per acre</a:t>
            </a:r>
          </a:p>
          <a:p>
            <a:r>
              <a:rPr lang="en-US" dirty="0" smtClean="0"/>
              <a:t>Average litter is 4-6 with 5-7 litters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Vole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to north east PA</a:t>
            </a:r>
          </a:p>
          <a:p>
            <a:r>
              <a:rPr lang="en-US" dirty="0" smtClean="0"/>
              <a:t>Inhabits forests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Yellowish</a:t>
            </a:r>
            <a:r>
              <a:rPr lang="en-US" dirty="0" smtClean="0"/>
              <a:t> nose</a:t>
            </a:r>
          </a:p>
          <a:p>
            <a:r>
              <a:rPr lang="en-US" dirty="0" smtClean="0"/>
              <a:t>Considered rare in PA</a:t>
            </a:r>
            <a:endParaRPr lang="en-US" dirty="0"/>
          </a:p>
        </p:txBody>
      </p:sp>
      <p:pic>
        <p:nvPicPr>
          <p:cNvPr id="39938" name="Picture 2" descr="http://www.mnh.si.edu/mna/images/images/815432211433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822669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67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Woodland Vole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Throughout PA</a:t>
            </a:r>
          </a:p>
          <a:p>
            <a:r>
              <a:rPr lang="en-US" dirty="0" smtClean="0"/>
              <a:t>PA’s smallest vole at </a:t>
            </a:r>
            <a:r>
              <a:rPr lang="en-US" dirty="0" smtClean="0">
                <a:solidFill>
                  <a:srgbClr val="FFFF00"/>
                </a:solidFill>
              </a:rPr>
              <a:t>4-5 </a:t>
            </a:r>
            <a:r>
              <a:rPr lang="en-US" dirty="0" smtClean="0"/>
              <a:t>inches long</a:t>
            </a:r>
          </a:p>
          <a:p>
            <a:r>
              <a:rPr lang="en-US" dirty="0" smtClean="0"/>
              <a:t>Woodland bottomlands, forests, old fields</a:t>
            </a:r>
          </a:p>
          <a:p>
            <a:r>
              <a:rPr lang="en-US" dirty="0" smtClean="0"/>
              <a:t>Burrows beneath the soil</a:t>
            </a:r>
          </a:p>
          <a:p>
            <a:r>
              <a:rPr lang="en-US" dirty="0" smtClean="0"/>
              <a:t>Seldom leaving </a:t>
            </a:r>
            <a:r>
              <a:rPr lang="en-US" dirty="0" smtClean="0">
                <a:solidFill>
                  <a:srgbClr val="FFFF00"/>
                </a:solidFill>
              </a:rPr>
              <a:t>the burrow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Cache</a:t>
            </a:r>
            <a:r>
              <a:rPr lang="en-US" dirty="0" smtClean="0"/>
              <a:t> of food</a:t>
            </a:r>
          </a:p>
          <a:p>
            <a:r>
              <a:rPr lang="en-US" dirty="0" smtClean="0"/>
              <a:t>Breed less prolifically than other voles</a:t>
            </a:r>
          </a:p>
          <a:p>
            <a:pPr lvl="1"/>
            <a:r>
              <a:rPr lang="en-US" dirty="0" smtClean="0"/>
              <a:t>1-4 litters per year with 1-5 voles per litter</a:t>
            </a:r>
            <a:endParaRPr lang="en-US" dirty="0"/>
          </a:p>
        </p:txBody>
      </p:sp>
      <p:pic>
        <p:nvPicPr>
          <p:cNvPr id="38914" name="Picture 2" descr="http://wildnatureimages.org/sitebuildercontent/sitebuilderpictures/woodland_vole_1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38400"/>
            <a:ext cx="38100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588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b="1" dirty="0" smtClean="0"/>
              <a:t>WOODRAT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“pack rat”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Lives in remote, rocky habitats</a:t>
            </a:r>
          </a:p>
          <a:p>
            <a:pPr eaLnBrk="1" hangingPunct="1"/>
            <a:r>
              <a:rPr lang="en-US" altLang="en-US" sz="2400" dirty="0" smtClean="0"/>
              <a:t>Grayish-brown coat above, white below</a:t>
            </a:r>
          </a:p>
          <a:p>
            <a:pPr eaLnBrk="1" hangingPunct="1"/>
            <a:r>
              <a:rPr lang="en-US" altLang="en-US" sz="2400" dirty="0" smtClean="0"/>
              <a:t>Round ears, long whiskers, bulging eyes</a:t>
            </a:r>
          </a:p>
          <a:p>
            <a:pPr eaLnBrk="1" hangingPunct="1"/>
            <a:r>
              <a:rPr lang="en-US" altLang="en-US" sz="2400" dirty="0" smtClean="0"/>
              <a:t>Stockpile food &amp; “</a:t>
            </a:r>
            <a:r>
              <a:rPr lang="en-US" altLang="en-US" sz="2400" dirty="0" smtClean="0">
                <a:solidFill>
                  <a:srgbClr val="FFFF00"/>
                </a:solidFill>
              </a:rPr>
              <a:t>treasures</a:t>
            </a:r>
            <a:r>
              <a:rPr lang="en-US" altLang="en-US" sz="2400" dirty="0" smtClean="0"/>
              <a:t>” (skulls, feathers, bottle caps, coins, rags, etc.)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</p:txBody>
      </p:sp>
      <p:pic>
        <p:nvPicPr>
          <p:cNvPr id="25604" name="Picture 4" descr="woodr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676400"/>
            <a:ext cx="4114800" cy="3959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195" name="ShockwaveFlash1" r:id="rId2" imgW="7542360" imgH="5486400"/>
        </mc:Choice>
        <mc:Fallback>
          <p:control name="ShockwaveFlash1" r:id="rId2" imgW="7542360" imgH="548640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38200" y="914400"/>
                  <a:ext cx="7542213" cy="5486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376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d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848600" cy="59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Woodland rat is AKA the </a:t>
            </a:r>
            <a:r>
              <a:rPr lang="en-US" dirty="0" smtClean="0">
                <a:solidFill>
                  <a:srgbClr val="FFFF00"/>
                </a:solidFill>
              </a:rPr>
              <a:t>Norway Rat</a:t>
            </a:r>
          </a:p>
          <a:p>
            <a:r>
              <a:rPr lang="en-US" dirty="0" smtClean="0"/>
              <a:t>12-18 inches long</a:t>
            </a:r>
          </a:p>
          <a:p>
            <a:r>
              <a:rPr lang="en-US" dirty="0" smtClean="0"/>
              <a:t>Arrived from Europe aboard ships around </a:t>
            </a:r>
            <a:r>
              <a:rPr lang="en-US" dirty="0" smtClean="0">
                <a:solidFill>
                  <a:srgbClr val="FFFF00"/>
                </a:solidFill>
              </a:rPr>
              <a:t>1775</a:t>
            </a:r>
          </a:p>
          <a:p>
            <a:r>
              <a:rPr lang="en-US" dirty="0" smtClean="0"/>
              <a:t>Have poor vision, but other sense well developed</a:t>
            </a:r>
          </a:p>
          <a:p>
            <a:r>
              <a:rPr lang="en-US" dirty="0" smtClean="0"/>
              <a:t>Mainly nocturnal</a:t>
            </a:r>
          </a:p>
          <a:p>
            <a:r>
              <a:rPr lang="en-US" dirty="0" smtClean="0"/>
              <a:t>Can eat </a:t>
            </a:r>
            <a:r>
              <a:rPr lang="en-US" dirty="0" smtClean="0">
                <a:solidFill>
                  <a:srgbClr val="FFFF00"/>
                </a:solidFill>
              </a:rPr>
              <a:t>anything</a:t>
            </a:r>
          </a:p>
          <a:p>
            <a:r>
              <a:rPr lang="en-US" dirty="0" smtClean="0"/>
              <a:t>They kill poultry, snakes, rats from other colonies, birds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Breed</a:t>
            </a:r>
            <a:r>
              <a:rPr lang="en-US" dirty="0" smtClean="0"/>
              <a:t> throughout the year</a:t>
            </a:r>
          </a:p>
          <a:p>
            <a:pPr lvl="1"/>
            <a:r>
              <a:rPr lang="en-US" dirty="0" smtClean="0"/>
              <a:t>6-8 litters per year 6-9 per litter</a:t>
            </a:r>
          </a:p>
        </p:txBody>
      </p:sp>
    </p:spTree>
    <p:extLst>
      <p:ext uri="{BB962C8B-B14F-4D97-AF65-F5344CB8AC3E}">
        <p14:creationId xmlns:p14="http://schemas.microsoft.com/office/powerpoint/2010/main" val="41729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Carry many diseases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Rabies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Tularemia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Typhus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Bubonic plague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pesthits.com/wp-content/uploads/2014/08/Norway-R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4164724" cy="277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9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Prolific</a:t>
            </a:r>
            <a:r>
              <a:rPr lang="en-US" dirty="0" smtClean="0"/>
              <a:t> Breeders</a:t>
            </a:r>
          </a:p>
          <a:p>
            <a:r>
              <a:rPr lang="en-US" dirty="0" smtClean="0"/>
              <a:t>At the base of the </a:t>
            </a:r>
            <a:r>
              <a:rPr lang="en-US" dirty="0" smtClean="0">
                <a:solidFill>
                  <a:srgbClr val="FFFF00"/>
                </a:solidFill>
              </a:rPr>
              <a:t>food chain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Rodentia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Family</a:t>
            </a:r>
          </a:p>
          <a:p>
            <a:pPr lvl="1"/>
            <a:r>
              <a:rPr lang="en-US" dirty="0" smtClean="0"/>
              <a:t>Indicated by two pair of constantly growing teeth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Hoarders</a:t>
            </a:r>
            <a:r>
              <a:rPr lang="en-US" dirty="0" smtClean="0"/>
              <a:t> of food stuffs</a:t>
            </a:r>
          </a:p>
          <a:p>
            <a:r>
              <a:rPr lang="en-US" dirty="0" smtClean="0"/>
              <a:t>Live in nearly every habitat</a:t>
            </a:r>
          </a:p>
          <a:p>
            <a:r>
              <a:rPr lang="en-US" dirty="0" smtClean="0"/>
              <a:t>Most feed at night and remain active year 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1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Bubonic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3" name="ShockwaveFlash1" r:id="rId2" imgW="6935760" imgH="5410080"/>
        </mc:Choice>
        <mc:Fallback>
          <p:control name="ShockwaveFlash1" r:id="rId2" imgW="6935760" imgH="541008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295400" y="990600"/>
                  <a:ext cx="6935788" cy="5410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501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Bog Lemmings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Looks like the meadow vole</a:t>
            </a:r>
          </a:p>
          <a:p>
            <a:r>
              <a:rPr lang="en-US" dirty="0" smtClean="0"/>
              <a:t>Scattered  throughout PA</a:t>
            </a:r>
          </a:p>
          <a:p>
            <a:r>
              <a:rPr lang="en-US" dirty="0" smtClean="0"/>
              <a:t>Live beneath </a:t>
            </a:r>
            <a:r>
              <a:rPr lang="en-US" dirty="0" smtClean="0">
                <a:solidFill>
                  <a:srgbClr val="FFFF00"/>
                </a:solidFill>
              </a:rPr>
              <a:t>dead grasses </a:t>
            </a:r>
            <a:r>
              <a:rPr lang="en-US" dirty="0" smtClean="0"/>
              <a:t>and create runways above the ground</a:t>
            </a:r>
          </a:p>
          <a:p>
            <a:r>
              <a:rPr lang="en-US" dirty="0" smtClean="0"/>
              <a:t>Often share (cohabitate) with moles, voles, mice</a:t>
            </a:r>
            <a:endParaRPr lang="en-US" dirty="0"/>
          </a:p>
        </p:txBody>
      </p:sp>
      <p:pic>
        <p:nvPicPr>
          <p:cNvPr id="2050" name="Picture 2" descr="http://upload.wikimedia.org/wikipedia/commons/8/81/Synaptomys_coope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58" y="4603331"/>
            <a:ext cx="2803525" cy="214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SHREW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4648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Food:  mainly </a:t>
            </a:r>
            <a:r>
              <a:rPr lang="en-US" altLang="en-US" sz="2000" dirty="0" smtClean="0">
                <a:solidFill>
                  <a:srgbClr val="FFFF00"/>
                </a:solidFill>
              </a:rPr>
              <a:t>insects</a:t>
            </a:r>
            <a:r>
              <a:rPr lang="en-US" altLang="en-US" sz="2000" dirty="0" smtClean="0"/>
              <a:t> (“I</a:t>
            </a:r>
            <a:r>
              <a:rPr lang="en-US" altLang="en-US" sz="2000" i="1" dirty="0" smtClean="0"/>
              <a:t>nsectivore</a:t>
            </a:r>
            <a:r>
              <a:rPr lang="en-US" altLang="en-US" sz="2000" dirty="0" smtClean="0"/>
              <a:t>”)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Usually less than 5”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Light brown or gray coat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Look like mice BUT – shrews </a:t>
            </a:r>
            <a:r>
              <a:rPr lang="en-US" altLang="en-US" sz="2000" dirty="0" smtClean="0">
                <a:solidFill>
                  <a:srgbClr val="FFFF00"/>
                </a:solidFill>
              </a:rPr>
              <a:t>have 5 </a:t>
            </a:r>
            <a:r>
              <a:rPr lang="en-US" altLang="en-US" sz="2000" dirty="0" smtClean="0"/>
              <a:t>toes/foot and mice have </a:t>
            </a:r>
            <a:r>
              <a:rPr lang="en-US" altLang="en-US" sz="2000" dirty="0" smtClean="0">
                <a:solidFill>
                  <a:srgbClr val="FFFF00"/>
                </a:solidFill>
              </a:rPr>
              <a:t>4</a:t>
            </a:r>
            <a:r>
              <a:rPr lang="en-US" altLang="en-US" sz="2000" dirty="0" smtClean="0"/>
              <a:t> toes/foot (front)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Sharp, pointed dark stained teeth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Beadier eyes and pointier noses than mice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One species has </a:t>
            </a:r>
            <a:r>
              <a:rPr lang="en-US" altLang="en-US" sz="2000" dirty="0" smtClean="0">
                <a:solidFill>
                  <a:srgbClr val="FFFF00"/>
                </a:solidFill>
              </a:rPr>
              <a:t>poisonous saliva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Many species in PA  - hard to tell apart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Very rapid metabolism (</a:t>
            </a:r>
            <a:r>
              <a:rPr lang="en-US" altLang="en-US" sz="2000" dirty="0" smtClean="0">
                <a:solidFill>
                  <a:srgbClr val="FFFF00"/>
                </a:solidFill>
              </a:rPr>
              <a:t>1,200 beats/min</a:t>
            </a:r>
            <a:r>
              <a:rPr lang="en-US" altLang="en-US" sz="2000" dirty="0" smtClean="0"/>
              <a:t>.) so starve to death easily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pic>
        <p:nvPicPr>
          <p:cNvPr id="49154" name="Picture 2" descr="https://upload.wikimedia.org/wikipedia/commons/d/d4/Southern_short-tailed_sh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95400"/>
            <a:ext cx="406601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47" name="ShockwaveFlash1" r:id="rId2" imgW="7008840" imgH="5715000"/>
        </mc:Choice>
        <mc:Fallback>
          <p:control name="ShockwaveFlash1" r:id="rId2" imgW="7008840" imgH="571500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143000" y="609600"/>
                  <a:ext cx="7008813" cy="5715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207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1" name="ShockwaveFlash1" r:id="rId2" imgW="7313760" imgH="5638680"/>
        </mc:Choice>
        <mc:Fallback>
          <p:control name="ShockwaveFlash1" r:id="rId2" imgW="7313760" imgH="563868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914400" y="914400"/>
                  <a:ext cx="7313613" cy="5638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776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h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"/>
            <a:ext cx="76962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hr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14400"/>
            <a:ext cx="57150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allmaxpestcontrol.com/droppin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200"/>
            <a:ext cx="5334000" cy="685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294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harvardpress.com/portals/0/Issues/2008_02_08/Chiho's-Small-Mammal_60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3333280" cy="5638800"/>
          </a:xfrm>
          <a:prstGeom prst="rect">
            <a:avLst/>
          </a:prstGeom>
          <a:noFill/>
        </p:spPr>
      </p:pic>
      <p:pic>
        <p:nvPicPr>
          <p:cNvPr id="54276" name="Picture 4" descr="https://s-media-cache-ak0.pinimg.com/236x/a7/00/6d/a7006d49f249de82bc9b633c27f997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90600"/>
            <a:ext cx="381657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Gestation Period = </a:t>
            </a:r>
            <a:r>
              <a:rPr lang="en-US" dirty="0" smtClean="0">
                <a:solidFill>
                  <a:srgbClr val="FFFF00"/>
                </a:solidFill>
              </a:rPr>
              <a:t>3 Weeks</a:t>
            </a:r>
          </a:p>
          <a:p>
            <a:pPr lvl="1"/>
            <a:r>
              <a:rPr lang="en-US" dirty="0" smtClean="0"/>
              <a:t>Young are born without fur and eyes are closed</a:t>
            </a:r>
          </a:p>
          <a:p>
            <a:pPr lvl="1"/>
            <a:r>
              <a:rPr lang="en-US" dirty="0" smtClean="0"/>
              <a:t>Mother nurses them, but within a month they are weaned and can reproduce themselves during their first year</a:t>
            </a:r>
          </a:p>
          <a:p>
            <a:pPr lvl="1"/>
            <a:r>
              <a:rPr lang="en-US" dirty="0" smtClean="0"/>
              <a:t>Meadow Vole can give birth to </a:t>
            </a:r>
            <a:r>
              <a:rPr lang="en-US" dirty="0" smtClean="0">
                <a:solidFill>
                  <a:srgbClr val="FFFF00"/>
                </a:solidFill>
              </a:rPr>
              <a:t>9 litters </a:t>
            </a:r>
            <a:r>
              <a:rPr lang="en-US" dirty="0" smtClean="0"/>
              <a:t>and an average of </a:t>
            </a:r>
            <a:r>
              <a:rPr lang="en-US" dirty="0" smtClean="0">
                <a:solidFill>
                  <a:srgbClr val="FFFF00"/>
                </a:solidFill>
              </a:rPr>
              <a:t>72 babies per year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8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MICE &amp; VOLES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Small creatures</a:t>
            </a:r>
          </a:p>
          <a:p>
            <a:pPr eaLnBrk="1" hangingPunct="1"/>
            <a:r>
              <a:rPr lang="en-US" altLang="en-US" sz="2800" dirty="0" smtClean="0"/>
              <a:t>Base of food chain</a:t>
            </a:r>
          </a:p>
          <a:p>
            <a:pPr eaLnBrk="1" hangingPunct="1"/>
            <a:r>
              <a:rPr lang="en-US" altLang="en-US" sz="2800" dirty="0" smtClean="0"/>
              <a:t>Prefer vegetation, will eat eggs, insects, snails, etc.</a:t>
            </a:r>
          </a:p>
          <a:p>
            <a:pPr eaLnBrk="1" hangingPunct="1"/>
            <a:r>
              <a:rPr lang="en-US" altLang="en-US" sz="2800" dirty="0" smtClean="0"/>
              <a:t>Feed at night</a:t>
            </a:r>
            <a:r>
              <a:rPr lang="en-US" altLang="en-US" sz="2800" dirty="0" smtClean="0">
                <a:solidFill>
                  <a:srgbClr val="FFFF00"/>
                </a:solidFill>
              </a:rPr>
              <a:t>, active yr. round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  <a:p>
            <a:pPr eaLnBrk="1" hangingPunct="1"/>
            <a:endParaRPr lang="en-US" altLang="en-US" sz="2800" dirty="0" smtClean="0"/>
          </a:p>
        </p:txBody>
      </p:sp>
      <p:pic>
        <p:nvPicPr>
          <p:cNvPr id="21508" name="Picture 5" descr="drmou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295400"/>
            <a:ext cx="3886200" cy="2622550"/>
          </a:xfrm>
          <a:noFill/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257800" y="39624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Deer Mouse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43" name="ShockwaveFlash1" r:id="rId2" imgW="7466040" imgH="5486400"/>
        </mc:Choice>
        <mc:Fallback>
          <p:control name="ShockwaveFlash1" r:id="rId2" imgW="7466040" imgH="548640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838200" y="762000"/>
                  <a:ext cx="7466013" cy="54864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537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deermouse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5248"/>
          <a:stretch>
            <a:fillRect/>
          </a:stretch>
        </p:blipFill>
        <p:spPr bwMode="auto">
          <a:xfrm>
            <a:off x="609600" y="457200"/>
            <a:ext cx="8001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3048000" y="57150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Deer Mouse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Deer 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 forms: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Woodland</a:t>
            </a:r>
            <a:r>
              <a:rPr lang="en-US" dirty="0" smtClean="0"/>
              <a:t> deer mouse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Prairie</a:t>
            </a:r>
            <a:r>
              <a:rPr lang="en-US" dirty="0" smtClean="0"/>
              <a:t> Deer Mouse</a:t>
            </a:r>
          </a:p>
          <a:p>
            <a:r>
              <a:rPr lang="en-US" dirty="0" smtClean="0"/>
              <a:t>Omnivores</a:t>
            </a:r>
          </a:p>
          <a:p>
            <a:r>
              <a:rPr lang="en-US" dirty="0" smtClean="0"/>
              <a:t>Have sharp hearing and eyesight</a:t>
            </a:r>
          </a:p>
          <a:p>
            <a:r>
              <a:rPr lang="en-US" dirty="0" smtClean="0"/>
              <a:t>Can </a:t>
            </a:r>
            <a:r>
              <a:rPr lang="en-US" dirty="0" smtClean="0">
                <a:solidFill>
                  <a:srgbClr val="FFFF00"/>
                </a:solidFill>
              </a:rPr>
              <a:t>swim</a:t>
            </a:r>
          </a:p>
          <a:p>
            <a:r>
              <a:rPr lang="en-US" dirty="0" smtClean="0"/>
              <a:t>Run at </a:t>
            </a:r>
            <a:r>
              <a:rPr lang="en-US" dirty="0" smtClean="0">
                <a:solidFill>
                  <a:srgbClr val="FFFF00"/>
                </a:solidFill>
              </a:rPr>
              <a:t>5</a:t>
            </a:r>
            <a:r>
              <a:rPr lang="en-US" dirty="0" smtClean="0"/>
              <a:t> miles per hour</a:t>
            </a:r>
          </a:p>
          <a:p>
            <a:r>
              <a:rPr lang="en-US" dirty="0" smtClean="0"/>
              <a:t>Tail used for steadiness</a:t>
            </a:r>
          </a:p>
          <a:p>
            <a:r>
              <a:rPr lang="en-US" dirty="0" smtClean="0"/>
              <a:t>Breed from March to October</a:t>
            </a:r>
          </a:p>
          <a:p>
            <a:pPr lvl="1"/>
            <a:r>
              <a:rPr lang="en-US" dirty="0" smtClean="0"/>
              <a:t>3-4 litters per year, </a:t>
            </a:r>
            <a:r>
              <a:rPr lang="en-US" dirty="0" smtClean="0">
                <a:solidFill>
                  <a:srgbClr val="FFFF00"/>
                </a:solidFill>
              </a:rPr>
              <a:t>3-7 y</a:t>
            </a:r>
            <a:r>
              <a:rPr lang="en-US" dirty="0" smtClean="0"/>
              <a:t>oung per litter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footed 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abundant </a:t>
            </a:r>
            <a:r>
              <a:rPr lang="en-US" dirty="0" smtClean="0">
                <a:solidFill>
                  <a:srgbClr val="FFFF00"/>
                </a:solidFill>
              </a:rPr>
              <a:t>RODENT</a:t>
            </a:r>
            <a:r>
              <a:rPr lang="en-US" dirty="0" smtClean="0"/>
              <a:t>  in PA</a:t>
            </a:r>
          </a:p>
          <a:p>
            <a:r>
              <a:rPr lang="en-US" dirty="0" smtClean="0"/>
              <a:t>Prefers </a:t>
            </a:r>
            <a:r>
              <a:rPr lang="en-US" dirty="0" smtClean="0">
                <a:solidFill>
                  <a:srgbClr val="FFFF00"/>
                </a:solidFill>
              </a:rPr>
              <a:t>drier</a:t>
            </a:r>
            <a:r>
              <a:rPr lang="en-US" dirty="0" smtClean="0"/>
              <a:t> habitat than deer mouse</a:t>
            </a:r>
          </a:p>
          <a:p>
            <a:r>
              <a:rPr lang="en-US" dirty="0" smtClean="0"/>
              <a:t>Eat about </a:t>
            </a:r>
            <a:r>
              <a:rPr lang="en-US" dirty="0" smtClean="0">
                <a:solidFill>
                  <a:srgbClr val="FFFF00"/>
                </a:solidFill>
              </a:rPr>
              <a:t>1/3 </a:t>
            </a:r>
            <a:r>
              <a:rPr lang="en-US" dirty="0" smtClean="0"/>
              <a:t>of their body weight daily</a:t>
            </a:r>
          </a:p>
          <a:p>
            <a:r>
              <a:rPr lang="en-US" dirty="0" smtClean="0"/>
              <a:t>Breed March-October</a:t>
            </a:r>
          </a:p>
          <a:p>
            <a:r>
              <a:rPr lang="en-US" dirty="0" smtClean="0"/>
              <a:t>Males sometimes help females with young</a:t>
            </a:r>
            <a:endParaRPr lang="en-US" dirty="0"/>
          </a:p>
        </p:txBody>
      </p:sp>
      <p:pic>
        <p:nvPicPr>
          <p:cNvPr id="1026" name="Picture 2" descr="http://wildlifeofct.com/websiteimages/white_footed_mous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80" y="4572000"/>
            <a:ext cx="307994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8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mdwv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28600" y="4191000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Meadow </a:t>
            </a:r>
            <a:r>
              <a:rPr lang="en-US" altLang="en-US" dirty="0" smtClean="0"/>
              <a:t>Vole</a:t>
            </a:r>
          </a:p>
          <a:p>
            <a:pPr algn="ctr">
              <a:spcBef>
                <a:spcPct val="50000"/>
              </a:spcBef>
            </a:pPr>
            <a:endParaRPr lang="en-US" altLang="en-US" dirty="0"/>
          </a:p>
          <a:p>
            <a:pPr algn="ctr">
              <a:spcBef>
                <a:spcPct val="50000"/>
              </a:spcBef>
            </a:pPr>
            <a:endParaRPr lang="en-US" altLang="en-US" dirty="0" smtClean="0"/>
          </a:p>
        </p:txBody>
      </p:sp>
      <p:pic>
        <p:nvPicPr>
          <p:cNvPr id="23556" name="Picture 7" descr="redbackedv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124200"/>
            <a:ext cx="5257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5715000" y="26670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Red Backed Vole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562</Words>
  <Application>Microsoft Office PowerPoint</Application>
  <PresentationFormat>On-screen Show (4:3)</PresentationFormat>
  <Paragraphs>111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Mice, Moles,  Voles</vt:lpstr>
      <vt:lpstr>Background Information</vt:lpstr>
      <vt:lpstr>PowerPoint Presentation</vt:lpstr>
      <vt:lpstr>MICE &amp; VOLES</vt:lpstr>
      <vt:lpstr>PowerPoint Presentation</vt:lpstr>
      <vt:lpstr>PowerPoint Presentation</vt:lpstr>
      <vt:lpstr>Deer Mouse</vt:lpstr>
      <vt:lpstr>White footed mouse</vt:lpstr>
      <vt:lpstr>PowerPoint Presentation</vt:lpstr>
      <vt:lpstr>PowerPoint Presentation</vt:lpstr>
      <vt:lpstr>PowerPoint Presentation</vt:lpstr>
      <vt:lpstr>Meadow Vole</vt:lpstr>
      <vt:lpstr>Rock Vole</vt:lpstr>
      <vt:lpstr>Woodland Vole</vt:lpstr>
      <vt:lpstr>WOODRAT “pack rat”</vt:lpstr>
      <vt:lpstr>PowerPoint Presentation</vt:lpstr>
      <vt:lpstr>PowerPoint Presentation</vt:lpstr>
      <vt:lpstr>PowerPoint Presentation</vt:lpstr>
      <vt:lpstr>PowerPoint Presentation</vt:lpstr>
      <vt:lpstr>Bubonic Plague</vt:lpstr>
      <vt:lpstr>Southern Bog Lemmings</vt:lpstr>
      <vt:lpstr>SHREW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Mice, Moles,  Voles</dc:title>
  <dc:creator>lweimer</dc:creator>
  <cp:lastModifiedBy>template</cp:lastModifiedBy>
  <cp:revision>11</cp:revision>
  <dcterms:created xsi:type="dcterms:W3CDTF">2014-10-29T16:36:22Z</dcterms:created>
  <dcterms:modified xsi:type="dcterms:W3CDTF">2016-12-22T14:32:23Z</dcterms:modified>
</cp:coreProperties>
</file>