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handoutMasterIdLst>
    <p:handoutMasterId r:id="rId21"/>
  </p:handoutMasterIdLst>
  <p:sldIdLst>
    <p:sldId id="278" r:id="rId2"/>
    <p:sldId id="277" r:id="rId3"/>
    <p:sldId id="256" r:id="rId4"/>
    <p:sldId id="257" r:id="rId5"/>
    <p:sldId id="270" r:id="rId6"/>
    <p:sldId id="258" r:id="rId7"/>
    <p:sldId id="267" r:id="rId8"/>
    <p:sldId id="268" r:id="rId9"/>
    <p:sldId id="269" r:id="rId10"/>
    <p:sldId id="264" r:id="rId11"/>
    <p:sldId id="263" r:id="rId12"/>
    <p:sldId id="260" r:id="rId13"/>
    <p:sldId id="271" r:id="rId14"/>
    <p:sldId id="262" r:id="rId15"/>
    <p:sldId id="272" r:id="rId16"/>
    <p:sldId id="261" r:id="rId17"/>
    <p:sldId id="275" r:id="rId18"/>
    <p:sldId id="273" r:id="rId19"/>
    <p:sldId id="274" r:id="rId20"/>
  </p:sldIdLst>
  <p:sldSz cx="9144000" cy="6858000" type="screen4x3"/>
  <p:notesSz cx="6934200" cy="9220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AA25A"/>
    <a:srgbClr val="FF99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065" autoAdjust="0"/>
    <p:restoredTop sz="97002" autoAdjust="0"/>
  </p:normalViewPr>
  <p:slideViewPr>
    <p:cSldViewPr>
      <p:cViewPr varScale="1">
        <p:scale>
          <a:sx n="127" d="100"/>
          <a:sy n="127" d="100"/>
        </p:scale>
        <p:origin x="480" y="12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4820" cy="461010"/>
          </a:xfrm>
          <a:prstGeom prst="rect">
            <a:avLst/>
          </a:prstGeom>
        </p:spPr>
        <p:txBody>
          <a:bodyPr vert="horz" lIns="92309" tIns="46154" rIns="92309" bIns="46154" rtlCol="0"/>
          <a:lstStyle>
            <a:lvl1pPr algn="l">
              <a:defRPr sz="1200"/>
            </a:lvl1pPr>
          </a:lstStyle>
          <a:p>
            <a:endParaRPr lang="en-US"/>
          </a:p>
        </p:txBody>
      </p:sp>
      <p:sp>
        <p:nvSpPr>
          <p:cNvPr id="3" name="Date Placeholder 2"/>
          <p:cNvSpPr>
            <a:spLocks noGrp="1"/>
          </p:cNvSpPr>
          <p:nvPr>
            <p:ph type="dt" sz="quarter" idx="1"/>
          </p:nvPr>
        </p:nvSpPr>
        <p:spPr>
          <a:xfrm>
            <a:off x="3927775" y="0"/>
            <a:ext cx="3004820" cy="461010"/>
          </a:xfrm>
          <a:prstGeom prst="rect">
            <a:avLst/>
          </a:prstGeom>
        </p:spPr>
        <p:txBody>
          <a:bodyPr vert="horz" lIns="92309" tIns="46154" rIns="92309" bIns="46154" rtlCol="0"/>
          <a:lstStyle>
            <a:lvl1pPr algn="r">
              <a:defRPr sz="1200"/>
            </a:lvl1pPr>
          </a:lstStyle>
          <a:p>
            <a:fld id="{C9299EE2-CE04-442D-B289-9DAEBA3D8272}" type="datetimeFigureOut">
              <a:rPr lang="en-US" smtClean="0"/>
              <a:pPr/>
              <a:t>1/5/2017</a:t>
            </a:fld>
            <a:endParaRPr lang="en-US"/>
          </a:p>
        </p:txBody>
      </p:sp>
      <p:sp>
        <p:nvSpPr>
          <p:cNvPr id="4" name="Footer Placeholder 3"/>
          <p:cNvSpPr>
            <a:spLocks noGrp="1"/>
          </p:cNvSpPr>
          <p:nvPr>
            <p:ph type="ftr" sz="quarter" idx="2"/>
          </p:nvPr>
        </p:nvSpPr>
        <p:spPr>
          <a:xfrm>
            <a:off x="0" y="8757590"/>
            <a:ext cx="3004820" cy="461010"/>
          </a:xfrm>
          <a:prstGeom prst="rect">
            <a:avLst/>
          </a:prstGeom>
        </p:spPr>
        <p:txBody>
          <a:bodyPr vert="horz" lIns="92309" tIns="46154" rIns="92309" bIns="46154" rtlCol="0" anchor="b"/>
          <a:lstStyle>
            <a:lvl1pPr algn="l">
              <a:defRPr sz="1200"/>
            </a:lvl1pPr>
          </a:lstStyle>
          <a:p>
            <a:endParaRPr lang="en-US"/>
          </a:p>
        </p:txBody>
      </p:sp>
      <p:sp>
        <p:nvSpPr>
          <p:cNvPr id="5" name="Slide Number Placeholder 4"/>
          <p:cNvSpPr>
            <a:spLocks noGrp="1"/>
          </p:cNvSpPr>
          <p:nvPr>
            <p:ph type="sldNum" sz="quarter" idx="3"/>
          </p:nvPr>
        </p:nvSpPr>
        <p:spPr>
          <a:xfrm>
            <a:off x="3927775" y="8757590"/>
            <a:ext cx="3004820" cy="461010"/>
          </a:xfrm>
          <a:prstGeom prst="rect">
            <a:avLst/>
          </a:prstGeom>
        </p:spPr>
        <p:txBody>
          <a:bodyPr vert="horz" lIns="92309" tIns="46154" rIns="92309" bIns="46154" rtlCol="0" anchor="b"/>
          <a:lstStyle>
            <a:lvl1pPr algn="r">
              <a:defRPr sz="1200"/>
            </a:lvl1pPr>
          </a:lstStyle>
          <a:p>
            <a:fld id="{97946A2A-8F65-4DA9-9661-CAC51B18750C}"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08EA3C01-6C6C-481B-9AC1-7E054AD799FE}" type="datetimeFigureOut">
              <a:rPr lang="en-US" smtClean="0"/>
              <a:pPr/>
              <a:t>1/5/2017</a:t>
            </a:fld>
            <a:endParaRPr lang="en-US" dirty="0"/>
          </a:p>
        </p:txBody>
      </p:sp>
      <p:sp>
        <p:nvSpPr>
          <p:cNvPr id="2" name="Footer Placeholder 1"/>
          <p:cNvSpPr>
            <a:spLocks noGrp="1"/>
          </p:cNvSpPr>
          <p:nvPr>
            <p:ph type="ftr" sz="quarter" idx="11"/>
          </p:nvPr>
        </p:nvSpPr>
        <p:spPr/>
        <p:txBody>
          <a:bodyPr/>
          <a:lstStyle/>
          <a:p>
            <a:endParaRPr lang="en-US" dirty="0"/>
          </a:p>
        </p:txBody>
      </p:sp>
      <p:sp>
        <p:nvSpPr>
          <p:cNvPr id="15" name="Slide Number Placeholder 14"/>
          <p:cNvSpPr>
            <a:spLocks noGrp="1"/>
          </p:cNvSpPr>
          <p:nvPr>
            <p:ph type="sldNum" sz="quarter" idx="12"/>
          </p:nvPr>
        </p:nvSpPr>
        <p:spPr>
          <a:xfrm>
            <a:off x="8229600" y="6473952"/>
            <a:ext cx="758952" cy="246888"/>
          </a:xfrm>
        </p:spPr>
        <p:txBody>
          <a:bodyPr/>
          <a:lstStyle/>
          <a:p>
            <a:fld id="{47EC77C6-FC0F-49B3-87CB-3117CC4EAF22}"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8EA3C01-6C6C-481B-9AC1-7E054AD799FE}" type="datetimeFigureOut">
              <a:rPr lang="en-US" smtClean="0"/>
              <a:pPr/>
              <a:t>1/5/2017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7EC77C6-FC0F-49B3-87CB-3117CC4EAF22}"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8EA3C01-6C6C-481B-9AC1-7E054AD799FE}" type="datetimeFigureOut">
              <a:rPr lang="en-US" smtClean="0"/>
              <a:pPr/>
              <a:t>1/5/2017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7EC77C6-FC0F-49B3-87CB-3117CC4EAF22}" type="slidenum">
              <a:rPr lang="en-US" smtClean="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fourObj">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457200" y="274638"/>
            <a:ext cx="8229600" cy="1143000"/>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457200" y="1600200"/>
            <a:ext cx="4038600" cy="21717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717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57200" y="3924300"/>
            <a:ext cx="4038600" cy="21717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8200" y="3924300"/>
            <a:ext cx="4038600" cy="21717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Footer Placeholder 6"/>
          <p:cNvSpPr>
            <a:spLocks noGrp="1"/>
          </p:cNvSpPr>
          <p:nvPr>
            <p:ph type="ftr" sz="quarter" idx="10"/>
          </p:nvPr>
        </p:nvSpPr>
        <p:spPr>
          <a:xfrm>
            <a:off x="457200" y="6248400"/>
            <a:ext cx="8229600" cy="457200"/>
          </a:xfrm>
        </p:spPr>
        <p:txBody>
          <a:bodyPr/>
          <a:lstStyle>
            <a:lvl1pPr>
              <a:defRPr/>
            </a:lvl1pPr>
          </a:lstStyle>
          <a:p>
            <a:r>
              <a:rPr lang="en-US"/>
              <a:t>International Technology Education Association 2007 				Exploring Technology</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08EA3C01-6C6C-481B-9AC1-7E054AD799FE}" type="datetimeFigureOut">
              <a:rPr lang="en-US" smtClean="0"/>
              <a:pPr/>
              <a:t>1/5/2017</a:t>
            </a:fld>
            <a:endParaRPr lang="en-US" dirty="0"/>
          </a:p>
        </p:txBody>
      </p:sp>
      <p:sp>
        <p:nvSpPr>
          <p:cNvPr id="19" name="Footer Placeholder 18"/>
          <p:cNvSpPr>
            <a:spLocks noGrp="1"/>
          </p:cNvSpPr>
          <p:nvPr>
            <p:ph type="ftr" sz="quarter" idx="11"/>
          </p:nvPr>
        </p:nvSpPr>
        <p:spPr>
          <a:xfrm>
            <a:off x="3581400" y="76200"/>
            <a:ext cx="2895600" cy="288925"/>
          </a:xfrm>
        </p:spPr>
        <p:txBody>
          <a:bodyPr/>
          <a:lstStyle/>
          <a:p>
            <a:endParaRPr lang="en-US" dirty="0"/>
          </a:p>
        </p:txBody>
      </p:sp>
      <p:sp>
        <p:nvSpPr>
          <p:cNvPr id="16" name="Slide Number Placeholder 15"/>
          <p:cNvSpPr>
            <a:spLocks noGrp="1"/>
          </p:cNvSpPr>
          <p:nvPr>
            <p:ph type="sldNum" sz="quarter" idx="12"/>
          </p:nvPr>
        </p:nvSpPr>
        <p:spPr>
          <a:xfrm>
            <a:off x="8229600" y="6473952"/>
            <a:ext cx="758952" cy="246888"/>
          </a:xfrm>
        </p:spPr>
        <p:txBody>
          <a:bodyPr/>
          <a:lstStyle/>
          <a:p>
            <a:fld id="{47EC77C6-FC0F-49B3-87CB-3117CC4EAF22}"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08EA3C01-6C6C-481B-9AC1-7E054AD799FE}" type="datetimeFigureOut">
              <a:rPr lang="en-US" smtClean="0"/>
              <a:pPr/>
              <a:t>1/5/2017</a:t>
            </a:fld>
            <a:endParaRPr lang="en-US" dirty="0"/>
          </a:p>
        </p:txBody>
      </p:sp>
      <p:sp>
        <p:nvSpPr>
          <p:cNvPr id="11" name="Footer Placeholder 10"/>
          <p:cNvSpPr>
            <a:spLocks noGrp="1"/>
          </p:cNvSpPr>
          <p:nvPr>
            <p:ph type="ftr" sz="quarter" idx="11"/>
          </p:nvPr>
        </p:nvSpPr>
        <p:spPr/>
        <p:txBody>
          <a:bodyPr/>
          <a:lstStyle/>
          <a:p>
            <a:endParaRPr lang="en-US" dirty="0"/>
          </a:p>
        </p:txBody>
      </p:sp>
      <p:sp>
        <p:nvSpPr>
          <p:cNvPr id="16" name="Slide Number Placeholder 15"/>
          <p:cNvSpPr>
            <a:spLocks noGrp="1"/>
          </p:cNvSpPr>
          <p:nvPr>
            <p:ph type="sldNum" sz="quarter" idx="12"/>
          </p:nvPr>
        </p:nvSpPr>
        <p:spPr/>
        <p:txBody>
          <a:bodyPr/>
          <a:lstStyle/>
          <a:p>
            <a:fld id="{47EC77C6-FC0F-49B3-87CB-3117CC4EAF22}" type="slidenum">
              <a:rPr lang="en-US" smtClean="0"/>
              <a:pPr/>
              <a:t>‹#›</a:t>
            </a:fld>
            <a:endParaRPr lang="en-US" dirty="0"/>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08EA3C01-6C6C-481B-9AC1-7E054AD799FE}" type="datetimeFigureOut">
              <a:rPr lang="en-US" smtClean="0"/>
              <a:pPr/>
              <a:t>1/5/2017</a:t>
            </a:fld>
            <a:endParaRPr lang="en-US" dirty="0"/>
          </a:p>
        </p:txBody>
      </p:sp>
      <p:sp>
        <p:nvSpPr>
          <p:cNvPr id="10" name="Footer Placeholder 9"/>
          <p:cNvSpPr>
            <a:spLocks noGrp="1"/>
          </p:cNvSpPr>
          <p:nvPr>
            <p:ph type="ftr" sz="quarter" idx="11"/>
          </p:nvPr>
        </p:nvSpPr>
        <p:spPr/>
        <p:txBody>
          <a:bodyPr/>
          <a:lstStyle/>
          <a:p>
            <a:endParaRPr lang="en-US" dirty="0"/>
          </a:p>
        </p:txBody>
      </p:sp>
      <p:sp>
        <p:nvSpPr>
          <p:cNvPr id="31" name="Slide Number Placeholder 30"/>
          <p:cNvSpPr>
            <a:spLocks noGrp="1"/>
          </p:cNvSpPr>
          <p:nvPr>
            <p:ph type="sldNum" sz="quarter" idx="12"/>
          </p:nvPr>
        </p:nvSpPr>
        <p:spPr/>
        <p:txBody>
          <a:bodyPr/>
          <a:lstStyle/>
          <a:p>
            <a:fld id="{47EC77C6-FC0F-49B3-87CB-3117CC4EAF22}"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08EA3C01-6C6C-481B-9AC1-7E054AD799FE}" type="datetimeFigureOut">
              <a:rPr lang="en-US" smtClean="0"/>
              <a:pPr/>
              <a:t>1/5/2017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8229600" y="6477000"/>
            <a:ext cx="762000" cy="246888"/>
          </a:xfrm>
        </p:spPr>
        <p:txBody>
          <a:bodyPr/>
          <a:lstStyle/>
          <a:p>
            <a:fld id="{47EC77C6-FC0F-49B3-87CB-3117CC4EAF22}" type="slidenum">
              <a:rPr lang="en-US" smtClean="0"/>
              <a:pPr/>
              <a:t>‹#›</a:t>
            </a:fld>
            <a:endParaRPr lang="en-US" dirty="0"/>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08EA3C01-6C6C-481B-9AC1-7E054AD799FE}" type="datetimeFigureOut">
              <a:rPr lang="en-US" smtClean="0"/>
              <a:pPr/>
              <a:t>1/5/2017</a:t>
            </a:fld>
            <a:endParaRPr lang="en-US" dirty="0"/>
          </a:p>
        </p:txBody>
      </p:sp>
      <p:sp>
        <p:nvSpPr>
          <p:cNvPr id="21" name="Footer Placeholder 20"/>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7EC77C6-FC0F-49B3-87CB-3117CC4EAF22}"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08EA3C01-6C6C-481B-9AC1-7E054AD799FE}" type="datetimeFigureOut">
              <a:rPr lang="en-US" smtClean="0"/>
              <a:pPr/>
              <a:t>1/5/2017</a:t>
            </a:fld>
            <a:endParaRPr lang="en-US" dirty="0"/>
          </a:p>
        </p:txBody>
      </p:sp>
      <p:sp>
        <p:nvSpPr>
          <p:cNvPr id="24" name="Footer Placeholder 23"/>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7EC77C6-FC0F-49B3-87CB-3117CC4EAF22}"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08EA3C01-6C6C-481B-9AC1-7E054AD799FE}" type="datetimeFigureOut">
              <a:rPr lang="en-US" smtClean="0"/>
              <a:pPr/>
              <a:t>1/5/2017</a:t>
            </a:fld>
            <a:endParaRPr lang="en-US" dirty="0"/>
          </a:p>
        </p:txBody>
      </p:sp>
      <p:sp>
        <p:nvSpPr>
          <p:cNvPr id="29" name="Footer Placeholder 28"/>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7EC77C6-FC0F-49B3-87CB-3117CC4EAF22}"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dirty="0" smtClean="0"/>
              <a:t>Click icon to add picture</a:t>
            </a:r>
            <a:endParaRPr kumimoji="0" lang="en-US" dirty="0"/>
          </a:p>
        </p:txBody>
      </p:sp>
      <p:sp>
        <p:nvSpPr>
          <p:cNvPr id="7" name="Date Placeholder 6"/>
          <p:cNvSpPr>
            <a:spLocks noGrp="1"/>
          </p:cNvSpPr>
          <p:nvPr>
            <p:ph type="dt" sz="half" idx="10"/>
          </p:nvPr>
        </p:nvSpPr>
        <p:spPr/>
        <p:txBody>
          <a:bodyPr/>
          <a:lstStyle/>
          <a:p>
            <a:fld id="{08EA3C01-6C6C-481B-9AC1-7E054AD799FE}" type="datetimeFigureOut">
              <a:rPr lang="en-US" smtClean="0"/>
              <a:pPr/>
              <a:t>1/5/2017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31" name="Slide Number Placeholder 30"/>
          <p:cNvSpPr>
            <a:spLocks noGrp="1"/>
          </p:cNvSpPr>
          <p:nvPr>
            <p:ph type="sldNum" sz="quarter" idx="12"/>
          </p:nvPr>
        </p:nvSpPr>
        <p:spPr/>
        <p:txBody>
          <a:bodyPr/>
          <a:lstStyle/>
          <a:p>
            <a:fld id="{47EC77C6-FC0F-49B3-87CB-3117CC4EAF22}" type="slidenum">
              <a:rPr lang="en-US" smtClean="0"/>
              <a:pPr/>
              <a:t>‹#›</a:t>
            </a:fld>
            <a:endParaRPr lang="en-US" dirty="0"/>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08EA3C01-6C6C-481B-9AC1-7E054AD799FE}" type="datetimeFigureOut">
              <a:rPr lang="en-US" smtClean="0"/>
              <a:pPr/>
              <a:t>1/5/2017</a:t>
            </a:fld>
            <a:endParaRPr lang="en-US" dirty="0"/>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n-US" dirty="0"/>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47EC77C6-FC0F-49B3-87CB-3117CC4EAF22}" type="slidenum">
              <a:rPr lang="en-US" smtClean="0"/>
              <a:pPr/>
              <a:t>‹#›</a:t>
            </a:fld>
            <a:endParaRPr lang="en-US" dirty="0"/>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3.gi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hyperlink" Target="http://upload.wikimedia.org/wikipedia/en/a/af/Zincbattery.png"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www.youtube.com/watch?v=s_8n2Qgguto" TargetMode="External"/><Relationship Id="rId2" Type="http://schemas.openxmlformats.org/officeDocument/2006/relationships/hyperlink" Target="http://www.youtube.com/watch?v=nzgDffMcsUU"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2.xml"/><Relationship Id="rId6" Type="http://schemas.openxmlformats.org/officeDocument/2006/relationships/image" Target="../media/image7.jpeg"/><Relationship Id="rId5" Type="http://schemas.openxmlformats.org/officeDocument/2006/relationships/image" Target="../media/image6.jpeg"/><Relationship Id="rId4" Type="http://schemas.openxmlformats.org/officeDocument/2006/relationships/image" Target="../media/image5.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 Id="rId5" Type="http://schemas.openxmlformats.org/officeDocument/2006/relationships/image" Target="../media/image12.jpeg"/><Relationship Id="rId4" Type="http://schemas.openxmlformats.org/officeDocument/2006/relationships/image" Target="../media/image11.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457200"/>
            <a:ext cx="8458200" cy="1222375"/>
          </a:xfrm>
        </p:spPr>
        <p:txBody>
          <a:bodyPr/>
          <a:lstStyle/>
          <a:p>
            <a:r>
              <a:rPr lang="en-US" dirty="0" smtClean="0"/>
              <a:t>Objectives:</a:t>
            </a:r>
            <a:endParaRPr lang="en-US" dirty="0"/>
          </a:p>
        </p:txBody>
      </p:sp>
      <p:sp>
        <p:nvSpPr>
          <p:cNvPr id="4" name="Rectangle 3"/>
          <p:cNvSpPr/>
          <p:nvPr/>
        </p:nvSpPr>
        <p:spPr>
          <a:xfrm>
            <a:off x="838200" y="1295400"/>
            <a:ext cx="7086600" cy="4893647"/>
          </a:xfrm>
          <a:prstGeom prst="rect">
            <a:avLst/>
          </a:prstGeom>
        </p:spPr>
        <p:txBody>
          <a:bodyPr wrap="square">
            <a:spAutoFit/>
          </a:bodyPr>
          <a:lstStyle/>
          <a:p>
            <a:pPr lvl="0">
              <a:buFont typeface="Arial" pitchFamily="34" charset="0"/>
              <a:buChar char="•"/>
            </a:pPr>
            <a:r>
              <a:rPr lang="en-US" sz="2400" dirty="0" smtClean="0"/>
              <a:t>Verbally explain the principal of how a battery works (Comprehend)</a:t>
            </a:r>
          </a:p>
          <a:p>
            <a:pPr lvl="0"/>
            <a:endParaRPr lang="en-US" sz="2400" dirty="0" smtClean="0"/>
          </a:p>
          <a:p>
            <a:pPr lvl="0">
              <a:buFont typeface="Arial" pitchFamily="34" charset="0"/>
              <a:buChar char="•"/>
            </a:pPr>
            <a:r>
              <a:rPr lang="en-US" sz="2400" dirty="0" smtClean="0"/>
              <a:t>Demonstrate the basic principles of a wet cell battery (Apply)</a:t>
            </a:r>
          </a:p>
          <a:p>
            <a:pPr lvl="0"/>
            <a:endParaRPr lang="en-US" sz="2400" dirty="0" smtClean="0"/>
          </a:p>
          <a:p>
            <a:pPr lvl="0">
              <a:buFont typeface="Arial" pitchFamily="34" charset="0"/>
              <a:buChar char="•"/>
            </a:pPr>
            <a:r>
              <a:rPr lang="en-US" sz="2400" dirty="0" smtClean="0"/>
              <a:t>Compare and contrast the similarities and differences between a wet and dry cell (Analyze)</a:t>
            </a:r>
          </a:p>
          <a:p>
            <a:pPr lvl="0"/>
            <a:endParaRPr lang="en-US" sz="2400" dirty="0" smtClean="0"/>
          </a:p>
          <a:p>
            <a:pPr lvl="0">
              <a:buFont typeface="Arial" pitchFamily="34" charset="0"/>
              <a:buChar char="•"/>
            </a:pPr>
            <a:r>
              <a:rPr lang="en-US" sz="2400" dirty="0" smtClean="0"/>
              <a:t>Research a specific type of battery (Analyze)</a:t>
            </a:r>
          </a:p>
          <a:p>
            <a:pPr lvl="0"/>
            <a:r>
              <a:rPr lang="en-US" sz="2400" dirty="0" smtClean="0"/>
              <a:t>Appraise the qualities of various types of batteries and select a battery type for the Bots IQ entry (Evaluate)</a:t>
            </a:r>
            <a:endParaRPr lang="en-US" sz="24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car battery works the same way</a:t>
            </a:r>
            <a:endParaRPr lang="en-US" dirty="0"/>
          </a:p>
        </p:txBody>
      </p:sp>
      <p:pic>
        <p:nvPicPr>
          <p:cNvPr id="7170" name="Picture 2" descr="http://www.secondchancegarage.com/articles/images/batterylarge.gif"/>
          <p:cNvPicPr>
            <a:picLocks noChangeAspect="1" noChangeArrowheads="1"/>
          </p:cNvPicPr>
          <p:nvPr/>
        </p:nvPicPr>
        <p:blipFill>
          <a:blip r:embed="rId2"/>
          <a:srcRect/>
          <a:stretch>
            <a:fillRect/>
          </a:stretch>
        </p:blipFill>
        <p:spPr bwMode="auto">
          <a:xfrm>
            <a:off x="4343400" y="1600200"/>
            <a:ext cx="4282035" cy="4838700"/>
          </a:xfrm>
          <a:prstGeom prst="rect">
            <a:avLst/>
          </a:prstGeom>
          <a:noFill/>
        </p:spPr>
      </p:pic>
      <p:sp>
        <p:nvSpPr>
          <p:cNvPr id="5" name="Rectangle 4"/>
          <p:cNvSpPr/>
          <p:nvPr/>
        </p:nvSpPr>
        <p:spPr>
          <a:xfrm>
            <a:off x="381000" y="1600200"/>
            <a:ext cx="3733800" cy="4893647"/>
          </a:xfrm>
          <a:prstGeom prst="rect">
            <a:avLst/>
          </a:prstGeom>
        </p:spPr>
        <p:txBody>
          <a:bodyPr wrap="square">
            <a:spAutoFit/>
          </a:bodyPr>
          <a:lstStyle/>
          <a:p>
            <a:r>
              <a:rPr lang="en-US" sz="2400" dirty="0" smtClean="0"/>
              <a:t>Lead-acid batteries are made up of plates of lead and separate plates of lead oxide, which are submerged into an electrolyte solution of about 35% sulfuric acid and 65% water. This causes a chemical reaction that releases electrons, allowing them to flow through conductors to produce electricity.</a:t>
            </a:r>
            <a:endParaRPr lang="en-US" sz="24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DOES A DRY CELL BATTERY WORK?</a:t>
            </a:r>
            <a:endParaRPr lang="en-US" dirty="0"/>
          </a:p>
        </p:txBody>
      </p:sp>
      <p:pic>
        <p:nvPicPr>
          <p:cNvPr id="6146" name="Picture 2" descr="File:Zincbattery.png">
            <a:hlinkClick r:id="rId2"/>
          </p:cNvPr>
          <p:cNvPicPr>
            <a:picLocks noChangeAspect="1" noChangeArrowheads="1"/>
          </p:cNvPicPr>
          <p:nvPr/>
        </p:nvPicPr>
        <p:blipFill>
          <a:blip r:embed="rId3"/>
          <a:srcRect/>
          <a:stretch>
            <a:fillRect/>
          </a:stretch>
        </p:blipFill>
        <p:spPr bwMode="auto">
          <a:xfrm>
            <a:off x="220685" y="1752600"/>
            <a:ext cx="8702630" cy="4752975"/>
          </a:xfrm>
          <a:prstGeom prst="rect">
            <a:avLst/>
          </a:prstGeom>
          <a:noFill/>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 Battery “life cycle”?</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 Battery “life cycle”?</a:t>
            </a:r>
            <a:endParaRPr lang="en-US" dirty="0"/>
          </a:p>
        </p:txBody>
      </p:sp>
      <p:sp>
        <p:nvSpPr>
          <p:cNvPr id="3" name="Content Placeholder 2"/>
          <p:cNvSpPr>
            <a:spLocks noGrp="1"/>
          </p:cNvSpPr>
          <p:nvPr>
            <p:ph idx="1"/>
          </p:nvPr>
        </p:nvSpPr>
        <p:spPr/>
        <p:txBody>
          <a:bodyPr/>
          <a:lstStyle/>
          <a:p>
            <a:r>
              <a:rPr lang="en-US" b="1" dirty="0" smtClean="0"/>
              <a:t>Battery cycle life</a:t>
            </a:r>
            <a:r>
              <a:rPr lang="en-US" dirty="0" smtClean="0"/>
              <a:t> is defined as the number of complete charge - discharge cycles a battery can perform before its nominal capacity falls below 80% of its initial rated capacity. </a:t>
            </a:r>
          </a:p>
          <a:p>
            <a:endParaRPr lang="en-US" dirty="0" smtClean="0"/>
          </a:p>
          <a:p>
            <a:r>
              <a:rPr lang="en-US" dirty="0" smtClean="0"/>
              <a:t>Lifetimes of 500 to 1200 cycles are typical. </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 battery “memory”?</a:t>
            </a:r>
            <a:endParaRPr lang="en-US" dirty="0"/>
          </a:p>
        </p:txBody>
      </p:sp>
      <p:sp>
        <p:nvSpPr>
          <p:cNvPr id="4" name="Content Placeholder 3"/>
          <p:cNvSpPr>
            <a:spLocks noGrp="1"/>
          </p:cNvSpPr>
          <p:nvPr>
            <p:ph idx="1"/>
          </p:nvPr>
        </p:nvSpPr>
        <p:spPr/>
        <p:txBody>
          <a:bodyPr/>
          <a:lstStyle/>
          <a:p>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 battery “memory”?</a:t>
            </a:r>
            <a:endParaRPr lang="en-US" dirty="0"/>
          </a:p>
        </p:txBody>
      </p:sp>
      <p:sp>
        <p:nvSpPr>
          <p:cNvPr id="3" name="Content Placeholder 2"/>
          <p:cNvSpPr>
            <a:spLocks noGrp="1"/>
          </p:cNvSpPr>
          <p:nvPr>
            <p:ph idx="1"/>
          </p:nvPr>
        </p:nvSpPr>
        <p:spPr/>
        <p:txBody>
          <a:bodyPr/>
          <a:lstStyle/>
          <a:p>
            <a:r>
              <a:rPr lang="en-US" dirty="0" smtClean="0"/>
              <a:t>"Memory effect" is now used as a general term for anything that makes a battery not deliver its full capacity.</a:t>
            </a:r>
          </a:p>
          <a:p>
            <a:endParaRPr lang="en-US" dirty="0" smtClean="0"/>
          </a:p>
          <a:p>
            <a:r>
              <a:rPr lang="en-US" dirty="0" smtClean="0"/>
              <a:t>FACT or MYTH?</a:t>
            </a:r>
          </a:p>
          <a:p>
            <a:endParaRPr lang="en-US" dirty="0" smtClean="0"/>
          </a:p>
          <a:p>
            <a:r>
              <a:rPr lang="en-US" dirty="0" smtClean="0"/>
              <a:t>URBAN LEGENDS</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Now it’s your turn!</a:t>
            </a:r>
            <a:endParaRPr lang="en-US" dirty="0"/>
          </a:p>
        </p:txBody>
      </p:sp>
      <p:sp>
        <p:nvSpPr>
          <p:cNvPr id="3" name="Content Placeholder 2"/>
          <p:cNvSpPr>
            <a:spLocks noGrp="1"/>
          </p:cNvSpPr>
          <p:nvPr>
            <p:ph idx="1"/>
          </p:nvPr>
        </p:nvSpPr>
        <p:spPr/>
        <p:txBody>
          <a:bodyPr/>
          <a:lstStyle/>
          <a:p>
            <a:endParaRPr lang="en-US" dirty="0"/>
          </a:p>
        </p:txBody>
      </p:sp>
      <p:pic>
        <p:nvPicPr>
          <p:cNvPr id="4" name="Picture 2" descr="http://www.science-projects-resources.com/images/potato-battery.jpg"/>
          <p:cNvPicPr>
            <a:picLocks noChangeAspect="1" noChangeArrowheads="1"/>
          </p:cNvPicPr>
          <p:nvPr/>
        </p:nvPicPr>
        <p:blipFill>
          <a:blip r:embed="rId2"/>
          <a:srcRect/>
          <a:stretch>
            <a:fillRect/>
          </a:stretch>
        </p:blipFill>
        <p:spPr bwMode="auto">
          <a:xfrm>
            <a:off x="2321799" y="2895600"/>
            <a:ext cx="4500403" cy="3048000"/>
          </a:xfrm>
          <a:prstGeom prst="rect">
            <a:avLst/>
          </a:prstGeom>
          <a:noFill/>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Just for fun</a:t>
            </a:r>
            <a:endParaRPr lang="en-US" dirty="0"/>
          </a:p>
        </p:txBody>
      </p:sp>
      <p:sp>
        <p:nvSpPr>
          <p:cNvPr id="3" name="Content Placeholder 2"/>
          <p:cNvSpPr>
            <a:spLocks noGrp="1"/>
          </p:cNvSpPr>
          <p:nvPr>
            <p:ph idx="1"/>
          </p:nvPr>
        </p:nvSpPr>
        <p:spPr/>
        <p:txBody>
          <a:bodyPr/>
          <a:lstStyle/>
          <a:p>
            <a:pPr algn="ctr">
              <a:buNone/>
            </a:pPr>
            <a:endParaRPr lang="en-US" b="1" dirty="0" smtClean="0"/>
          </a:p>
          <a:p>
            <a:pPr algn="ctr">
              <a:buNone/>
            </a:pPr>
            <a:r>
              <a:rPr lang="en-US" b="1" dirty="0" smtClean="0">
                <a:hlinkClick r:id="rId2"/>
              </a:rPr>
              <a:t>6 Volt Battery Hack</a:t>
            </a:r>
            <a:endParaRPr lang="en-US" b="1" dirty="0" smtClean="0"/>
          </a:p>
          <a:p>
            <a:pPr algn="ctr">
              <a:buNone/>
            </a:pPr>
            <a:endParaRPr lang="en-US" b="1" dirty="0" smtClean="0"/>
          </a:p>
          <a:p>
            <a:pPr algn="ctr">
              <a:buNone/>
            </a:pPr>
            <a:r>
              <a:rPr lang="en-US" b="1" dirty="0" smtClean="0">
                <a:hlinkClick r:id="rId3"/>
              </a:rPr>
              <a:t>Insane Car Battery Hack</a:t>
            </a:r>
            <a:endParaRPr lang="en-US" b="1" dirty="0" smtClean="0"/>
          </a:p>
          <a:p>
            <a:pPr algn="ctr">
              <a:buNone/>
            </a:pPr>
            <a:endParaRPr lang="en-US" b="1" dirty="0" smtClean="0"/>
          </a:p>
          <a:p>
            <a:pPr algn="ctr">
              <a:buNone/>
            </a:pPr>
            <a:endParaRPr lang="en-US" b="1"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686800" cy="838200"/>
          </a:xfrm>
        </p:spPr>
        <p:txBody>
          <a:bodyPr/>
          <a:lstStyle/>
          <a:p>
            <a:pPr algn="ctr"/>
            <a:r>
              <a:rPr lang="en-US" dirty="0" smtClean="0"/>
              <a:t>WORKS CITED</a:t>
            </a:r>
            <a:endParaRPr lang="en-US" dirty="0"/>
          </a:p>
        </p:txBody>
      </p:sp>
      <p:sp>
        <p:nvSpPr>
          <p:cNvPr id="27649" name="Rectangle 1"/>
          <p:cNvSpPr>
            <a:spLocks noChangeArrowheads="1"/>
          </p:cNvSpPr>
          <p:nvPr/>
        </p:nvSpPr>
        <p:spPr bwMode="auto">
          <a:xfrm>
            <a:off x="152400" y="1981200"/>
            <a:ext cx="8763000" cy="393954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AANT. (2007). </a:t>
            </a:r>
            <a:r>
              <a:rPr kumimoji="0" lang="en-US" sz="1000" b="0"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Benefits of Membership</a:t>
            </a:r>
            <a:r>
              <a:rPr kumimoji="0" lang="en-US" sz="10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Retrieved </a:t>
            </a:r>
            <a:r>
              <a:rPr kumimoji="0" lang="en-US" sz="1000" b="0"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Januray</a:t>
            </a:r>
            <a:r>
              <a:rPr kumimoji="0" lang="en-US" sz="10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27, 2009, from AANT: http://www.aant.com.au/Membership/BenefitsofMembership/tabid/62/Default.aspx</a:t>
            </a:r>
            <a:endParaRPr kumimoji="0" lang="en-US" sz="10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Biz/Ed. (2006, September 25). </a:t>
            </a:r>
            <a:r>
              <a:rPr kumimoji="0" lang="en-US" sz="1000" b="0"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Batteries Included</a:t>
            </a:r>
            <a:r>
              <a:rPr kumimoji="0" lang="en-US" sz="10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Retrieved January 27, 2009, from Biz/Ed: http://www.bized.co.uk/current/leisure/2006_7/250906.htm</a:t>
            </a:r>
            <a:endParaRPr kumimoji="0" lang="en-US" sz="10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Boyd, E. (2008, April 18). </a:t>
            </a:r>
            <a:r>
              <a:rPr kumimoji="0" lang="en-US" sz="1000" b="0"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Batteries: Power, Energy, and Units</a:t>
            </a:r>
            <a:r>
              <a:rPr kumimoji="0" lang="en-US" sz="10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Retrieved January 27, 2009, from X Prize Cars: </a:t>
            </a:r>
          </a:p>
          <a:p>
            <a:pPr marL="0" marR="0" lvl="0" indent="0" algn="l" defTabSz="914400" rtl="0" eaLnBrk="0" fontAlgn="base" latinLnBrk="0" hangingPunct="0">
              <a:lnSpc>
                <a:spcPct val="100000"/>
              </a:lnSpc>
              <a:spcBef>
                <a:spcPct val="0"/>
              </a:spcBef>
              <a:spcAft>
                <a:spcPct val="0"/>
              </a:spcAft>
              <a:buClrTx/>
              <a:buSzTx/>
              <a:buFontTx/>
              <a:buNone/>
              <a:tabLst/>
            </a:pPr>
            <a:r>
              <a:rPr lang="en-US" sz="1000" dirty="0" smtClean="0">
                <a:latin typeface="Calibri" pitchFamily="34" charset="0"/>
                <a:ea typeface="Calibri" pitchFamily="34" charset="0"/>
                <a:cs typeface="Times New Roman" pitchFamily="18" charset="0"/>
              </a:rPr>
              <a:t>          </a:t>
            </a:r>
            <a:r>
              <a:rPr kumimoji="0" lang="en-US" sz="10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http://xprizecars.com/2008/04/batteries-power-energy-and-uni.php</a:t>
            </a:r>
            <a:endParaRPr kumimoji="0" lang="en-US" sz="10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Daneboe</a:t>
            </a:r>
            <a:r>
              <a:rPr kumimoji="0" lang="en-US" sz="10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(2007, September 17). </a:t>
            </a:r>
            <a:r>
              <a:rPr kumimoji="0" lang="en-US" sz="1000" b="0"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6 Volt Battery Hack</a:t>
            </a:r>
            <a:r>
              <a:rPr kumimoji="0" lang="en-US" sz="10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Retrieved January 27, 2009, from YouTube: http://www.youtube.com/watch?v=nzgDffMcsUU </a:t>
            </a:r>
            <a:endParaRPr kumimoji="0" lang="en-US" sz="10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Daneboe</a:t>
            </a:r>
            <a:r>
              <a:rPr kumimoji="0" lang="en-US" sz="10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(2007, December 11). </a:t>
            </a:r>
            <a:r>
              <a:rPr kumimoji="0" lang="en-US" sz="1000" b="0"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Insane Car Battery Hack</a:t>
            </a:r>
            <a:r>
              <a:rPr kumimoji="0" lang="en-US" sz="10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Retrieved January 27, 2009, from YouTube: http://www.youtube.com/watch?v=s_8n2Qgguto</a:t>
            </a:r>
            <a:endParaRPr kumimoji="0" lang="en-US" sz="10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000" b="0"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000" b="0"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Farm 3 Static</a:t>
            </a:r>
            <a:r>
              <a:rPr kumimoji="0" lang="en-US" sz="10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(2009). Retrieved January 27, 2009, from </a:t>
            </a:r>
            <a:r>
              <a:rPr kumimoji="0" lang="en-US" sz="1000" b="0"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Flickr</a:t>
            </a:r>
            <a:r>
              <a:rPr kumimoji="0" lang="en-US" sz="10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http://farm3.static.flickr.com/2023/2278454056_c63956c9a7.jpg?v=0</a:t>
            </a:r>
            <a:endParaRPr kumimoji="0" lang="en-US" sz="10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GERMES LLC. (2005). </a:t>
            </a:r>
            <a:r>
              <a:rPr kumimoji="0" lang="en-US" sz="1000" b="0" i="1"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Rechargable</a:t>
            </a:r>
            <a:r>
              <a:rPr kumimoji="0" lang="en-US" sz="1000" b="0"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Batteries</a:t>
            </a:r>
            <a:r>
              <a:rPr kumimoji="0" lang="en-US" sz="10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Retrieved January 27, 2009, from GERMES: </a:t>
            </a:r>
          </a:p>
          <a:p>
            <a:pPr marL="0" marR="0" lvl="0" indent="0" algn="l" defTabSz="914400" rtl="0" eaLnBrk="0" fontAlgn="base" latinLnBrk="0" hangingPunct="0">
              <a:lnSpc>
                <a:spcPct val="100000"/>
              </a:lnSpc>
              <a:spcBef>
                <a:spcPct val="0"/>
              </a:spcBef>
              <a:spcAft>
                <a:spcPct val="0"/>
              </a:spcAft>
              <a:buClrTx/>
              <a:buSzTx/>
              <a:buFontTx/>
              <a:buNone/>
              <a:tabLst/>
            </a:pPr>
            <a:r>
              <a:rPr lang="en-US" sz="1000" dirty="0" smtClean="0">
                <a:latin typeface="Calibri" pitchFamily="34" charset="0"/>
                <a:ea typeface="Calibri" pitchFamily="34" charset="0"/>
                <a:cs typeface="Times New Roman" pitchFamily="18" charset="0"/>
              </a:rPr>
              <a:t>          </a:t>
            </a:r>
            <a:r>
              <a:rPr kumimoji="0" lang="en-US" sz="10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http://www.germes-online.com/catalog/87/90/444/rechargeable_batteries.html</a:t>
            </a:r>
            <a:endParaRPr kumimoji="0" lang="en-US" sz="10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GERMES. (2005). </a:t>
            </a:r>
            <a:r>
              <a:rPr kumimoji="0" lang="en-US" sz="1000" b="0" i="1"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Rechargable</a:t>
            </a:r>
            <a:r>
              <a:rPr kumimoji="0" lang="en-US" sz="1000" b="0"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Battery Packs</a:t>
            </a:r>
            <a:r>
              <a:rPr kumimoji="0" lang="en-US" sz="10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Retrieved January 27, 2007, from </a:t>
            </a:r>
            <a:r>
              <a:rPr kumimoji="0" lang="en-US" sz="1000" b="0"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Germes</a:t>
            </a:r>
            <a:r>
              <a:rPr kumimoji="0" lang="en-US" sz="10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Online: </a:t>
            </a:r>
          </a:p>
          <a:p>
            <a:pPr marL="0" marR="0" lvl="0" indent="0" algn="l" defTabSz="914400" rtl="0" eaLnBrk="0" fontAlgn="base" latinLnBrk="0" hangingPunct="0">
              <a:lnSpc>
                <a:spcPct val="100000"/>
              </a:lnSpc>
              <a:spcBef>
                <a:spcPct val="0"/>
              </a:spcBef>
              <a:spcAft>
                <a:spcPct val="0"/>
              </a:spcAft>
              <a:buClrTx/>
              <a:buSzTx/>
              <a:buFontTx/>
              <a:buNone/>
              <a:tabLst/>
            </a:pPr>
            <a:r>
              <a:rPr lang="en-US" sz="1000" dirty="0" smtClean="0">
                <a:latin typeface="Calibri" pitchFamily="34" charset="0"/>
                <a:ea typeface="Calibri" pitchFamily="34" charset="0"/>
                <a:cs typeface="Times New Roman" pitchFamily="18" charset="0"/>
              </a:rPr>
              <a:t>          </a:t>
            </a:r>
            <a:r>
              <a:rPr kumimoji="0" lang="en-US" sz="10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http://www.germes-online.com/catalog/87/90/449/page6/269287/rechargable_battery_packs.html</a:t>
            </a:r>
            <a:endParaRPr kumimoji="0" lang="en-US" sz="10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LST LLC. (2008). </a:t>
            </a:r>
            <a:r>
              <a:rPr kumimoji="0" lang="en-US" sz="1000" b="0"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Get Better Battery Life in Five Minutes</a:t>
            </a:r>
            <a:r>
              <a:rPr kumimoji="0" lang="en-US" sz="10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Retrieved January 27, 2008, from All Shadow . Com: </a:t>
            </a:r>
          </a:p>
          <a:p>
            <a:pPr marL="0" marR="0" lvl="0" indent="0" algn="l" defTabSz="914400" rtl="0" eaLnBrk="0" fontAlgn="base" latinLnBrk="0" hangingPunct="0">
              <a:lnSpc>
                <a:spcPct val="100000"/>
              </a:lnSpc>
              <a:spcBef>
                <a:spcPct val="0"/>
              </a:spcBef>
              <a:spcAft>
                <a:spcPct val="0"/>
              </a:spcAft>
              <a:buClrTx/>
              <a:buSzTx/>
              <a:buFontTx/>
              <a:buNone/>
              <a:tabLst/>
            </a:pPr>
            <a:r>
              <a:rPr lang="en-US" sz="1000" dirty="0" smtClean="0">
                <a:latin typeface="Calibri" pitchFamily="34" charset="0"/>
                <a:ea typeface="Calibri" pitchFamily="34" charset="0"/>
                <a:cs typeface="Times New Roman" pitchFamily="18" charset="0"/>
              </a:rPr>
              <a:t>          </a:t>
            </a:r>
            <a:r>
              <a:rPr kumimoji="0" lang="en-US" sz="10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http://www.allshadow.com/2008/07/21/get-better-battery-life-in-5-minutes/</a:t>
            </a:r>
            <a:endParaRPr kumimoji="0" lang="en-US" sz="10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Mobile Geeks. (2008, November 12). </a:t>
            </a:r>
            <a:r>
              <a:rPr kumimoji="0" lang="en-US" sz="1000" b="0"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How to Save Your Mobile Phone's Battery Life While You Sleep</a:t>
            </a:r>
            <a:r>
              <a:rPr kumimoji="0" lang="en-US" sz="10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Retrieved January 12, 2009, from Mobile Geeks:</a:t>
            </a:r>
          </a:p>
          <a:p>
            <a:pPr marL="0" marR="0" lvl="0" indent="0" algn="l" defTabSz="914400" rtl="0" eaLnBrk="0" fontAlgn="base" latinLnBrk="0" hangingPunct="0">
              <a:lnSpc>
                <a:spcPct val="100000"/>
              </a:lnSpc>
              <a:spcBef>
                <a:spcPct val="0"/>
              </a:spcBef>
              <a:spcAft>
                <a:spcPct val="0"/>
              </a:spcAft>
              <a:buClrTx/>
              <a:buSzTx/>
              <a:buFontTx/>
              <a:buNone/>
              <a:tabLst/>
            </a:pPr>
            <a:r>
              <a:rPr lang="en-US" sz="1000" dirty="0" smtClean="0">
                <a:latin typeface="Calibri" pitchFamily="34" charset="0"/>
                <a:ea typeface="Calibri" pitchFamily="34" charset="0"/>
                <a:cs typeface="Times New Roman" pitchFamily="18" charset="0"/>
              </a:rPr>
              <a:t>          </a:t>
            </a:r>
            <a:r>
              <a:rPr kumimoji="0" lang="en-US" sz="10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http://www.mobile-geeks.com/how-to-save-your-mobile-phones-battery-life-while-you-sleep/153/</a:t>
            </a:r>
            <a:endParaRPr kumimoji="0" lang="en-US" sz="10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Works Cited</a:t>
            </a:r>
            <a:endParaRPr lang="en-US" dirty="0"/>
          </a:p>
        </p:txBody>
      </p:sp>
      <p:sp>
        <p:nvSpPr>
          <p:cNvPr id="4" name="Rectangle 3"/>
          <p:cNvSpPr/>
          <p:nvPr/>
        </p:nvSpPr>
        <p:spPr>
          <a:xfrm>
            <a:off x="304800" y="2514600"/>
            <a:ext cx="8534400" cy="2862322"/>
          </a:xfrm>
          <a:prstGeom prst="rect">
            <a:avLst/>
          </a:prstGeom>
        </p:spPr>
        <p:txBody>
          <a:bodyPr wrap="square">
            <a:spAutoFit/>
          </a:bodyPr>
          <a:lstStyle/>
          <a:p>
            <a:pPr lvl="0" eaLnBrk="0" fontAlgn="base" hangingPunct="0">
              <a:spcBef>
                <a:spcPct val="0"/>
              </a:spcBef>
              <a:spcAft>
                <a:spcPct val="0"/>
              </a:spcAft>
            </a:pPr>
            <a:r>
              <a:rPr lang="en-US" sz="1000" dirty="0" smtClean="0">
                <a:latin typeface="Calibri" pitchFamily="34" charset="0"/>
                <a:ea typeface="Calibri" pitchFamily="34" charset="0"/>
                <a:cs typeface="Times New Roman" pitchFamily="18" charset="0"/>
              </a:rPr>
              <a:t>Northern Tool + Equipment Catalog Co. (2009). </a:t>
            </a:r>
            <a:r>
              <a:rPr lang="en-US" sz="1000" i="1" dirty="0" smtClean="0">
                <a:latin typeface="Calibri" pitchFamily="34" charset="0"/>
                <a:ea typeface="Calibri" pitchFamily="34" charset="0"/>
                <a:cs typeface="Times New Roman" pitchFamily="18" charset="0"/>
              </a:rPr>
              <a:t>Makita Nickel Metal Hydride Rechargeable Battery — 18 Volt </a:t>
            </a:r>
            <a:r>
              <a:rPr lang="en-US" sz="1000" dirty="0" smtClean="0">
                <a:latin typeface="Calibri" pitchFamily="34" charset="0"/>
                <a:ea typeface="Calibri" pitchFamily="34" charset="0"/>
                <a:cs typeface="Times New Roman" pitchFamily="18" charset="0"/>
              </a:rPr>
              <a:t>. Retrieved January 27, 2009, from </a:t>
            </a:r>
          </a:p>
          <a:p>
            <a:pPr lvl="0" eaLnBrk="0" fontAlgn="base" hangingPunct="0">
              <a:spcBef>
                <a:spcPct val="0"/>
              </a:spcBef>
              <a:spcAft>
                <a:spcPct val="0"/>
              </a:spcAft>
            </a:pPr>
            <a:r>
              <a:rPr lang="en-US" sz="1000" dirty="0" smtClean="0">
                <a:latin typeface="Calibri" pitchFamily="34" charset="0"/>
                <a:ea typeface="Calibri" pitchFamily="34" charset="0"/>
                <a:cs typeface="Times New Roman" pitchFamily="18" charset="0"/>
              </a:rPr>
              <a:t>          Northern Tool + Equipment: http://www2.northerntool.com/power-tools/power-tool-accessories/item-1591773.htm</a:t>
            </a:r>
            <a:endParaRPr lang="en-US" sz="1000" dirty="0" smtClean="0">
              <a:latin typeface="Arial" pitchFamily="34" charset="0"/>
            </a:endParaRPr>
          </a:p>
          <a:p>
            <a:pPr lvl="0" eaLnBrk="0" fontAlgn="base" hangingPunct="0">
              <a:spcBef>
                <a:spcPct val="0"/>
              </a:spcBef>
              <a:spcAft>
                <a:spcPct val="0"/>
              </a:spcAft>
            </a:pPr>
            <a:endParaRPr lang="en-US" sz="1000" dirty="0" smtClean="0">
              <a:latin typeface="Calibri" pitchFamily="34" charset="0"/>
              <a:ea typeface="Calibri" pitchFamily="34" charset="0"/>
              <a:cs typeface="Times New Roman" pitchFamily="18" charset="0"/>
            </a:endParaRPr>
          </a:p>
          <a:p>
            <a:pPr lvl="0" eaLnBrk="0" fontAlgn="base" hangingPunct="0">
              <a:spcBef>
                <a:spcPct val="0"/>
              </a:spcBef>
              <a:spcAft>
                <a:spcPct val="0"/>
              </a:spcAft>
            </a:pPr>
            <a:r>
              <a:rPr lang="en-US" sz="1000" dirty="0" smtClean="0">
                <a:latin typeface="Calibri" pitchFamily="34" charset="0"/>
                <a:ea typeface="Calibri" pitchFamily="34" charset="0"/>
                <a:cs typeface="Times New Roman" pitchFamily="18" charset="0"/>
              </a:rPr>
              <a:t>Science </a:t>
            </a:r>
            <a:r>
              <a:rPr lang="en-US" sz="1000" dirty="0" err="1" smtClean="0">
                <a:latin typeface="Calibri" pitchFamily="34" charset="0"/>
                <a:ea typeface="Calibri" pitchFamily="34" charset="0"/>
                <a:cs typeface="Times New Roman" pitchFamily="18" charset="0"/>
              </a:rPr>
              <a:t>Projecsts</a:t>
            </a:r>
            <a:r>
              <a:rPr lang="en-US" sz="1000" dirty="0" smtClean="0">
                <a:latin typeface="Calibri" pitchFamily="34" charset="0"/>
                <a:ea typeface="Calibri" pitchFamily="34" charset="0"/>
                <a:cs typeface="Times New Roman" pitchFamily="18" charset="0"/>
              </a:rPr>
              <a:t> Resources.com. (2008). </a:t>
            </a:r>
            <a:r>
              <a:rPr lang="en-US" sz="1000" i="1" dirty="0" smtClean="0">
                <a:latin typeface="Calibri" pitchFamily="34" charset="0"/>
                <a:ea typeface="Calibri" pitchFamily="34" charset="0"/>
                <a:cs typeface="Times New Roman" pitchFamily="18" charset="0"/>
              </a:rPr>
              <a:t>How to Make a Potato Battery</a:t>
            </a:r>
            <a:r>
              <a:rPr lang="en-US" sz="1000" dirty="0" smtClean="0">
                <a:latin typeface="Calibri" pitchFamily="34" charset="0"/>
                <a:ea typeface="Calibri" pitchFamily="34" charset="0"/>
                <a:cs typeface="Times New Roman" pitchFamily="18" charset="0"/>
              </a:rPr>
              <a:t>. Retrieved January 27, 2009, from Science Project Resources: </a:t>
            </a:r>
          </a:p>
          <a:p>
            <a:pPr lvl="0" eaLnBrk="0" fontAlgn="base" hangingPunct="0">
              <a:spcBef>
                <a:spcPct val="0"/>
              </a:spcBef>
              <a:spcAft>
                <a:spcPct val="0"/>
              </a:spcAft>
            </a:pPr>
            <a:r>
              <a:rPr lang="en-US" sz="1000" dirty="0" smtClean="0">
                <a:latin typeface="Calibri" pitchFamily="34" charset="0"/>
                <a:ea typeface="Calibri" pitchFamily="34" charset="0"/>
                <a:cs typeface="Times New Roman" pitchFamily="18" charset="0"/>
              </a:rPr>
              <a:t>          http://www.science-projects-resources.com/how-to-make-a-potato-battery.html</a:t>
            </a:r>
            <a:endParaRPr lang="en-US" sz="1000" dirty="0" smtClean="0">
              <a:latin typeface="Arial" pitchFamily="34" charset="0"/>
            </a:endParaRPr>
          </a:p>
          <a:p>
            <a:pPr lvl="0" eaLnBrk="0" fontAlgn="base" hangingPunct="0">
              <a:spcBef>
                <a:spcPct val="0"/>
              </a:spcBef>
              <a:spcAft>
                <a:spcPct val="0"/>
              </a:spcAft>
            </a:pPr>
            <a:endParaRPr lang="en-US" sz="1000" dirty="0" smtClean="0">
              <a:latin typeface="Calibri" pitchFamily="34" charset="0"/>
              <a:ea typeface="Calibri" pitchFamily="34" charset="0"/>
              <a:cs typeface="Times New Roman" pitchFamily="18" charset="0"/>
            </a:endParaRPr>
          </a:p>
          <a:p>
            <a:pPr lvl="0" eaLnBrk="0" fontAlgn="base" hangingPunct="0">
              <a:spcBef>
                <a:spcPct val="0"/>
              </a:spcBef>
              <a:spcAft>
                <a:spcPct val="0"/>
              </a:spcAft>
            </a:pPr>
            <a:r>
              <a:rPr lang="en-US" sz="1000" dirty="0" smtClean="0">
                <a:latin typeface="Calibri" pitchFamily="34" charset="0"/>
                <a:ea typeface="Calibri" pitchFamily="34" charset="0"/>
                <a:cs typeface="Times New Roman" pitchFamily="18" charset="0"/>
              </a:rPr>
              <a:t>Second Chance Garage, LLC. (2009). </a:t>
            </a:r>
            <a:r>
              <a:rPr lang="en-US" sz="1000" i="1" dirty="0" smtClean="0">
                <a:latin typeface="Calibri" pitchFamily="34" charset="0"/>
                <a:ea typeface="Calibri" pitchFamily="34" charset="0"/>
                <a:cs typeface="Times New Roman" pitchFamily="18" charset="0"/>
              </a:rPr>
              <a:t>Automotive Electrical Systems - Part 1</a:t>
            </a:r>
            <a:r>
              <a:rPr lang="en-US" sz="1000" dirty="0" smtClean="0">
                <a:latin typeface="Calibri" pitchFamily="34" charset="0"/>
                <a:ea typeface="Calibri" pitchFamily="34" charset="0"/>
                <a:cs typeface="Times New Roman" pitchFamily="18" charset="0"/>
              </a:rPr>
              <a:t>. Retrieved January 27, 2009, from Second Chance Garage:</a:t>
            </a:r>
          </a:p>
          <a:p>
            <a:pPr lvl="0" eaLnBrk="0" fontAlgn="base" hangingPunct="0">
              <a:spcBef>
                <a:spcPct val="0"/>
              </a:spcBef>
              <a:spcAft>
                <a:spcPct val="0"/>
              </a:spcAft>
            </a:pPr>
            <a:r>
              <a:rPr lang="en-US" sz="1000" dirty="0" smtClean="0">
                <a:latin typeface="Calibri" pitchFamily="34" charset="0"/>
                <a:ea typeface="Calibri" pitchFamily="34" charset="0"/>
                <a:cs typeface="Times New Roman" pitchFamily="18" charset="0"/>
              </a:rPr>
              <a:t>          http://www.secondchancegarage.com/public/98.cfm</a:t>
            </a:r>
            <a:endParaRPr lang="en-US" sz="1000" dirty="0" smtClean="0">
              <a:latin typeface="Arial" pitchFamily="34" charset="0"/>
            </a:endParaRPr>
          </a:p>
          <a:p>
            <a:pPr lvl="0" eaLnBrk="0" fontAlgn="base" hangingPunct="0">
              <a:spcBef>
                <a:spcPct val="0"/>
              </a:spcBef>
              <a:spcAft>
                <a:spcPct val="0"/>
              </a:spcAft>
            </a:pPr>
            <a:endParaRPr lang="en-US" sz="1000" dirty="0" smtClean="0">
              <a:latin typeface="Calibri" pitchFamily="34" charset="0"/>
              <a:ea typeface="Calibri" pitchFamily="34" charset="0"/>
              <a:cs typeface="Times New Roman" pitchFamily="18" charset="0"/>
            </a:endParaRPr>
          </a:p>
          <a:p>
            <a:pPr lvl="0" eaLnBrk="0" fontAlgn="base" hangingPunct="0">
              <a:spcBef>
                <a:spcPct val="0"/>
              </a:spcBef>
              <a:spcAft>
                <a:spcPct val="0"/>
              </a:spcAft>
            </a:pPr>
            <a:r>
              <a:rPr lang="en-US" sz="1000" dirty="0" smtClean="0">
                <a:latin typeface="Calibri" pitchFamily="34" charset="0"/>
                <a:ea typeface="Calibri" pitchFamily="34" charset="0"/>
                <a:cs typeface="Times New Roman" pitchFamily="18" charset="0"/>
              </a:rPr>
              <a:t>Storage Battery Systems Inc. (2006). </a:t>
            </a:r>
            <a:r>
              <a:rPr lang="en-US" sz="1000" i="1" dirty="0" smtClean="0">
                <a:latin typeface="Calibri" pitchFamily="34" charset="0"/>
                <a:ea typeface="Calibri" pitchFamily="34" charset="0"/>
                <a:cs typeface="Times New Roman" pitchFamily="18" charset="0"/>
              </a:rPr>
              <a:t>Flooded Batteries</a:t>
            </a:r>
            <a:r>
              <a:rPr lang="en-US" sz="1000" dirty="0" smtClean="0">
                <a:latin typeface="Calibri" pitchFamily="34" charset="0"/>
                <a:ea typeface="Calibri" pitchFamily="34" charset="0"/>
                <a:cs typeface="Times New Roman" pitchFamily="18" charset="0"/>
              </a:rPr>
              <a:t>. Retrieved January 27, 2009, from Storage Battery Systems:</a:t>
            </a:r>
          </a:p>
          <a:p>
            <a:pPr lvl="0" eaLnBrk="0" fontAlgn="base" hangingPunct="0">
              <a:spcBef>
                <a:spcPct val="0"/>
              </a:spcBef>
              <a:spcAft>
                <a:spcPct val="0"/>
              </a:spcAft>
            </a:pPr>
            <a:r>
              <a:rPr lang="en-US" sz="1000" dirty="0" smtClean="0">
                <a:latin typeface="Calibri" pitchFamily="34" charset="0"/>
                <a:ea typeface="Calibri" pitchFamily="34" charset="0"/>
                <a:cs typeface="Times New Roman" pitchFamily="18" charset="0"/>
              </a:rPr>
              <a:t>           http://www.sbsbattery.com/subpage_index.php?_subp_=93</a:t>
            </a:r>
            <a:endParaRPr lang="en-US" sz="1000" dirty="0" smtClean="0">
              <a:latin typeface="Arial" pitchFamily="34" charset="0"/>
            </a:endParaRPr>
          </a:p>
          <a:p>
            <a:pPr lvl="0" eaLnBrk="0" fontAlgn="base" hangingPunct="0">
              <a:spcBef>
                <a:spcPct val="0"/>
              </a:spcBef>
              <a:spcAft>
                <a:spcPct val="0"/>
              </a:spcAft>
            </a:pPr>
            <a:endParaRPr lang="en-US" sz="1000" dirty="0" smtClean="0">
              <a:latin typeface="Calibri" pitchFamily="34" charset="0"/>
              <a:ea typeface="Calibri" pitchFamily="34" charset="0"/>
              <a:cs typeface="Times New Roman" pitchFamily="18" charset="0"/>
            </a:endParaRPr>
          </a:p>
          <a:p>
            <a:pPr lvl="0" eaLnBrk="0" fontAlgn="base" hangingPunct="0">
              <a:spcBef>
                <a:spcPct val="0"/>
              </a:spcBef>
              <a:spcAft>
                <a:spcPct val="0"/>
              </a:spcAft>
            </a:pPr>
            <a:r>
              <a:rPr lang="en-US" sz="1000" dirty="0" smtClean="0">
                <a:latin typeface="Calibri" pitchFamily="34" charset="0"/>
                <a:ea typeface="Calibri" pitchFamily="34" charset="0"/>
                <a:cs typeface="Times New Roman" pitchFamily="18" charset="0"/>
              </a:rPr>
              <a:t>Wikimedia Foundation Inc. (2009, January 8). </a:t>
            </a:r>
            <a:r>
              <a:rPr lang="en-US" sz="1000" i="1" dirty="0" smtClean="0">
                <a:latin typeface="Calibri" pitchFamily="34" charset="0"/>
                <a:ea typeface="Calibri" pitchFamily="34" charset="0"/>
                <a:cs typeface="Times New Roman" pitchFamily="18" charset="0"/>
              </a:rPr>
              <a:t>Dry Cell</a:t>
            </a:r>
            <a:r>
              <a:rPr lang="en-US" sz="1000" dirty="0" smtClean="0">
                <a:latin typeface="Calibri" pitchFamily="34" charset="0"/>
                <a:ea typeface="Calibri" pitchFamily="34" charset="0"/>
                <a:cs typeface="Times New Roman" pitchFamily="18" charset="0"/>
              </a:rPr>
              <a:t>. Retrieved January 27, 2009, from Wikipedia: http://en.wikipedia.org/wiki/Dry_cell</a:t>
            </a:r>
            <a:endParaRPr lang="en-US" sz="1000" dirty="0" smtClean="0">
              <a:latin typeface="Arial" pitchFamily="34" charset="0"/>
            </a:endParaRPr>
          </a:p>
          <a:p>
            <a:pPr lvl="0" eaLnBrk="0" fontAlgn="base" hangingPunct="0">
              <a:spcBef>
                <a:spcPct val="0"/>
              </a:spcBef>
              <a:spcAft>
                <a:spcPct val="0"/>
              </a:spcAft>
            </a:pPr>
            <a:endParaRPr lang="en-US" sz="1000" dirty="0" smtClean="0">
              <a:latin typeface="Calibri" pitchFamily="34" charset="0"/>
              <a:ea typeface="Calibri" pitchFamily="34" charset="0"/>
              <a:cs typeface="Times New Roman" pitchFamily="18" charset="0"/>
            </a:endParaRPr>
          </a:p>
          <a:p>
            <a:pPr lvl="0" eaLnBrk="0" fontAlgn="base" hangingPunct="0">
              <a:spcBef>
                <a:spcPct val="0"/>
              </a:spcBef>
              <a:spcAft>
                <a:spcPct val="0"/>
              </a:spcAft>
            </a:pPr>
            <a:r>
              <a:rPr lang="en-US" sz="1000" dirty="0" smtClean="0">
                <a:latin typeface="Calibri" pitchFamily="34" charset="0"/>
                <a:ea typeface="Calibri" pitchFamily="34" charset="0"/>
                <a:cs typeface="Times New Roman" pitchFamily="18" charset="0"/>
              </a:rPr>
              <a:t>Wikimedia Foundation Inc. (2009, January 24). </a:t>
            </a:r>
            <a:r>
              <a:rPr lang="en-US" sz="1000" i="1" dirty="0" err="1" smtClean="0">
                <a:latin typeface="Calibri" pitchFamily="34" charset="0"/>
                <a:ea typeface="Calibri" pitchFamily="34" charset="0"/>
                <a:cs typeface="Times New Roman" pitchFamily="18" charset="0"/>
              </a:rPr>
              <a:t>Rechargable</a:t>
            </a:r>
            <a:r>
              <a:rPr lang="en-US" sz="1000" i="1" dirty="0" smtClean="0">
                <a:latin typeface="Calibri" pitchFamily="34" charset="0"/>
                <a:ea typeface="Calibri" pitchFamily="34" charset="0"/>
                <a:cs typeface="Times New Roman" pitchFamily="18" charset="0"/>
              </a:rPr>
              <a:t> Battery</a:t>
            </a:r>
            <a:r>
              <a:rPr lang="en-US" sz="1000" dirty="0" smtClean="0">
                <a:latin typeface="Calibri" pitchFamily="34" charset="0"/>
                <a:ea typeface="Calibri" pitchFamily="34" charset="0"/>
                <a:cs typeface="Times New Roman" pitchFamily="18" charset="0"/>
              </a:rPr>
              <a:t>. Retrieved </a:t>
            </a:r>
            <a:r>
              <a:rPr lang="en-US" sz="1000" dirty="0" err="1" smtClean="0">
                <a:latin typeface="Calibri" pitchFamily="34" charset="0"/>
                <a:ea typeface="Calibri" pitchFamily="34" charset="0"/>
                <a:cs typeface="Times New Roman" pitchFamily="18" charset="0"/>
              </a:rPr>
              <a:t>Januray</a:t>
            </a:r>
            <a:r>
              <a:rPr lang="en-US" sz="1000" dirty="0" smtClean="0">
                <a:latin typeface="Calibri" pitchFamily="34" charset="0"/>
                <a:ea typeface="Calibri" pitchFamily="34" charset="0"/>
                <a:cs typeface="Times New Roman" pitchFamily="18" charset="0"/>
              </a:rPr>
              <a:t> 27, 2009, from Wikipedia:</a:t>
            </a:r>
          </a:p>
          <a:p>
            <a:pPr lvl="0" eaLnBrk="0" fontAlgn="base" hangingPunct="0">
              <a:spcBef>
                <a:spcPct val="0"/>
              </a:spcBef>
              <a:spcAft>
                <a:spcPct val="0"/>
              </a:spcAft>
            </a:pPr>
            <a:r>
              <a:rPr lang="en-US" sz="1000" dirty="0" smtClean="0">
                <a:latin typeface="Calibri" pitchFamily="34" charset="0"/>
                <a:ea typeface="Calibri" pitchFamily="34" charset="0"/>
                <a:cs typeface="Times New Roman" pitchFamily="18" charset="0"/>
              </a:rPr>
              <a:t>           http://en.wikipedia.org/wiki/Rechargable_batteries</a:t>
            </a:r>
            <a:endParaRPr lang="en-US" sz="1000" dirty="0" smtClean="0">
              <a:latin typeface="Arial" pitchFamily="34" charset="0"/>
            </a:endParaRPr>
          </a:p>
          <a:p>
            <a:pPr lvl="0" eaLnBrk="0" fontAlgn="base" hangingPunct="0">
              <a:spcBef>
                <a:spcPct val="0"/>
              </a:spcBef>
              <a:spcAft>
                <a:spcPct val="0"/>
              </a:spcAft>
            </a:pPr>
            <a:endParaRPr lang="en-US" sz="1000" dirty="0" smtClean="0">
              <a:latin typeface="Calibri" pitchFamily="34" charset="0"/>
              <a:ea typeface="Calibri" pitchFamily="34" charset="0"/>
              <a:cs typeface="Times New Roman" pitchFamily="18" charset="0"/>
            </a:endParaRPr>
          </a:p>
          <a:p>
            <a:pPr lvl="0" eaLnBrk="0" fontAlgn="base" hangingPunct="0">
              <a:spcBef>
                <a:spcPct val="0"/>
              </a:spcBef>
              <a:spcAft>
                <a:spcPct val="0"/>
              </a:spcAft>
            </a:pPr>
            <a:r>
              <a:rPr lang="en-US" sz="1000" dirty="0" smtClean="0">
                <a:latin typeface="Calibri" pitchFamily="34" charset="0"/>
                <a:ea typeface="Calibri" pitchFamily="34" charset="0"/>
                <a:cs typeface="Times New Roman" pitchFamily="18" charset="0"/>
              </a:rPr>
              <a:t>Wikimedia Foundation Inc. (2009, January 10). </a:t>
            </a:r>
            <a:r>
              <a:rPr lang="en-US" sz="1000" i="1" dirty="0" smtClean="0">
                <a:latin typeface="Calibri" pitchFamily="34" charset="0"/>
                <a:ea typeface="Calibri" pitchFamily="34" charset="0"/>
                <a:cs typeface="Times New Roman" pitchFamily="18" charset="0"/>
              </a:rPr>
              <a:t>Wet Cell</a:t>
            </a:r>
            <a:r>
              <a:rPr lang="en-US" sz="1000" dirty="0" smtClean="0">
                <a:latin typeface="Calibri" pitchFamily="34" charset="0"/>
                <a:ea typeface="Calibri" pitchFamily="34" charset="0"/>
                <a:cs typeface="Times New Roman" pitchFamily="18" charset="0"/>
              </a:rPr>
              <a:t>. Retrieved January 27, 2009, from Wikipedia: http://en.wikipedia.org/wiki/Wet_cell</a:t>
            </a:r>
            <a:endParaRPr lang="en-US" sz="1000" dirty="0" smtClean="0">
              <a:latin typeface="Arial"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Footer Placeholder 6"/>
          <p:cNvSpPr>
            <a:spLocks noGrp="1"/>
          </p:cNvSpPr>
          <p:nvPr>
            <p:ph type="ftr" sz="quarter" idx="10"/>
          </p:nvPr>
        </p:nvSpPr>
        <p:spPr/>
        <p:txBody>
          <a:bodyPr/>
          <a:lstStyle/>
          <a:p>
            <a:r>
              <a:rPr lang="en-US"/>
              <a:t>International Technology Education Association 2007 				Exploring Technology</a:t>
            </a:r>
          </a:p>
        </p:txBody>
      </p:sp>
      <p:pic>
        <p:nvPicPr>
          <p:cNvPr id="14338" name="Picture 2" descr="presentsolution"/>
          <p:cNvPicPr>
            <a:picLocks noChangeAspect="1" noChangeArrowheads="1"/>
          </p:cNvPicPr>
          <p:nvPr/>
        </p:nvPicPr>
        <p:blipFill>
          <a:blip r:embed="rId2" cstate="print"/>
          <a:srcRect/>
          <a:stretch>
            <a:fillRect/>
          </a:stretch>
        </p:blipFill>
        <p:spPr bwMode="auto">
          <a:xfrm>
            <a:off x="1104900" y="1581150"/>
            <a:ext cx="1050925" cy="1295400"/>
          </a:xfrm>
          <a:prstGeom prst="rect">
            <a:avLst/>
          </a:prstGeom>
          <a:noFill/>
        </p:spPr>
      </p:pic>
      <p:pic>
        <p:nvPicPr>
          <p:cNvPr id="14339" name="Picture 3" descr="model"/>
          <p:cNvPicPr>
            <a:picLocks noChangeAspect="1" noChangeArrowheads="1"/>
          </p:cNvPicPr>
          <p:nvPr/>
        </p:nvPicPr>
        <p:blipFill>
          <a:blip r:embed="rId3" cstate="print"/>
          <a:srcRect/>
          <a:stretch>
            <a:fillRect/>
          </a:stretch>
        </p:blipFill>
        <p:spPr bwMode="auto">
          <a:xfrm>
            <a:off x="6019800" y="5334000"/>
            <a:ext cx="1219200" cy="1133475"/>
          </a:xfrm>
          <a:prstGeom prst="rect">
            <a:avLst/>
          </a:prstGeom>
          <a:noFill/>
        </p:spPr>
      </p:pic>
      <p:pic>
        <p:nvPicPr>
          <p:cNvPr id="14340" name="Picture 4" descr="ideas2"/>
          <p:cNvPicPr>
            <a:picLocks noChangeAspect="1" noChangeArrowheads="1"/>
          </p:cNvPicPr>
          <p:nvPr/>
        </p:nvPicPr>
        <p:blipFill>
          <a:blip r:embed="rId4" cstate="print"/>
          <a:srcRect/>
          <a:stretch>
            <a:fillRect/>
          </a:stretch>
        </p:blipFill>
        <p:spPr bwMode="auto">
          <a:xfrm>
            <a:off x="7334250" y="2571750"/>
            <a:ext cx="1371600" cy="1108075"/>
          </a:xfrm>
          <a:prstGeom prst="rect">
            <a:avLst/>
          </a:prstGeom>
          <a:noFill/>
        </p:spPr>
      </p:pic>
      <p:sp>
        <p:nvSpPr>
          <p:cNvPr id="14341" name="WordArt 5"/>
          <p:cNvSpPr>
            <a:spLocks noChangeArrowheads="1" noChangeShapeType="1" noTextEdit="1"/>
          </p:cNvSpPr>
          <p:nvPr/>
        </p:nvSpPr>
        <p:spPr bwMode="auto">
          <a:xfrm>
            <a:off x="6781800" y="2152650"/>
            <a:ext cx="1905000" cy="1295400"/>
          </a:xfrm>
          <a:prstGeom prst="rect">
            <a:avLst/>
          </a:prstGeom>
        </p:spPr>
        <p:txBody>
          <a:bodyPr spcFirstLastPara="1" wrap="none" fromWordArt="1">
            <a:prstTxWarp prst="textArchUp">
              <a:avLst>
                <a:gd name="adj" fmla="val 10251178"/>
              </a:avLst>
            </a:prstTxWarp>
          </a:bodyPr>
          <a:lstStyle/>
          <a:p>
            <a:pPr algn="ctr"/>
            <a:r>
              <a:rPr lang="en-US" sz="2400" kern="10">
                <a:ln w="3175">
                  <a:solidFill>
                    <a:srgbClr val="000000"/>
                  </a:solidFill>
                  <a:round/>
                  <a:headEnd/>
                  <a:tailEnd/>
                </a:ln>
                <a:solidFill>
                  <a:schemeClr val="hlink"/>
                </a:solidFill>
                <a:latin typeface="Allegro BT"/>
              </a:rPr>
              <a:t>Explore Ideas</a:t>
            </a:r>
          </a:p>
        </p:txBody>
      </p:sp>
      <p:sp>
        <p:nvSpPr>
          <p:cNvPr id="14342" name="WordArt 6"/>
          <p:cNvSpPr>
            <a:spLocks noChangeArrowheads="1" noChangeShapeType="1" noTextEdit="1"/>
          </p:cNvSpPr>
          <p:nvPr/>
        </p:nvSpPr>
        <p:spPr bwMode="auto">
          <a:xfrm>
            <a:off x="5676900" y="5029200"/>
            <a:ext cx="2171700" cy="1295400"/>
          </a:xfrm>
          <a:prstGeom prst="rect">
            <a:avLst/>
          </a:prstGeom>
        </p:spPr>
        <p:txBody>
          <a:bodyPr spcFirstLastPara="1" wrap="none" fromWordArt="1">
            <a:prstTxWarp prst="textArchUp">
              <a:avLst>
                <a:gd name="adj" fmla="val 10309435"/>
              </a:avLst>
            </a:prstTxWarp>
          </a:bodyPr>
          <a:lstStyle/>
          <a:p>
            <a:pPr algn="ctr"/>
            <a:r>
              <a:rPr lang="en-US" sz="2400" kern="10">
                <a:ln w="3175">
                  <a:solidFill>
                    <a:srgbClr val="000000"/>
                  </a:solidFill>
                  <a:round/>
                  <a:headEnd/>
                  <a:tailEnd/>
                </a:ln>
                <a:solidFill>
                  <a:schemeClr val="hlink"/>
                </a:solidFill>
                <a:latin typeface="Allegro BT"/>
              </a:rPr>
              <a:t>Plan &amp; Develop</a:t>
            </a:r>
          </a:p>
        </p:txBody>
      </p:sp>
      <p:sp>
        <p:nvSpPr>
          <p:cNvPr id="14343" name="WordArt 7"/>
          <p:cNvSpPr>
            <a:spLocks noChangeArrowheads="1" noChangeShapeType="1" noTextEdit="1"/>
          </p:cNvSpPr>
          <p:nvPr/>
        </p:nvSpPr>
        <p:spPr bwMode="auto">
          <a:xfrm>
            <a:off x="1276350" y="4572000"/>
            <a:ext cx="2228850" cy="1295400"/>
          </a:xfrm>
          <a:prstGeom prst="rect">
            <a:avLst/>
          </a:prstGeom>
        </p:spPr>
        <p:txBody>
          <a:bodyPr spcFirstLastPara="1" wrap="none" fromWordArt="1">
            <a:prstTxWarp prst="textArchUp">
              <a:avLst>
                <a:gd name="adj" fmla="val 10309461"/>
              </a:avLst>
            </a:prstTxWarp>
          </a:bodyPr>
          <a:lstStyle/>
          <a:p>
            <a:pPr algn="ctr"/>
            <a:r>
              <a:rPr lang="en-US" sz="2400" kern="10">
                <a:ln w="3175">
                  <a:solidFill>
                    <a:srgbClr val="000000"/>
                  </a:solidFill>
                  <a:round/>
                  <a:headEnd/>
                  <a:tailEnd/>
                </a:ln>
                <a:solidFill>
                  <a:schemeClr val="hlink"/>
                </a:solidFill>
                <a:latin typeface="Allegro BT"/>
              </a:rPr>
              <a:t>Test &amp; Evaluate</a:t>
            </a:r>
          </a:p>
        </p:txBody>
      </p:sp>
      <p:sp>
        <p:nvSpPr>
          <p:cNvPr id="14344" name="WordArt 8"/>
          <p:cNvSpPr>
            <a:spLocks noChangeArrowheads="1" noChangeShapeType="1" noTextEdit="1"/>
          </p:cNvSpPr>
          <p:nvPr/>
        </p:nvSpPr>
        <p:spPr bwMode="auto">
          <a:xfrm>
            <a:off x="476250" y="1238250"/>
            <a:ext cx="2495550" cy="1752600"/>
          </a:xfrm>
          <a:prstGeom prst="rect">
            <a:avLst/>
          </a:prstGeom>
        </p:spPr>
        <p:txBody>
          <a:bodyPr spcFirstLastPara="1" wrap="none" fromWordArt="1">
            <a:prstTxWarp prst="textArchUp">
              <a:avLst>
                <a:gd name="adj" fmla="val 10605562"/>
              </a:avLst>
            </a:prstTxWarp>
          </a:bodyPr>
          <a:lstStyle/>
          <a:p>
            <a:pPr algn="ctr"/>
            <a:r>
              <a:rPr lang="en-US" sz="2400" kern="10">
                <a:ln w="3175">
                  <a:solidFill>
                    <a:srgbClr val="000000"/>
                  </a:solidFill>
                  <a:round/>
                  <a:headEnd/>
                  <a:tailEnd/>
                </a:ln>
                <a:solidFill>
                  <a:schemeClr val="hlink"/>
                </a:solidFill>
                <a:latin typeface="Allegro BT"/>
              </a:rPr>
              <a:t>Present the Solution</a:t>
            </a:r>
          </a:p>
        </p:txBody>
      </p:sp>
      <p:pic>
        <p:nvPicPr>
          <p:cNvPr id="14345" name="Picture 9" descr="in17210"/>
          <p:cNvPicPr>
            <a:picLocks noChangeAspect="1" noChangeArrowheads="1"/>
          </p:cNvPicPr>
          <p:nvPr/>
        </p:nvPicPr>
        <p:blipFill>
          <a:blip r:embed="rId5"/>
          <a:srcRect/>
          <a:stretch>
            <a:fillRect/>
          </a:stretch>
        </p:blipFill>
        <p:spPr bwMode="auto">
          <a:xfrm>
            <a:off x="1828800" y="5029200"/>
            <a:ext cx="762000" cy="1447800"/>
          </a:xfrm>
          <a:prstGeom prst="rect">
            <a:avLst/>
          </a:prstGeom>
          <a:noFill/>
          <a:ln w="9525">
            <a:noFill/>
            <a:miter lim="800000"/>
            <a:headEnd/>
            <a:tailEnd/>
          </a:ln>
        </p:spPr>
      </p:pic>
      <p:pic>
        <p:nvPicPr>
          <p:cNvPr id="14346" name="Picture 10" descr="challenge"/>
          <p:cNvPicPr>
            <a:picLocks noChangeAspect="1" noChangeArrowheads="1"/>
          </p:cNvPicPr>
          <p:nvPr/>
        </p:nvPicPr>
        <p:blipFill>
          <a:blip r:embed="rId6" cstate="print"/>
          <a:srcRect/>
          <a:stretch>
            <a:fillRect/>
          </a:stretch>
        </p:blipFill>
        <p:spPr bwMode="auto">
          <a:xfrm>
            <a:off x="4419600" y="762000"/>
            <a:ext cx="1065213" cy="1143000"/>
          </a:xfrm>
          <a:prstGeom prst="rect">
            <a:avLst/>
          </a:prstGeom>
          <a:noFill/>
        </p:spPr>
      </p:pic>
      <p:sp>
        <p:nvSpPr>
          <p:cNvPr id="14347" name="WordArt 11"/>
          <p:cNvSpPr>
            <a:spLocks noChangeArrowheads="1" noChangeShapeType="1" noTextEdit="1"/>
          </p:cNvSpPr>
          <p:nvPr/>
        </p:nvSpPr>
        <p:spPr bwMode="auto">
          <a:xfrm>
            <a:off x="3829050" y="400050"/>
            <a:ext cx="2571750" cy="2000250"/>
          </a:xfrm>
          <a:prstGeom prst="rect">
            <a:avLst/>
          </a:prstGeom>
        </p:spPr>
        <p:txBody>
          <a:bodyPr spcFirstLastPara="1" wrap="none" fromWordArt="1">
            <a:prstTxWarp prst="textArchUp">
              <a:avLst>
                <a:gd name="adj" fmla="val 10800000"/>
              </a:avLst>
            </a:prstTxWarp>
          </a:bodyPr>
          <a:lstStyle/>
          <a:p>
            <a:pPr algn="ctr"/>
            <a:r>
              <a:rPr lang="en-US" sz="2400" kern="10">
                <a:ln w="3175">
                  <a:solidFill>
                    <a:srgbClr val="000000"/>
                  </a:solidFill>
                  <a:round/>
                  <a:headEnd/>
                  <a:tailEnd/>
                </a:ln>
                <a:solidFill>
                  <a:schemeClr val="hlink"/>
                </a:solidFill>
                <a:latin typeface="Allegro BT"/>
              </a:rPr>
              <a:t>Identify a Challenge</a:t>
            </a:r>
          </a:p>
        </p:txBody>
      </p:sp>
      <p:sp>
        <p:nvSpPr>
          <p:cNvPr id="14348" name="AutoShape 12"/>
          <p:cNvSpPr>
            <a:spLocks noChangeArrowheads="1"/>
          </p:cNvSpPr>
          <p:nvPr/>
        </p:nvSpPr>
        <p:spPr bwMode="auto">
          <a:xfrm rot="-1228810">
            <a:off x="2438400" y="685800"/>
            <a:ext cx="1066800" cy="533400"/>
          </a:xfrm>
          <a:prstGeom prst="leftRightArrow">
            <a:avLst>
              <a:gd name="adj1" fmla="val 50000"/>
              <a:gd name="adj2" fmla="val 40000"/>
            </a:avLst>
          </a:prstGeom>
          <a:gradFill rotWithShape="1">
            <a:gsLst>
              <a:gs pos="0">
                <a:srgbClr val="333333"/>
              </a:gs>
              <a:gs pos="50000">
                <a:srgbClr val="DDDDDD"/>
              </a:gs>
              <a:gs pos="100000">
                <a:srgbClr val="333333"/>
              </a:gs>
            </a:gsLst>
            <a:lin ang="0" scaled="1"/>
          </a:gradFill>
          <a:ln w="9525">
            <a:noFill/>
            <a:miter lim="800000"/>
            <a:headEnd/>
            <a:tailEnd/>
          </a:ln>
          <a:effectLst/>
        </p:spPr>
        <p:txBody>
          <a:bodyPr wrap="none" anchor="ctr"/>
          <a:lstStyle/>
          <a:p>
            <a:pPr algn="ctr"/>
            <a:endParaRPr lang="en-US" sz="2400">
              <a:latin typeface="Times New Roman" pitchFamily="18" charset="0"/>
            </a:endParaRPr>
          </a:p>
        </p:txBody>
      </p:sp>
      <p:sp>
        <p:nvSpPr>
          <p:cNvPr id="14349" name="AutoShape 13"/>
          <p:cNvSpPr>
            <a:spLocks noChangeArrowheads="1"/>
          </p:cNvSpPr>
          <p:nvPr/>
        </p:nvSpPr>
        <p:spPr bwMode="auto">
          <a:xfrm rot="-3478416">
            <a:off x="6972300" y="4000500"/>
            <a:ext cx="1066800" cy="533400"/>
          </a:xfrm>
          <a:prstGeom prst="leftRightArrow">
            <a:avLst>
              <a:gd name="adj1" fmla="val 50000"/>
              <a:gd name="adj2" fmla="val 40000"/>
            </a:avLst>
          </a:prstGeom>
          <a:gradFill rotWithShape="1">
            <a:gsLst>
              <a:gs pos="0">
                <a:srgbClr val="333333"/>
              </a:gs>
              <a:gs pos="50000">
                <a:srgbClr val="DDDDDD"/>
              </a:gs>
              <a:gs pos="100000">
                <a:srgbClr val="333333"/>
              </a:gs>
            </a:gsLst>
            <a:lin ang="0" scaled="1"/>
          </a:gradFill>
          <a:ln w="9525">
            <a:noFill/>
            <a:miter lim="800000"/>
            <a:headEnd/>
            <a:tailEnd/>
          </a:ln>
          <a:effectLst/>
        </p:spPr>
        <p:txBody>
          <a:bodyPr vert="eaVert" wrap="none" anchor="ctr"/>
          <a:lstStyle/>
          <a:p>
            <a:pPr algn="ctr"/>
            <a:endParaRPr lang="en-US" sz="2400">
              <a:latin typeface="Times New Roman" pitchFamily="18" charset="0"/>
            </a:endParaRPr>
          </a:p>
        </p:txBody>
      </p:sp>
      <p:sp>
        <p:nvSpPr>
          <p:cNvPr id="14350" name="AutoShape 14"/>
          <p:cNvSpPr>
            <a:spLocks noChangeArrowheads="1"/>
          </p:cNvSpPr>
          <p:nvPr/>
        </p:nvSpPr>
        <p:spPr bwMode="auto">
          <a:xfrm>
            <a:off x="3981450" y="5715000"/>
            <a:ext cx="1066800" cy="533400"/>
          </a:xfrm>
          <a:prstGeom prst="leftRightArrow">
            <a:avLst>
              <a:gd name="adj1" fmla="val 50000"/>
              <a:gd name="adj2" fmla="val 40000"/>
            </a:avLst>
          </a:prstGeom>
          <a:gradFill rotWithShape="1">
            <a:gsLst>
              <a:gs pos="0">
                <a:srgbClr val="333333"/>
              </a:gs>
              <a:gs pos="50000">
                <a:srgbClr val="DDDDDD"/>
              </a:gs>
              <a:gs pos="100000">
                <a:srgbClr val="333333"/>
              </a:gs>
            </a:gsLst>
            <a:lin ang="0" scaled="1"/>
          </a:gradFill>
          <a:ln w="9525">
            <a:noFill/>
            <a:miter lim="800000"/>
            <a:headEnd/>
            <a:tailEnd/>
          </a:ln>
          <a:effectLst/>
        </p:spPr>
        <p:txBody>
          <a:bodyPr wrap="none" anchor="ctr"/>
          <a:lstStyle/>
          <a:p>
            <a:pPr algn="ctr"/>
            <a:endParaRPr lang="en-US" sz="2400">
              <a:latin typeface="Times New Roman" pitchFamily="18" charset="0"/>
            </a:endParaRPr>
          </a:p>
        </p:txBody>
      </p:sp>
      <p:sp>
        <p:nvSpPr>
          <p:cNvPr id="14351" name="AutoShape 15"/>
          <p:cNvSpPr>
            <a:spLocks noChangeArrowheads="1"/>
          </p:cNvSpPr>
          <p:nvPr/>
        </p:nvSpPr>
        <p:spPr bwMode="auto">
          <a:xfrm rot="4248416">
            <a:off x="971550" y="3486150"/>
            <a:ext cx="1066800" cy="533400"/>
          </a:xfrm>
          <a:prstGeom prst="leftRightArrow">
            <a:avLst>
              <a:gd name="adj1" fmla="val 50000"/>
              <a:gd name="adj2" fmla="val 40000"/>
            </a:avLst>
          </a:prstGeom>
          <a:gradFill rotWithShape="1">
            <a:gsLst>
              <a:gs pos="0">
                <a:srgbClr val="333333"/>
              </a:gs>
              <a:gs pos="50000">
                <a:srgbClr val="DDDDDD"/>
              </a:gs>
              <a:gs pos="100000">
                <a:srgbClr val="333333"/>
              </a:gs>
            </a:gsLst>
            <a:lin ang="0" scaled="1"/>
          </a:gradFill>
          <a:ln w="9525">
            <a:noFill/>
            <a:miter lim="800000"/>
            <a:headEnd/>
            <a:tailEnd/>
          </a:ln>
          <a:effectLst/>
        </p:spPr>
        <p:txBody>
          <a:bodyPr rot="10800000" vert="eaVert" wrap="none" anchor="ctr"/>
          <a:lstStyle/>
          <a:p>
            <a:pPr algn="ctr"/>
            <a:endParaRPr lang="en-US" sz="2400">
              <a:latin typeface="Times New Roman" pitchFamily="18" charset="0"/>
            </a:endParaRPr>
          </a:p>
        </p:txBody>
      </p:sp>
      <p:sp>
        <p:nvSpPr>
          <p:cNvPr id="14352" name="AutoShape 16"/>
          <p:cNvSpPr>
            <a:spLocks noChangeArrowheads="1"/>
          </p:cNvSpPr>
          <p:nvPr/>
        </p:nvSpPr>
        <p:spPr bwMode="auto">
          <a:xfrm rot="2175791">
            <a:off x="6686550" y="1020763"/>
            <a:ext cx="1066800" cy="533400"/>
          </a:xfrm>
          <a:prstGeom prst="leftRightArrow">
            <a:avLst>
              <a:gd name="adj1" fmla="val 50000"/>
              <a:gd name="adj2" fmla="val 40000"/>
            </a:avLst>
          </a:prstGeom>
          <a:gradFill rotWithShape="1">
            <a:gsLst>
              <a:gs pos="0">
                <a:srgbClr val="333333"/>
              </a:gs>
              <a:gs pos="50000">
                <a:srgbClr val="DDDDDD"/>
              </a:gs>
              <a:gs pos="100000">
                <a:srgbClr val="333333"/>
              </a:gs>
            </a:gsLst>
            <a:lin ang="0" scaled="1"/>
          </a:gradFill>
          <a:ln w="9525">
            <a:noFill/>
            <a:miter lim="800000"/>
            <a:headEnd/>
            <a:tailEnd/>
          </a:ln>
          <a:effectLst/>
        </p:spPr>
        <p:txBody>
          <a:bodyPr wrap="none" anchor="ctr"/>
          <a:lstStyle/>
          <a:p>
            <a:pPr algn="ctr"/>
            <a:endParaRPr lang="en-US" sz="2400">
              <a:latin typeface="Times New Roman" pitchFamily="18" charset="0"/>
            </a:endParaRPr>
          </a:p>
        </p:txBody>
      </p:sp>
      <p:sp>
        <p:nvSpPr>
          <p:cNvPr id="14353" name="Text Box 17"/>
          <p:cNvSpPr txBox="1">
            <a:spLocks noChangeArrowheads="1"/>
          </p:cNvSpPr>
          <p:nvPr/>
        </p:nvSpPr>
        <p:spPr bwMode="auto">
          <a:xfrm>
            <a:off x="3257550" y="2590800"/>
            <a:ext cx="2476500" cy="1492250"/>
          </a:xfrm>
          <a:prstGeom prst="rect">
            <a:avLst/>
          </a:prstGeom>
          <a:noFill/>
          <a:ln w="9525">
            <a:noFill/>
            <a:miter lim="800000"/>
            <a:headEnd/>
            <a:tailEnd/>
          </a:ln>
          <a:effectLst/>
        </p:spPr>
        <p:txBody>
          <a:bodyPr>
            <a:spAutoFit/>
          </a:bodyPr>
          <a:lstStyle/>
          <a:p>
            <a:pPr algn="ctr" eaLnBrk="1" hangingPunct="1">
              <a:lnSpc>
                <a:spcPct val="85000"/>
              </a:lnSpc>
            </a:pPr>
            <a:r>
              <a:rPr lang="en-US" sz="3600" dirty="0">
                <a:latin typeface="Times New Roman" pitchFamily="18" charset="0"/>
              </a:rPr>
              <a:t>Engineering</a:t>
            </a:r>
          </a:p>
          <a:p>
            <a:pPr algn="ctr" eaLnBrk="1" hangingPunct="1">
              <a:lnSpc>
                <a:spcPct val="85000"/>
              </a:lnSpc>
            </a:pPr>
            <a:r>
              <a:rPr lang="en-US" sz="3600" dirty="0">
                <a:latin typeface="Times New Roman" pitchFamily="18" charset="0"/>
              </a:rPr>
              <a:t>Design</a:t>
            </a:r>
          </a:p>
          <a:p>
            <a:pPr algn="ctr" eaLnBrk="1" hangingPunct="1">
              <a:lnSpc>
                <a:spcPct val="85000"/>
              </a:lnSpc>
            </a:pPr>
            <a:r>
              <a:rPr lang="en-US" sz="3600" dirty="0">
                <a:latin typeface="Times New Roman" pitchFamily="18" charset="0"/>
              </a:rPr>
              <a:t>Process</a:t>
            </a:r>
          </a:p>
        </p:txBody>
      </p:sp>
      <p:sp>
        <p:nvSpPr>
          <p:cNvPr id="19" name="Oval 18"/>
          <p:cNvSpPr/>
          <p:nvPr/>
        </p:nvSpPr>
        <p:spPr>
          <a:xfrm>
            <a:off x="6248400" y="1524000"/>
            <a:ext cx="2895600" cy="2971800"/>
          </a:xfrm>
          <a:prstGeom prst="ellipse">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304800"/>
            <a:ext cx="8458200" cy="1222375"/>
          </a:xfrm>
        </p:spPr>
        <p:txBody>
          <a:bodyPr>
            <a:noAutofit/>
          </a:bodyPr>
          <a:lstStyle/>
          <a:p>
            <a:pPr algn="ctr"/>
            <a:r>
              <a:rPr lang="en-US" sz="9600" b="1" dirty="0" smtClean="0"/>
              <a:t>Batteries</a:t>
            </a:r>
            <a:endParaRPr lang="en-US" sz="9600" b="1" dirty="0"/>
          </a:p>
        </p:txBody>
      </p:sp>
      <p:sp>
        <p:nvSpPr>
          <p:cNvPr id="3" name="Subtitle 2"/>
          <p:cNvSpPr>
            <a:spLocks noGrp="1"/>
          </p:cNvSpPr>
          <p:nvPr>
            <p:ph type="subTitle" idx="1"/>
          </p:nvPr>
        </p:nvSpPr>
        <p:spPr/>
        <p:txBody>
          <a:bodyPr/>
          <a:lstStyle/>
          <a:p>
            <a:pPr algn="ctr"/>
            <a:r>
              <a:rPr lang="en-US" dirty="0" smtClean="0"/>
              <a:t>All Charged Up.</a:t>
            </a:r>
            <a:endParaRPr lang="en-US" dirty="0"/>
          </a:p>
        </p:txBody>
      </p:sp>
      <p:sp>
        <p:nvSpPr>
          <p:cNvPr id="4" name="Lightning Bolt 3"/>
          <p:cNvSpPr/>
          <p:nvPr/>
        </p:nvSpPr>
        <p:spPr>
          <a:xfrm flipH="1">
            <a:off x="1905000" y="2667000"/>
            <a:ext cx="5105400" cy="1143000"/>
          </a:xfrm>
          <a:prstGeom prst="lightningBolt">
            <a:avLst/>
          </a:prstGeom>
          <a:solidFill>
            <a:srgbClr val="FFFF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 Battery?</a:t>
            </a:r>
            <a:endParaRPr lang="en-US" dirty="0"/>
          </a:p>
        </p:txBody>
      </p:sp>
      <p:sp>
        <p:nvSpPr>
          <p:cNvPr id="3" name="Content Placeholder 2"/>
          <p:cNvSpPr>
            <a:spLocks noGrp="1"/>
          </p:cNvSpPr>
          <p:nvPr>
            <p:ph idx="1"/>
          </p:nvPr>
        </p:nvSpPr>
        <p:spPr/>
        <p:txBody>
          <a:bodyPr/>
          <a:lstStyle/>
          <a:p>
            <a:r>
              <a:rPr lang="en-US" dirty="0" smtClean="0"/>
              <a:t>electrochemical battery - or, more precisely, a "cell" - is a device in which the reaction between two substances can be made to occur in such a way that some of the chemical energy is converted to useful electricity.</a:t>
            </a:r>
            <a:endParaRPr lang="en-US" dirty="0"/>
          </a:p>
        </p:txBody>
      </p:sp>
      <p:pic>
        <p:nvPicPr>
          <p:cNvPr id="3076" name="Picture 4" descr="http://www.sbsbattery.com/UserFiles/Image/STT6V200.jpg"/>
          <p:cNvPicPr>
            <a:picLocks noChangeAspect="1" noChangeArrowheads="1"/>
          </p:cNvPicPr>
          <p:nvPr/>
        </p:nvPicPr>
        <p:blipFill>
          <a:blip r:embed="rId2"/>
          <a:srcRect/>
          <a:stretch>
            <a:fillRect/>
          </a:stretch>
        </p:blipFill>
        <p:spPr bwMode="auto">
          <a:xfrm>
            <a:off x="3467100" y="4114800"/>
            <a:ext cx="2209800" cy="2598606"/>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 Major types of batteries</a:t>
            </a:r>
            <a:endParaRPr lang="en-US" dirty="0"/>
          </a:p>
        </p:txBody>
      </p:sp>
      <p:sp>
        <p:nvSpPr>
          <p:cNvPr id="3" name="Content Placeholder 2"/>
          <p:cNvSpPr>
            <a:spLocks noGrp="1"/>
          </p:cNvSpPr>
          <p:nvPr>
            <p:ph idx="1"/>
          </p:nvPr>
        </p:nvSpPr>
        <p:spPr/>
        <p:txBody>
          <a:bodyPr/>
          <a:lstStyle/>
          <a:p>
            <a:pPr>
              <a:buNone/>
            </a:pPr>
            <a:r>
              <a:rPr lang="en-US" b="1" dirty="0" smtClean="0"/>
              <a:t>         Wet Cell			            Dry Cell</a:t>
            </a:r>
          </a:p>
        </p:txBody>
      </p:sp>
      <p:cxnSp>
        <p:nvCxnSpPr>
          <p:cNvPr id="5" name="Straight Connector 4"/>
          <p:cNvCxnSpPr>
            <a:endCxn id="3" idx="2"/>
          </p:cNvCxnSpPr>
          <p:nvPr/>
        </p:nvCxnSpPr>
        <p:spPr>
          <a:xfrm rot="5400000">
            <a:off x="2636838" y="4068762"/>
            <a:ext cx="4022725" cy="1588"/>
          </a:xfrm>
          <a:prstGeom prst="line">
            <a:avLst/>
          </a:prstGeom>
          <a:ln w="63500">
            <a:solidFill>
              <a:schemeClr val="tx1"/>
            </a:solidFill>
          </a:ln>
        </p:spPr>
        <p:style>
          <a:lnRef idx="1">
            <a:schemeClr val="accent1"/>
          </a:lnRef>
          <a:fillRef idx="0">
            <a:schemeClr val="accent1"/>
          </a:fillRef>
          <a:effectRef idx="0">
            <a:schemeClr val="accent1"/>
          </a:effectRef>
          <a:fontRef idx="minor">
            <a:schemeClr val="tx1"/>
          </a:fontRef>
        </p:style>
      </p:cxnSp>
      <p:pic>
        <p:nvPicPr>
          <p:cNvPr id="6" name="Picture 5" descr="http://www.aant.com.au/Portals/0/images/membership/Benefits/Battery%20Service.jpg"/>
          <p:cNvPicPr/>
          <p:nvPr/>
        </p:nvPicPr>
        <p:blipFill>
          <a:blip r:embed="rId2"/>
          <a:srcRect/>
          <a:stretch>
            <a:fillRect/>
          </a:stretch>
        </p:blipFill>
        <p:spPr bwMode="auto">
          <a:xfrm>
            <a:off x="1295400" y="4191000"/>
            <a:ext cx="2102358" cy="1819656"/>
          </a:xfrm>
          <a:prstGeom prst="rect">
            <a:avLst/>
          </a:prstGeom>
          <a:noFill/>
          <a:ln w="9525">
            <a:noFill/>
            <a:miter lim="800000"/>
            <a:headEnd/>
            <a:tailEnd/>
          </a:ln>
        </p:spPr>
      </p:pic>
      <p:sp>
        <p:nvSpPr>
          <p:cNvPr id="14" name="Rectangle 13"/>
          <p:cNvSpPr/>
          <p:nvPr/>
        </p:nvSpPr>
        <p:spPr>
          <a:xfrm>
            <a:off x="685800" y="2362200"/>
            <a:ext cx="3276600" cy="1200329"/>
          </a:xfrm>
          <a:prstGeom prst="rect">
            <a:avLst/>
          </a:prstGeom>
        </p:spPr>
        <p:txBody>
          <a:bodyPr wrap="square">
            <a:spAutoFit/>
          </a:bodyPr>
          <a:lstStyle/>
          <a:p>
            <a:r>
              <a:rPr lang="en-US" sz="2400" dirty="0" smtClean="0"/>
              <a:t>A </a:t>
            </a:r>
            <a:r>
              <a:rPr lang="en-US" sz="2400" b="1" dirty="0" smtClean="0"/>
              <a:t>wet cell</a:t>
            </a:r>
            <a:r>
              <a:rPr lang="en-US" sz="2400" dirty="0" smtClean="0"/>
              <a:t> is a galvanic electrochemical cell with a liquid electrolyte. </a:t>
            </a:r>
            <a:endParaRPr lang="en-US" sz="2400" dirty="0"/>
          </a:p>
        </p:txBody>
      </p:sp>
      <p:sp>
        <p:nvSpPr>
          <p:cNvPr id="15" name="Rectangle 14"/>
          <p:cNvSpPr/>
          <p:nvPr/>
        </p:nvSpPr>
        <p:spPr>
          <a:xfrm>
            <a:off x="5334000" y="2286000"/>
            <a:ext cx="3048000" cy="1569660"/>
          </a:xfrm>
          <a:prstGeom prst="rect">
            <a:avLst/>
          </a:prstGeom>
        </p:spPr>
        <p:txBody>
          <a:bodyPr wrap="square">
            <a:spAutoFit/>
          </a:bodyPr>
          <a:lstStyle/>
          <a:p>
            <a:r>
              <a:rPr lang="en-US" sz="2400" dirty="0" smtClean="0"/>
              <a:t>A </a:t>
            </a:r>
            <a:r>
              <a:rPr lang="en-US" sz="2400" b="1" dirty="0" smtClean="0"/>
              <a:t>dry cell</a:t>
            </a:r>
            <a:r>
              <a:rPr lang="en-US" sz="2400" dirty="0" smtClean="0"/>
              <a:t> is a galvanic electrochemical cell with a pasty low moisture electrolyte.</a:t>
            </a:r>
            <a:endParaRPr lang="en-US" sz="2400" dirty="0"/>
          </a:p>
        </p:txBody>
      </p:sp>
      <p:pic>
        <p:nvPicPr>
          <p:cNvPr id="16" name="Picture 15" descr="http://www.allshadow.com/wp-content/uploads/battery.jpg"/>
          <p:cNvPicPr/>
          <p:nvPr/>
        </p:nvPicPr>
        <p:blipFill>
          <a:blip r:embed="rId3" cstate="print"/>
          <a:srcRect/>
          <a:stretch>
            <a:fillRect/>
          </a:stretch>
        </p:blipFill>
        <p:spPr bwMode="auto">
          <a:xfrm>
            <a:off x="5334000" y="4114800"/>
            <a:ext cx="924941" cy="694944"/>
          </a:xfrm>
          <a:prstGeom prst="rect">
            <a:avLst/>
          </a:prstGeom>
          <a:noFill/>
          <a:ln w="9525">
            <a:noFill/>
            <a:miter lim="800000"/>
            <a:headEnd/>
            <a:tailEnd/>
          </a:ln>
        </p:spPr>
      </p:pic>
      <p:pic>
        <p:nvPicPr>
          <p:cNvPr id="17" name="Picture 16" descr="http://www.idealgadget.com/wp-content/images/2007/08/nokia_bl-5c_battery.jpg"/>
          <p:cNvPicPr/>
          <p:nvPr/>
        </p:nvPicPr>
        <p:blipFill>
          <a:blip r:embed="rId4"/>
          <a:srcRect/>
          <a:stretch>
            <a:fillRect/>
          </a:stretch>
        </p:blipFill>
        <p:spPr bwMode="auto">
          <a:xfrm>
            <a:off x="7162800" y="4343400"/>
            <a:ext cx="1400429" cy="1216152"/>
          </a:xfrm>
          <a:prstGeom prst="rect">
            <a:avLst/>
          </a:prstGeom>
          <a:noFill/>
          <a:ln w="9525">
            <a:noFill/>
            <a:miter lim="800000"/>
            <a:headEnd/>
            <a:tailEnd/>
          </a:ln>
        </p:spPr>
      </p:pic>
      <p:pic>
        <p:nvPicPr>
          <p:cNvPr id="18" name="Picture 17" descr="http://xprizecars.com/images/Battery_9V.jpg"/>
          <p:cNvPicPr/>
          <p:nvPr/>
        </p:nvPicPr>
        <p:blipFill>
          <a:blip r:embed="rId5"/>
          <a:srcRect/>
          <a:stretch>
            <a:fillRect/>
          </a:stretch>
        </p:blipFill>
        <p:spPr bwMode="auto">
          <a:xfrm>
            <a:off x="5486400" y="5410200"/>
            <a:ext cx="1066800" cy="106984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Does a wet cell battery Work?</a:t>
            </a:r>
            <a:endParaRPr lang="en-US" dirty="0"/>
          </a:p>
        </p:txBody>
      </p:sp>
      <p:sp>
        <p:nvSpPr>
          <p:cNvPr id="18" name="Rectangle 17"/>
          <p:cNvSpPr/>
          <p:nvPr/>
        </p:nvSpPr>
        <p:spPr>
          <a:xfrm>
            <a:off x="2286000" y="1600200"/>
            <a:ext cx="6858000" cy="1200329"/>
          </a:xfrm>
          <a:prstGeom prst="rect">
            <a:avLst/>
          </a:prstGeom>
        </p:spPr>
        <p:txBody>
          <a:bodyPr wrap="square">
            <a:spAutoFit/>
          </a:bodyPr>
          <a:lstStyle/>
          <a:p>
            <a:r>
              <a:rPr lang="en-US" sz="2400" dirty="0" smtClean="0"/>
              <a:t>The "cathode" or "positive" electrode, which consists of a mass of "electron-receptive" chemical held in intimate contact with a metallic "plate“.</a:t>
            </a:r>
          </a:p>
        </p:txBody>
      </p:sp>
      <p:sp>
        <p:nvSpPr>
          <p:cNvPr id="20" name="Freeform 19"/>
          <p:cNvSpPr/>
          <p:nvPr/>
        </p:nvSpPr>
        <p:spPr>
          <a:xfrm flipH="1">
            <a:off x="3048000" y="3429000"/>
            <a:ext cx="4776716" cy="3057099"/>
          </a:xfrm>
          <a:custGeom>
            <a:avLst/>
            <a:gdLst>
              <a:gd name="connsiteX0" fmla="*/ 0 w 4776716"/>
              <a:gd name="connsiteY0" fmla="*/ 3057099 h 3057099"/>
              <a:gd name="connsiteX1" fmla="*/ 286603 w 4776716"/>
              <a:gd name="connsiteY1" fmla="*/ 3002508 h 3057099"/>
              <a:gd name="connsiteX2" fmla="*/ 532262 w 4776716"/>
              <a:gd name="connsiteY2" fmla="*/ 2920621 h 3057099"/>
              <a:gd name="connsiteX3" fmla="*/ 736979 w 4776716"/>
              <a:gd name="connsiteY3" fmla="*/ 2797791 h 3057099"/>
              <a:gd name="connsiteX4" fmla="*/ 4312692 w 4776716"/>
              <a:gd name="connsiteY4" fmla="*/ 641445 h 3057099"/>
              <a:gd name="connsiteX5" fmla="*/ 4421874 w 4776716"/>
              <a:gd name="connsiteY5" fmla="*/ 600502 h 3057099"/>
              <a:gd name="connsiteX6" fmla="*/ 4612943 w 4776716"/>
              <a:gd name="connsiteY6" fmla="*/ 614149 h 3057099"/>
              <a:gd name="connsiteX7" fmla="*/ 4735773 w 4776716"/>
              <a:gd name="connsiteY7" fmla="*/ 600502 h 3057099"/>
              <a:gd name="connsiteX8" fmla="*/ 4776716 w 4776716"/>
              <a:gd name="connsiteY8" fmla="*/ 504967 h 3057099"/>
              <a:gd name="connsiteX9" fmla="*/ 4722125 w 4776716"/>
              <a:gd name="connsiteY9" fmla="*/ 313899 h 3057099"/>
              <a:gd name="connsiteX10" fmla="*/ 4585647 w 4776716"/>
              <a:gd name="connsiteY10" fmla="*/ 109182 h 3057099"/>
              <a:gd name="connsiteX11" fmla="*/ 4394579 w 4776716"/>
              <a:gd name="connsiteY11" fmla="*/ 0 h 3057099"/>
              <a:gd name="connsiteX12" fmla="*/ 4326340 w 4776716"/>
              <a:gd name="connsiteY12" fmla="*/ 40943 h 3057099"/>
              <a:gd name="connsiteX13" fmla="*/ 4258101 w 4776716"/>
              <a:gd name="connsiteY13" fmla="*/ 122830 h 3057099"/>
              <a:gd name="connsiteX14" fmla="*/ 4230806 w 4776716"/>
              <a:gd name="connsiteY14" fmla="*/ 232012 h 3057099"/>
              <a:gd name="connsiteX15" fmla="*/ 4230806 w 4776716"/>
              <a:gd name="connsiteY15" fmla="*/ 313899 h 3057099"/>
              <a:gd name="connsiteX16" fmla="*/ 245659 w 4776716"/>
              <a:gd name="connsiteY16" fmla="*/ 2715905 h 3057099"/>
              <a:gd name="connsiteX17" fmla="*/ 0 w 4776716"/>
              <a:gd name="connsiteY17" fmla="*/ 3057099 h 30570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4776716" h="3057099">
                <a:moveTo>
                  <a:pt x="0" y="3057099"/>
                </a:moveTo>
                <a:lnTo>
                  <a:pt x="286603" y="3002508"/>
                </a:lnTo>
                <a:lnTo>
                  <a:pt x="532262" y="2920621"/>
                </a:lnTo>
                <a:lnTo>
                  <a:pt x="736979" y="2797791"/>
                </a:lnTo>
                <a:lnTo>
                  <a:pt x="4312692" y="641445"/>
                </a:lnTo>
                <a:lnTo>
                  <a:pt x="4421874" y="600502"/>
                </a:lnTo>
                <a:lnTo>
                  <a:pt x="4612943" y="614149"/>
                </a:lnTo>
                <a:lnTo>
                  <a:pt x="4735773" y="600502"/>
                </a:lnTo>
                <a:lnTo>
                  <a:pt x="4776716" y="504967"/>
                </a:lnTo>
                <a:lnTo>
                  <a:pt x="4722125" y="313899"/>
                </a:lnTo>
                <a:lnTo>
                  <a:pt x="4585647" y="109182"/>
                </a:lnTo>
                <a:lnTo>
                  <a:pt x="4394579" y="0"/>
                </a:lnTo>
                <a:lnTo>
                  <a:pt x="4326340" y="40943"/>
                </a:lnTo>
                <a:lnTo>
                  <a:pt x="4258101" y="122830"/>
                </a:lnTo>
                <a:lnTo>
                  <a:pt x="4230806" y="232012"/>
                </a:lnTo>
                <a:lnTo>
                  <a:pt x="4230806" y="313899"/>
                </a:lnTo>
                <a:lnTo>
                  <a:pt x="245659" y="2715905"/>
                </a:lnTo>
                <a:lnTo>
                  <a:pt x="0" y="3057099"/>
                </a:lnTo>
                <a:close/>
              </a:path>
            </a:pathLst>
          </a:cu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TextBox 20"/>
          <p:cNvSpPr txBox="1"/>
          <p:nvPr/>
        </p:nvSpPr>
        <p:spPr>
          <a:xfrm>
            <a:off x="914400" y="4953000"/>
            <a:ext cx="2438400" cy="461665"/>
          </a:xfrm>
          <a:prstGeom prst="rect">
            <a:avLst/>
          </a:prstGeom>
          <a:noFill/>
        </p:spPr>
        <p:txBody>
          <a:bodyPr wrap="square" rtlCol="0">
            <a:spAutoFit/>
          </a:bodyPr>
          <a:lstStyle/>
          <a:p>
            <a:r>
              <a:rPr lang="en-US" sz="2400" b="1" dirty="0" smtClean="0"/>
              <a:t>Zinc Coated Nail </a:t>
            </a:r>
            <a:endParaRPr lang="en-US" sz="2400" b="1" dirty="0"/>
          </a:p>
        </p:txBody>
      </p:sp>
      <p:cxnSp>
        <p:nvCxnSpPr>
          <p:cNvPr id="23" name="Straight Arrow Connector 22"/>
          <p:cNvCxnSpPr>
            <a:stCxn id="21" idx="3"/>
          </p:cNvCxnSpPr>
          <p:nvPr/>
        </p:nvCxnSpPr>
        <p:spPr>
          <a:xfrm flipV="1">
            <a:off x="3352800" y="4572000"/>
            <a:ext cx="685800" cy="611833"/>
          </a:xfrm>
          <a:prstGeom prst="straightConnector1">
            <a:avLst/>
          </a:prstGeom>
          <a:ln w="508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5715000" y="3352800"/>
            <a:ext cx="3124200" cy="1446550"/>
          </a:xfrm>
          <a:prstGeom prst="rect">
            <a:avLst/>
          </a:prstGeom>
          <a:noFill/>
        </p:spPr>
        <p:txBody>
          <a:bodyPr wrap="square" rtlCol="0">
            <a:spAutoFit/>
          </a:bodyPr>
          <a:lstStyle/>
          <a:p>
            <a:r>
              <a:rPr lang="en-US" sz="8800" dirty="0"/>
              <a:t>+</a:t>
            </a:r>
            <a:r>
              <a:rPr lang="en-US" sz="8800" dirty="0" smtClean="0"/>
              <a:t> </a:t>
            </a:r>
            <a:r>
              <a:rPr lang="en-US" sz="2000" b="1" dirty="0" smtClean="0"/>
              <a:t>POSITIVE</a:t>
            </a:r>
            <a:endParaRPr lang="en-US" sz="2000" b="1"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Does a wet cell battery Work?</a:t>
            </a:r>
            <a:endParaRPr lang="en-US" dirty="0"/>
          </a:p>
        </p:txBody>
      </p:sp>
      <p:sp>
        <p:nvSpPr>
          <p:cNvPr id="18" name="Rectangle 17"/>
          <p:cNvSpPr/>
          <p:nvPr/>
        </p:nvSpPr>
        <p:spPr>
          <a:xfrm>
            <a:off x="2286000" y="1600200"/>
            <a:ext cx="6858000" cy="1200329"/>
          </a:xfrm>
          <a:prstGeom prst="rect">
            <a:avLst/>
          </a:prstGeom>
        </p:spPr>
        <p:txBody>
          <a:bodyPr wrap="square">
            <a:spAutoFit/>
          </a:bodyPr>
          <a:lstStyle/>
          <a:p>
            <a:r>
              <a:rPr lang="en-US" sz="2400" dirty="0" smtClean="0"/>
              <a:t>The "anode" or "negative" electrode, which consists of another chemical which readily gives up electrons - an "electron donor"</a:t>
            </a:r>
          </a:p>
        </p:txBody>
      </p:sp>
      <p:sp>
        <p:nvSpPr>
          <p:cNvPr id="21" name="TextBox 20"/>
          <p:cNvSpPr txBox="1"/>
          <p:nvPr/>
        </p:nvSpPr>
        <p:spPr>
          <a:xfrm>
            <a:off x="1143000" y="4648200"/>
            <a:ext cx="2438400" cy="461665"/>
          </a:xfrm>
          <a:prstGeom prst="rect">
            <a:avLst/>
          </a:prstGeom>
          <a:noFill/>
        </p:spPr>
        <p:txBody>
          <a:bodyPr wrap="square" rtlCol="0">
            <a:spAutoFit/>
          </a:bodyPr>
          <a:lstStyle/>
          <a:p>
            <a:r>
              <a:rPr lang="en-US" sz="2400" b="1" dirty="0" smtClean="0"/>
              <a:t>Copper Penny </a:t>
            </a:r>
            <a:endParaRPr lang="en-US" sz="2400" b="1" dirty="0"/>
          </a:p>
        </p:txBody>
      </p:sp>
      <p:cxnSp>
        <p:nvCxnSpPr>
          <p:cNvPr id="23" name="Straight Arrow Connector 22"/>
          <p:cNvCxnSpPr/>
          <p:nvPr/>
        </p:nvCxnSpPr>
        <p:spPr>
          <a:xfrm flipV="1">
            <a:off x="3429000" y="4267200"/>
            <a:ext cx="685800" cy="611833"/>
          </a:xfrm>
          <a:prstGeom prst="straightConnector1">
            <a:avLst/>
          </a:prstGeom>
          <a:ln w="508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7" name="Oval 6"/>
          <p:cNvSpPr/>
          <p:nvPr/>
        </p:nvSpPr>
        <p:spPr>
          <a:xfrm rot="1459760">
            <a:off x="4461624" y="3026799"/>
            <a:ext cx="1436528" cy="1993352"/>
          </a:xfrm>
          <a:prstGeom prst="ellipse">
            <a:avLst/>
          </a:prstGeom>
          <a:solidFill>
            <a:srgbClr val="FF993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1447800" y="5486400"/>
            <a:ext cx="4572000" cy="1200329"/>
          </a:xfrm>
          <a:prstGeom prst="rect">
            <a:avLst/>
          </a:prstGeom>
        </p:spPr>
        <p:txBody>
          <a:bodyPr>
            <a:spAutoFit/>
          </a:bodyPr>
          <a:lstStyle/>
          <a:p>
            <a:pPr marL="519113" indent="-519113"/>
            <a:r>
              <a:rPr lang="en-US" b="1" dirty="0" smtClean="0"/>
              <a:t>FYI</a:t>
            </a:r>
            <a:r>
              <a:rPr lang="en-US" dirty="0" smtClean="0"/>
              <a:t>:  </a:t>
            </a:r>
            <a:r>
              <a:rPr lang="en-US" b="1" dirty="0" smtClean="0"/>
              <a:t>(If your penny has a date before 1982, it is made of 95% copper. If the date is 1983 or later, it is made of 97.5% zinc and plated with a thin copper coating.)</a:t>
            </a:r>
            <a:endParaRPr lang="en-US" b="1" dirty="0"/>
          </a:p>
        </p:txBody>
      </p:sp>
      <p:sp>
        <p:nvSpPr>
          <p:cNvPr id="9" name="TextBox 8"/>
          <p:cNvSpPr txBox="1"/>
          <p:nvPr/>
        </p:nvSpPr>
        <p:spPr>
          <a:xfrm rot="19611488">
            <a:off x="4712385" y="3576824"/>
            <a:ext cx="1066800" cy="830997"/>
          </a:xfrm>
          <a:prstGeom prst="rect">
            <a:avLst/>
          </a:prstGeom>
          <a:noFill/>
        </p:spPr>
        <p:txBody>
          <a:bodyPr wrap="square" rtlCol="0">
            <a:spAutoFit/>
          </a:bodyPr>
          <a:lstStyle/>
          <a:p>
            <a:r>
              <a:rPr lang="en-US" sz="4800" dirty="0" smtClean="0"/>
              <a:t>1¢</a:t>
            </a:r>
            <a:endParaRPr lang="en-US" sz="4800" dirty="0"/>
          </a:p>
        </p:txBody>
      </p:sp>
      <p:sp>
        <p:nvSpPr>
          <p:cNvPr id="10" name="TextBox 9"/>
          <p:cNvSpPr txBox="1"/>
          <p:nvPr/>
        </p:nvSpPr>
        <p:spPr>
          <a:xfrm>
            <a:off x="6553200" y="2971800"/>
            <a:ext cx="3124200" cy="1569660"/>
          </a:xfrm>
          <a:prstGeom prst="rect">
            <a:avLst/>
          </a:prstGeom>
          <a:noFill/>
        </p:spPr>
        <p:txBody>
          <a:bodyPr wrap="square" rtlCol="0">
            <a:spAutoFit/>
          </a:bodyPr>
          <a:lstStyle/>
          <a:p>
            <a:r>
              <a:rPr lang="en-US" sz="9600" dirty="0" smtClean="0"/>
              <a:t>-</a:t>
            </a:r>
            <a:r>
              <a:rPr lang="en-US" sz="8800" dirty="0" smtClean="0"/>
              <a:t> </a:t>
            </a:r>
            <a:r>
              <a:rPr lang="en-US" sz="2000" b="1" dirty="0" smtClean="0"/>
              <a:t>Negative</a:t>
            </a:r>
            <a:endParaRPr lang="en-US" sz="2000" b="1"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Does a wet cell battery Work?</a:t>
            </a:r>
            <a:endParaRPr lang="en-US" dirty="0"/>
          </a:p>
        </p:txBody>
      </p:sp>
      <p:sp>
        <p:nvSpPr>
          <p:cNvPr id="18" name="Rectangle 17"/>
          <p:cNvSpPr/>
          <p:nvPr/>
        </p:nvSpPr>
        <p:spPr>
          <a:xfrm>
            <a:off x="2286000" y="1600200"/>
            <a:ext cx="6858000" cy="1200329"/>
          </a:xfrm>
          <a:prstGeom prst="rect">
            <a:avLst/>
          </a:prstGeom>
        </p:spPr>
        <p:txBody>
          <a:bodyPr wrap="square">
            <a:spAutoFit/>
          </a:bodyPr>
          <a:lstStyle/>
          <a:p>
            <a:r>
              <a:rPr lang="en-US" sz="2400" dirty="0" smtClean="0"/>
              <a:t>The "electrolyte," usually a liquid solution that permits the transfer of mass necessary to the overall reaction.</a:t>
            </a:r>
          </a:p>
        </p:txBody>
      </p:sp>
      <p:sp>
        <p:nvSpPr>
          <p:cNvPr id="21" name="TextBox 20"/>
          <p:cNvSpPr txBox="1"/>
          <p:nvPr/>
        </p:nvSpPr>
        <p:spPr>
          <a:xfrm>
            <a:off x="1905000" y="4572000"/>
            <a:ext cx="2438400" cy="461665"/>
          </a:xfrm>
          <a:prstGeom prst="rect">
            <a:avLst/>
          </a:prstGeom>
          <a:noFill/>
        </p:spPr>
        <p:txBody>
          <a:bodyPr wrap="square" rtlCol="0">
            <a:spAutoFit/>
          </a:bodyPr>
          <a:lstStyle/>
          <a:p>
            <a:r>
              <a:rPr lang="en-US" sz="2400" b="1" dirty="0" smtClean="0"/>
              <a:t>Lemon </a:t>
            </a:r>
            <a:endParaRPr lang="en-US" sz="2400" b="1" dirty="0"/>
          </a:p>
        </p:txBody>
      </p:sp>
      <p:cxnSp>
        <p:nvCxnSpPr>
          <p:cNvPr id="23" name="Straight Arrow Connector 22"/>
          <p:cNvCxnSpPr/>
          <p:nvPr/>
        </p:nvCxnSpPr>
        <p:spPr>
          <a:xfrm flipV="1">
            <a:off x="3429000" y="4267200"/>
            <a:ext cx="685800" cy="611833"/>
          </a:xfrm>
          <a:prstGeom prst="straightConnector1">
            <a:avLst/>
          </a:prstGeom>
          <a:ln w="508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8" name="Rectangle 7"/>
          <p:cNvSpPr/>
          <p:nvPr/>
        </p:nvSpPr>
        <p:spPr>
          <a:xfrm>
            <a:off x="1447800" y="5486400"/>
            <a:ext cx="4800600" cy="1200329"/>
          </a:xfrm>
          <a:prstGeom prst="rect">
            <a:avLst/>
          </a:prstGeom>
        </p:spPr>
        <p:txBody>
          <a:bodyPr wrap="square">
            <a:spAutoFit/>
          </a:bodyPr>
          <a:lstStyle/>
          <a:p>
            <a:pPr marL="519113" indent="-519113"/>
            <a:r>
              <a:rPr lang="en-US" b="1" dirty="0" smtClean="0"/>
              <a:t>FYI</a:t>
            </a:r>
            <a:r>
              <a:rPr lang="en-US" dirty="0" smtClean="0"/>
              <a:t>:  (Potatoes, apples, or any other fruit or vegetable containing acid or other electrolyte can be used, but lemons are preferred because of their higher acidity.)</a:t>
            </a:r>
            <a:endParaRPr lang="en-US" dirty="0"/>
          </a:p>
        </p:txBody>
      </p:sp>
      <p:sp>
        <p:nvSpPr>
          <p:cNvPr id="10" name="Freeform 9"/>
          <p:cNvSpPr/>
          <p:nvPr/>
        </p:nvSpPr>
        <p:spPr>
          <a:xfrm>
            <a:off x="4343400" y="2895600"/>
            <a:ext cx="2949823" cy="2311400"/>
          </a:xfrm>
          <a:custGeom>
            <a:avLst/>
            <a:gdLst>
              <a:gd name="connsiteX0" fmla="*/ 581273 w 2949823"/>
              <a:gd name="connsiteY0" fmla="*/ 266700 h 2311400"/>
              <a:gd name="connsiteX1" fmla="*/ 543173 w 2949823"/>
              <a:gd name="connsiteY1" fmla="*/ 279400 h 2311400"/>
              <a:gd name="connsiteX2" fmla="*/ 498723 w 2949823"/>
              <a:gd name="connsiteY2" fmla="*/ 292100 h 2311400"/>
              <a:gd name="connsiteX3" fmla="*/ 479673 w 2949823"/>
              <a:gd name="connsiteY3" fmla="*/ 304800 h 2311400"/>
              <a:gd name="connsiteX4" fmla="*/ 460623 w 2949823"/>
              <a:gd name="connsiteY4" fmla="*/ 311150 h 2311400"/>
              <a:gd name="connsiteX5" fmla="*/ 435223 w 2949823"/>
              <a:gd name="connsiteY5" fmla="*/ 323850 h 2311400"/>
              <a:gd name="connsiteX6" fmla="*/ 422523 w 2949823"/>
              <a:gd name="connsiteY6" fmla="*/ 342900 h 2311400"/>
              <a:gd name="connsiteX7" fmla="*/ 397123 w 2949823"/>
              <a:gd name="connsiteY7" fmla="*/ 355600 h 2311400"/>
              <a:gd name="connsiteX8" fmla="*/ 384423 w 2949823"/>
              <a:gd name="connsiteY8" fmla="*/ 406400 h 2311400"/>
              <a:gd name="connsiteX9" fmla="*/ 333623 w 2949823"/>
              <a:gd name="connsiteY9" fmla="*/ 469900 h 2311400"/>
              <a:gd name="connsiteX10" fmla="*/ 308223 w 2949823"/>
              <a:gd name="connsiteY10" fmla="*/ 501650 h 2311400"/>
              <a:gd name="connsiteX11" fmla="*/ 270123 w 2949823"/>
              <a:gd name="connsiteY11" fmla="*/ 533400 h 2311400"/>
              <a:gd name="connsiteX12" fmla="*/ 244723 w 2949823"/>
              <a:gd name="connsiteY12" fmla="*/ 577850 h 2311400"/>
              <a:gd name="connsiteX13" fmla="*/ 219323 w 2949823"/>
              <a:gd name="connsiteY13" fmla="*/ 603250 h 2311400"/>
              <a:gd name="connsiteX14" fmla="*/ 200273 w 2949823"/>
              <a:gd name="connsiteY14" fmla="*/ 641350 h 2311400"/>
              <a:gd name="connsiteX15" fmla="*/ 174873 w 2949823"/>
              <a:gd name="connsiteY15" fmla="*/ 666750 h 2311400"/>
              <a:gd name="connsiteX16" fmla="*/ 162173 w 2949823"/>
              <a:gd name="connsiteY16" fmla="*/ 685800 h 2311400"/>
              <a:gd name="connsiteX17" fmla="*/ 149473 w 2949823"/>
              <a:gd name="connsiteY17" fmla="*/ 711200 h 2311400"/>
              <a:gd name="connsiteX18" fmla="*/ 111373 w 2949823"/>
              <a:gd name="connsiteY18" fmla="*/ 749300 h 2311400"/>
              <a:gd name="connsiteX19" fmla="*/ 98673 w 2949823"/>
              <a:gd name="connsiteY19" fmla="*/ 812800 h 2311400"/>
              <a:gd name="connsiteX20" fmla="*/ 73273 w 2949823"/>
              <a:gd name="connsiteY20" fmla="*/ 882650 h 2311400"/>
              <a:gd name="connsiteX21" fmla="*/ 54223 w 2949823"/>
              <a:gd name="connsiteY21" fmla="*/ 908050 h 2311400"/>
              <a:gd name="connsiteX22" fmla="*/ 28823 w 2949823"/>
              <a:gd name="connsiteY22" fmla="*/ 920750 h 2311400"/>
              <a:gd name="connsiteX23" fmla="*/ 41523 w 2949823"/>
              <a:gd name="connsiteY23" fmla="*/ 1060450 h 2311400"/>
              <a:gd name="connsiteX24" fmla="*/ 28823 w 2949823"/>
              <a:gd name="connsiteY24" fmla="*/ 1085850 h 2311400"/>
              <a:gd name="connsiteX25" fmla="*/ 16123 w 2949823"/>
              <a:gd name="connsiteY25" fmla="*/ 1181100 h 2311400"/>
              <a:gd name="connsiteX26" fmla="*/ 3423 w 2949823"/>
              <a:gd name="connsiteY26" fmla="*/ 1231900 h 2311400"/>
              <a:gd name="connsiteX27" fmla="*/ 28823 w 2949823"/>
              <a:gd name="connsiteY27" fmla="*/ 1244600 h 2311400"/>
              <a:gd name="connsiteX28" fmla="*/ 41523 w 2949823"/>
              <a:gd name="connsiteY28" fmla="*/ 1504950 h 2311400"/>
              <a:gd name="connsiteX29" fmla="*/ 54223 w 2949823"/>
              <a:gd name="connsiteY29" fmla="*/ 1574800 h 2311400"/>
              <a:gd name="connsiteX30" fmla="*/ 66923 w 2949823"/>
              <a:gd name="connsiteY30" fmla="*/ 1593850 h 2311400"/>
              <a:gd name="connsiteX31" fmla="*/ 79623 w 2949823"/>
              <a:gd name="connsiteY31" fmla="*/ 1651000 h 2311400"/>
              <a:gd name="connsiteX32" fmla="*/ 92323 w 2949823"/>
              <a:gd name="connsiteY32" fmla="*/ 1670050 h 2311400"/>
              <a:gd name="connsiteX33" fmla="*/ 124073 w 2949823"/>
              <a:gd name="connsiteY33" fmla="*/ 1714500 h 2311400"/>
              <a:gd name="connsiteX34" fmla="*/ 130423 w 2949823"/>
              <a:gd name="connsiteY34" fmla="*/ 1733550 h 2311400"/>
              <a:gd name="connsiteX35" fmla="*/ 168523 w 2949823"/>
              <a:gd name="connsiteY35" fmla="*/ 1758950 h 2311400"/>
              <a:gd name="connsiteX36" fmla="*/ 187573 w 2949823"/>
              <a:gd name="connsiteY36" fmla="*/ 1771650 h 2311400"/>
              <a:gd name="connsiteX37" fmla="*/ 206623 w 2949823"/>
              <a:gd name="connsiteY37" fmla="*/ 1784350 h 2311400"/>
              <a:gd name="connsiteX38" fmla="*/ 225673 w 2949823"/>
              <a:gd name="connsiteY38" fmla="*/ 1797050 h 2311400"/>
              <a:gd name="connsiteX39" fmla="*/ 238373 w 2949823"/>
              <a:gd name="connsiteY39" fmla="*/ 1816100 h 2311400"/>
              <a:gd name="connsiteX40" fmla="*/ 257423 w 2949823"/>
              <a:gd name="connsiteY40" fmla="*/ 1822450 h 2311400"/>
              <a:gd name="connsiteX41" fmla="*/ 276473 w 2949823"/>
              <a:gd name="connsiteY41" fmla="*/ 1835150 h 2311400"/>
              <a:gd name="connsiteX42" fmla="*/ 289173 w 2949823"/>
              <a:gd name="connsiteY42" fmla="*/ 1854200 h 2311400"/>
              <a:gd name="connsiteX43" fmla="*/ 308223 w 2949823"/>
              <a:gd name="connsiteY43" fmla="*/ 1860550 h 2311400"/>
              <a:gd name="connsiteX44" fmla="*/ 346323 w 2949823"/>
              <a:gd name="connsiteY44" fmla="*/ 1898650 h 2311400"/>
              <a:gd name="connsiteX45" fmla="*/ 346323 w 2949823"/>
              <a:gd name="connsiteY45" fmla="*/ 1898650 h 2311400"/>
              <a:gd name="connsiteX46" fmla="*/ 371723 w 2949823"/>
              <a:gd name="connsiteY46" fmla="*/ 1936750 h 2311400"/>
              <a:gd name="connsiteX47" fmla="*/ 384423 w 2949823"/>
              <a:gd name="connsiteY47" fmla="*/ 1962150 h 2311400"/>
              <a:gd name="connsiteX48" fmla="*/ 403473 w 2949823"/>
              <a:gd name="connsiteY48" fmla="*/ 1974850 h 2311400"/>
              <a:gd name="connsiteX49" fmla="*/ 416173 w 2949823"/>
              <a:gd name="connsiteY49" fmla="*/ 2000250 h 2311400"/>
              <a:gd name="connsiteX50" fmla="*/ 454273 w 2949823"/>
              <a:gd name="connsiteY50" fmla="*/ 2032000 h 2311400"/>
              <a:gd name="connsiteX51" fmla="*/ 473323 w 2949823"/>
              <a:gd name="connsiteY51" fmla="*/ 2051050 h 2311400"/>
              <a:gd name="connsiteX52" fmla="*/ 492373 w 2949823"/>
              <a:gd name="connsiteY52" fmla="*/ 2057400 h 2311400"/>
              <a:gd name="connsiteX53" fmla="*/ 530473 w 2949823"/>
              <a:gd name="connsiteY53" fmla="*/ 2089150 h 2311400"/>
              <a:gd name="connsiteX54" fmla="*/ 549523 w 2949823"/>
              <a:gd name="connsiteY54" fmla="*/ 2095500 h 2311400"/>
              <a:gd name="connsiteX55" fmla="*/ 593973 w 2949823"/>
              <a:gd name="connsiteY55" fmla="*/ 2127250 h 2311400"/>
              <a:gd name="connsiteX56" fmla="*/ 632073 w 2949823"/>
              <a:gd name="connsiteY56" fmla="*/ 2139950 h 2311400"/>
              <a:gd name="connsiteX57" fmla="*/ 657473 w 2949823"/>
              <a:gd name="connsiteY57" fmla="*/ 2152650 h 2311400"/>
              <a:gd name="connsiteX58" fmla="*/ 670173 w 2949823"/>
              <a:gd name="connsiteY58" fmla="*/ 2171700 h 2311400"/>
              <a:gd name="connsiteX59" fmla="*/ 689223 w 2949823"/>
              <a:gd name="connsiteY59" fmla="*/ 2178050 h 2311400"/>
              <a:gd name="connsiteX60" fmla="*/ 708273 w 2949823"/>
              <a:gd name="connsiteY60" fmla="*/ 2190750 h 2311400"/>
              <a:gd name="connsiteX61" fmla="*/ 759073 w 2949823"/>
              <a:gd name="connsiteY61" fmla="*/ 2203450 h 2311400"/>
              <a:gd name="connsiteX62" fmla="*/ 797173 w 2949823"/>
              <a:gd name="connsiteY62" fmla="*/ 2216150 h 2311400"/>
              <a:gd name="connsiteX63" fmla="*/ 835273 w 2949823"/>
              <a:gd name="connsiteY63" fmla="*/ 2228850 h 2311400"/>
              <a:gd name="connsiteX64" fmla="*/ 905123 w 2949823"/>
              <a:gd name="connsiteY64" fmla="*/ 2247900 h 2311400"/>
              <a:gd name="connsiteX65" fmla="*/ 981323 w 2949823"/>
              <a:gd name="connsiteY65" fmla="*/ 2260600 h 2311400"/>
              <a:gd name="connsiteX66" fmla="*/ 1006723 w 2949823"/>
              <a:gd name="connsiteY66" fmla="*/ 2266950 h 2311400"/>
              <a:gd name="connsiteX67" fmla="*/ 1057523 w 2949823"/>
              <a:gd name="connsiteY67" fmla="*/ 2273300 h 2311400"/>
              <a:gd name="connsiteX68" fmla="*/ 1159123 w 2949823"/>
              <a:gd name="connsiteY68" fmla="*/ 2286000 h 2311400"/>
              <a:gd name="connsiteX69" fmla="*/ 1235323 w 2949823"/>
              <a:gd name="connsiteY69" fmla="*/ 2292350 h 2311400"/>
              <a:gd name="connsiteX70" fmla="*/ 1279773 w 2949823"/>
              <a:gd name="connsiteY70" fmla="*/ 2298700 h 2311400"/>
              <a:gd name="connsiteX71" fmla="*/ 1463923 w 2949823"/>
              <a:gd name="connsiteY71" fmla="*/ 2305050 h 2311400"/>
              <a:gd name="connsiteX72" fmla="*/ 1584573 w 2949823"/>
              <a:gd name="connsiteY72" fmla="*/ 2311400 h 2311400"/>
              <a:gd name="connsiteX73" fmla="*/ 1743323 w 2949823"/>
              <a:gd name="connsiteY73" fmla="*/ 2298700 h 2311400"/>
              <a:gd name="connsiteX74" fmla="*/ 1838573 w 2949823"/>
              <a:gd name="connsiteY74" fmla="*/ 2273300 h 2311400"/>
              <a:gd name="connsiteX75" fmla="*/ 1889373 w 2949823"/>
              <a:gd name="connsiteY75" fmla="*/ 2247900 h 2311400"/>
              <a:gd name="connsiteX76" fmla="*/ 2003673 w 2949823"/>
              <a:gd name="connsiteY76" fmla="*/ 2222500 h 2311400"/>
              <a:gd name="connsiteX77" fmla="*/ 2098923 w 2949823"/>
              <a:gd name="connsiteY77" fmla="*/ 2197100 h 2311400"/>
              <a:gd name="connsiteX78" fmla="*/ 2117973 w 2949823"/>
              <a:gd name="connsiteY78" fmla="*/ 2184400 h 2311400"/>
              <a:gd name="connsiteX79" fmla="*/ 2168773 w 2949823"/>
              <a:gd name="connsiteY79" fmla="*/ 2159000 h 2311400"/>
              <a:gd name="connsiteX80" fmla="*/ 2206873 w 2949823"/>
              <a:gd name="connsiteY80" fmla="*/ 2133600 h 2311400"/>
              <a:gd name="connsiteX81" fmla="*/ 2225923 w 2949823"/>
              <a:gd name="connsiteY81" fmla="*/ 2120900 h 2311400"/>
              <a:gd name="connsiteX82" fmla="*/ 2276723 w 2949823"/>
              <a:gd name="connsiteY82" fmla="*/ 2108200 h 2311400"/>
              <a:gd name="connsiteX83" fmla="*/ 2346573 w 2949823"/>
              <a:gd name="connsiteY83" fmla="*/ 2070100 h 2311400"/>
              <a:gd name="connsiteX84" fmla="*/ 2371973 w 2949823"/>
              <a:gd name="connsiteY84" fmla="*/ 2057400 h 2311400"/>
              <a:gd name="connsiteX85" fmla="*/ 2403723 w 2949823"/>
              <a:gd name="connsiteY85" fmla="*/ 2044700 h 2311400"/>
              <a:gd name="connsiteX86" fmla="*/ 2422773 w 2949823"/>
              <a:gd name="connsiteY86" fmla="*/ 2032000 h 2311400"/>
              <a:gd name="connsiteX87" fmla="*/ 2448173 w 2949823"/>
              <a:gd name="connsiteY87" fmla="*/ 2019300 h 2311400"/>
              <a:gd name="connsiteX88" fmla="*/ 2460873 w 2949823"/>
              <a:gd name="connsiteY88" fmla="*/ 1993900 h 2311400"/>
              <a:gd name="connsiteX89" fmla="*/ 2498973 w 2949823"/>
              <a:gd name="connsiteY89" fmla="*/ 1968500 h 2311400"/>
              <a:gd name="connsiteX90" fmla="*/ 2543423 w 2949823"/>
              <a:gd name="connsiteY90" fmla="*/ 1943100 h 2311400"/>
              <a:gd name="connsiteX91" fmla="*/ 2562473 w 2949823"/>
              <a:gd name="connsiteY91" fmla="*/ 1930400 h 2311400"/>
              <a:gd name="connsiteX92" fmla="*/ 2575173 w 2949823"/>
              <a:gd name="connsiteY92" fmla="*/ 1905000 h 2311400"/>
              <a:gd name="connsiteX93" fmla="*/ 2587873 w 2949823"/>
              <a:gd name="connsiteY93" fmla="*/ 1866900 h 2311400"/>
              <a:gd name="connsiteX94" fmla="*/ 2613273 w 2949823"/>
              <a:gd name="connsiteY94" fmla="*/ 1822450 h 2311400"/>
              <a:gd name="connsiteX95" fmla="*/ 2651373 w 2949823"/>
              <a:gd name="connsiteY95" fmla="*/ 1790700 h 2311400"/>
              <a:gd name="connsiteX96" fmla="*/ 2670423 w 2949823"/>
              <a:gd name="connsiteY96" fmla="*/ 1771650 h 2311400"/>
              <a:gd name="connsiteX97" fmla="*/ 2689473 w 2949823"/>
              <a:gd name="connsiteY97" fmla="*/ 1720850 h 2311400"/>
              <a:gd name="connsiteX98" fmla="*/ 2714873 w 2949823"/>
              <a:gd name="connsiteY98" fmla="*/ 1682750 h 2311400"/>
              <a:gd name="connsiteX99" fmla="*/ 2740273 w 2949823"/>
              <a:gd name="connsiteY99" fmla="*/ 1670050 h 2311400"/>
              <a:gd name="connsiteX100" fmla="*/ 2752973 w 2949823"/>
              <a:gd name="connsiteY100" fmla="*/ 1644650 h 2311400"/>
              <a:gd name="connsiteX101" fmla="*/ 2765673 w 2949823"/>
              <a:gd name="connsiteY101" fmla="*/ 1600200 h 2311400"/>
              <a:gd name="connsiteX102" fmla="*/ 2772023 w 2949823"/>
              <a:gd name="connsiteY102" fmla="*/ 1581150 h 2311400"/>
              <a:gd name="connsiteX103" fmla="*/ 2778373 w 2949823"/>
              <a:gd name="connsiteY103" fmla="*/ 1543050 h 2311400"/>
              <a:gd name="connsiteX104" fmla="*/ 2791073 w 2949823"/>
              <a:gd name="connsiteY104" fmla="*/ 1504950 h 2311400"/>
              <a:gd name="connsiteX105" fmla="*/ 2803773 w 2949823"/>
              <a:gd name="connsiteY105" fmla="*/ 1454150 h 2311400"/>
              <a:gd name="connsiteX106" fmla="*/ 2810123 w 2949823"/>
              <a:gd name="connsiteY106" fmla="*/ 1390650 h 2311400"/>
              <a:gd name="connsiteX107" fmla="*/ 2822823 w 2949823"/>
              <a:gd name="connsiteY107" fmla="*/ 1314450 h 2311400"/>
              <a:gd name="connsiteX108" fmla="*/ 2854573 w 2949823"/>
              <a:gd name="connsiteY108" fmla="*/ 1276350 h 2311400"/>
              <a:gd name="connsiteX109" fmla="*/ 2873623 w 2949823"/>
              <a:gd name="connsiteY109" fmla="*/ 1231900 h 2311400"/>
              <a:gd name="connsiteX110" fmla="*/ 2905373 w 2949823"/>
              <a:gd name="connsiteY110" fmla="*/ 1181100 h 2311400"/>
              <a:gd name="connsiteX111" fmla="*/ 2930773 w 2949823"/>
              <a:gd name="connsiteY111" fmla="*/ 1130300 h 2311400"/>
              <a:gd name="connsiteX112" fmla="*/ 2943473 w 2949823"/>
              <a:gd name="connsiteY112" fmla="*/ 1104900 h 2311400"/>
              <a:gd name="connsiteX113" fmla="*/ 2949823 w 2949823"/>
              <a:gd name="connsiteY113" fmla="*/ 1079500 h 2311400"/>
              <a:gd name="connsiteX114" fmla="*/ 2924423 w 2949823"/>
              <a:gd name="connsiteY114" fmla="*/ 1003300 h 2311400"/>
              <a:gd name="connsiteX115" fmla="*/ 2911723 w 2949823"/>
              <a:gd name="connsiteY115" fmla="*/ 984250 h 2311400"/>
              <a:gd name="connsiteX116" fmla="*/ 2892673 w 2949823"/>
              <a:gd name="connsiteY116" fmla="*/ 971550 h 2311400"/>
              <a:gd name="connsiteX117" fmla="*/ 2879973 w 2949823"/>
              <a:gd name="connsiteY117" fmla="*/ 952500 h 2311400"/>
              <a:gd name="connsiteX118" fmla="*/ 2841873 w 2949823"/>
              <a:gd name="connsiteY118" fmla="*/ 939800 h 2311400"/>
              <a:gd name="connsiteX119" fmla="*/ 2822823 w 2949823"/>
              <a:gd name="connsiteY119" fmla="*/ 927100 h 2311400"/>
              <a:gd name="connsiteX120" fmla="*/ 2797423 w 2949823"/>
              <a:gd name="connsiteY120" fmla="*/ 889000 h 2311400"/>
              <a:gd name="connsiteX121" fmla="*/ 2803773 w 2949823"/>
              <a:gd name="connsiteY121" fmla="*/ 838200 h 2311400"/>
              <a:gd name="connsiteX122" fmla="*/ 2810123 w 2949823"/>
              <a:gd name="connsiteY122" fmla="*/ 819150 h 2311400"/>
              <a:gd name="connsiteX123" fmla="*/ 2829173 w 2949823"/>
              <a:gd name="connsiteY123" fmla="*/ 806450 h 2311400"/>
              <a:gd name="connsiteX124" fmla="*/ 2791073 w 2949823"/>
              <a:gd name="connsiteY124" fmla="*/ 781050 h 2311400"/>
              <a:gd name="connsiteX125" fmla="*/ 2765673 w 2949823"/>
              <a:gd name="connsiteY125" fmla="*/ 736600 h 2311400"/>
              <a:gd name="connsiteX126" fmla="*/ 2740273 w 2949823"/>
              <a:gd name="connsiteY126" fmla="*/ 723900 h 2311400"/>
              <a:gd name="connsiteX127" fmla="*/ 2727573 w 2949823"/>
              <a:gd name="connsiteY127" fmla="*/ 698500 h 2311400"/>
              <a:gd name="connsiteX128" fmla="*/ 2708523 w 2949823"/>
              <a:gd name="connsiteY128" fmla="*/ 692150 h 2311400"/>
              <a:gd name="connsiteX129" fmla="*/ 2695823 w 2949823"/>
              <a:gd name="connsiteY129" fmla="*/ 609600 h 2311400"/>
              <a:gd name="connsiteX130" fmla="*/ 2657723 w 2949823"/>
              <a:gd name="connsiteY130" fmla="*/ 527050 h 2311400"/>
              <a:gd name="connsiteX131" fmla="*/ 2632323 w 2949823"/>
              <a:gd name="connsiteY131" fmla="*/ 469900 h 2311400"/>
              <a:gd name="connsiteX132" fmla="*/ 2619623 w 2949823"/>
              <a:gd name="connsiteY132" fmla="*/ 450850 h 2311400"/>
              <a:gd name="connsiteX133" fmla="*/ 2594223 w 2949823"/>
              <a:gd name="connsiteY133" fmla="*/ 438150 h 2311400"/>
              <a:gd name="connsiteX134" fmla="*/ 2568823 w 2949823"/>
              <a:gd name="connsiteY134" fmla="*/ 393700 h 2311400"/>
              <a:gd name="connsiteX135" fmla="*/ 2543423 w 2949823"/>
              <a:gd name="connsiteY135" fmla="*/ 381000 h 2311400"/>
              <a:gd name="connsiteX136" fmla="*/ 2518023 w 2949823"/>
              <a:gd name="connsiteY136" fmla="*/ 336550 h 2311400"/>
              <a:gd name="connsiteX137" fmla="*/ 2505323 w 2949823"/>
              <a:gd name="connsiteY137" fmla="*/ 317500 h 2311400"/>
              <a:gd name="connsiteX138" fmla="*/ 2479923 w 2949823"/>
              <a:gd name="connsiteY138" fmla="*/ 304800 h 2311400"/>
              <a:gd name="connsiteX139" fmla="*/ 2422773 w 2949823"/>
              <a:gd name="connsiteY139" fmla="*/ 266700 h 2311400"/>
              <a:gd name="connsiteX140" fmla="*/ 2403723 w 2949823"/>
              <a:gd name="connsiteY140" fmla="*/ 254000 h 2311400"/>
              <a:gd name="connsiteX141" fmla="*/ 2359273 w 2949823"/>
              <a:gd name="connsiteY141" fmla="*/ 228600 h 2311400"/>
              <a:gd name="connsiteX142" fmla="*/ 2346573 w 2949823"/>
              <a:gd name="connsiteY142" fmla="*/ 203200 h 2311400"/>
              <a:gd name="connsiteX143" fmla="*/ 2283073 w 2949823"/>
              <a:gd name="connsiteY143" fmla="*/ 165100 h 2311400"/>
              <a:gd name="connsiteX144" fmla="*/ 2244973 w 2949823"/>
              <a:gd name="connsiteY144" fmla="*/ 139700 h 2311400"/>
              <a:gd name="connsiteX145" fmla="*/ 2225923 w 2949823"/>
              <a:gd name="connsiteY145" fmla="*/ 127000 h 2311400"/>
              <a:gd name="connsiteX146" fmla="*/ 2143373 w 2949823"/>
              <a:gd name="connsiteY146" fmla="*/ 88900 h 2311400"/>
              <a:gd name="connsiteX147" fmla="*/ 2092573 w 2949823"/>
              <a:gd name="connsiteY147" fmla="*/ 76200 h 2311400"/>
              <a:gd name="connsiteX148" fmla="*/ 1933823 w 2949823"/>
              <a:gd name="connsiteY148" fmla="*/ 63500 h 2311400"/>
              <a:gd name="connsiteX149" fmla="*/ 1870323 w 2949823"/>
              <a:gd name="connsiteY149" fmla="*/ 38100 h 2311400"/>
              <a:gd name="connsiteX150" fmla="*/ 1838573 w 2949823"/>
              <a:gd name="connsiteY150" fmla="*/ 25400 h 2311400"/>
              <a:gd name="connsiteX151" fmla="*/ 1819523 w 2949823"/>
              <a:gd name="connsiteY151" fmla="*/ 12700 h 2311400"/>
              <a:gd name="connsiteX152" fmla="*/ 1724273 w 2949823"/>
              <a:gd name="connsiteY152" fmla="*/ 0 h 2311400"/>
              <a:gd name="connsiteX153" fmla="*/ 1235323 w 2949823"/>
              <a:gd name="connsiteY153" fmla="*/ 6350 h 2311400"/>
              <a:gd name="connsiteX154" fmla="*/ 1152773 w 2949823"/>
              <a:gd name="connsiteY154" fmla="*/ 19050 h 2311400"/>
              <a:gd name="connsiteX155" fmla="*/ 1133723 w 2949823"/>
              <a:gd name="connsiteY155" fmla="*/ 25400 h 2311400"/>
              <a:gd name="connsiteX156" fmla="*/ 1082923 w 2949823"/>
              <a:gd name="connsiteY156" fmla="*/ 38100 h 2311400"/>
              <a:gd name="connsiteX157" fmla="*/ 1044823 w 2949823"/>
              <a:gd name="connsiteY157" fmla="*/ 50800 h 2311400"/>
              <a:gd name="connsiteX158" fmla="*/ 1025773 w 2949823"/>
              <a:gd name="connsiteY158" fmla="*/ 57150 h 2311400"/>
              <a:gd name="connsiteX159" fmla="*/ 974973 w 2949823"/>
              <a:gd name="connsiteY159" fmla="*/ 69850 h 2311400"/>
              <a:gd name="connsiteX160" fmla="*/ 943223 w 2949823"/>
              <a:gd name="connsiteY160" fmla="*/ 76200 h 2311400"/>
              <a:gd name="connsiteX161" fmla="*/ 924173 w 2949823"/>
              <a:gd name="connsiteY161" fmla="*/ 82550 h 2311400"/>
              <a:gd name="connsiteX162" fmla="*/ 892423 w 2949823"/>
              <a:gd name="connsiteY162" fmla="*/ 88900 h 2311400"/>
              <a:gd name="connsiteX163" fmla="*/ 873373 w 2949823"/>
              <a:gd name="connsiteY163" fmla="*/ 95250 h 2311400"/>
              <a:gd name="connsiteX164" fmla="*/ 841623 w 2949823"/>
              <a:gd name="connsiteY164" fmla="*/ 101600 h 2311400"/>
              <a:gd name="connsiteX165" fmla="*/ 797173 w 2949823"/>
              <a:gd name="connsiteY165" fmla="*/ 114300 h 2311400"/>
              <a:gd name="connsiteX166" fmla="*/ 771773 w 2949823"/>
              <a:gd name="connsiteY166" fmla="*/ 127000 h 2311400"/>
              <a:gd name="connsiteX167" fmla="*/ 752723 w 2949823"/>
              <a:gd name="connsiteY167" fmla="*/ 133350 h 2311400"/>
              <a:gd name="connsiteX168" fmla="*/ 727323 w 2949823"/>
              <a:gd name="connsiteY168" fmla="*/ 146050 h 2311400"/>
              <a:gd name="connsiteX169" fmla="*/ 708273 w 2949823"/>
              <a:gd name="connsiteY169" fmla="*/ 152400 h 2311400"/>
              <a:gd name="connsiteX170" fmla="*/ 663823 w 2949823"/>
              <a:gd name="connsiteY170" fmla="*/ 177800 h 2311400"/>
              <a:gd name="connsiteX171" fmla="*/ 638423 w 2949823"/>
              <a:gd name="connsiteY171" fmla="*/ 190500 h 2311400"/>
              <a:gd name="connsiteX172" fmla="*/ 625723 w 2949823"/>
              <a:gd name="connsiteY172" fmla="*/ 209550 h 2311400"/>
              <a:gd name="connsiteX173" fmla="*/ 581273 w 2949823"/>
              <a:gd name="connsiteY173" fmla="*/ 228600 h 2311400"/>
              <a:gd name="connsiteX174" fmla="*/ 555873 w 2949823"/>
              <a:gd name="connsiteY174" fmla="*/ 273050 h 2311400"/>
              <a:gd name="connsiteX175" fmla="*/ 581273 w 2949823"/>
              <a:gd name="connsiteY175" fmla="*/ 266700 h 2311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Lst>
            <a:rect l="l" t="t" r="r" b="b"/>
            <a:pathLst>
              <a:path w="2949823" h="2311400">
                <a:moveTo>
                  <a:pt x="581273" y="266700"/>
                </a:moveTo>
                <a:cubicBezTo>
                  <a:pt x="579156" y="267758"/>
                  <a:pt x="556160" y="276153"/>
                  <a:pt x="543173" y="279400"/>
                </a:cubicBezTo>
                <a:cubicBezTo>
                  <a:pt x="535035" y="281435"/>
                  <a:pt x="507833" y="287545"/>
                  <a:pt x="498723" y="292100"/>
                </a:cubicBezTo>
                <a:cubicBezTo>
                  <a:pt x="491897" y="295513"/>
                  <a:pt x="486499" y="301387"/>
                  <a:pt x="479673" y="304800"/>
                </a:cubicBezTo>
                <a:cubicBezTo>
                  <a:pt x="473686" y="307793"/>
                  <a:pt x="466775" y="308513"/>
                  <a:pt x="460623" y="311150"/>
                </a:cubicBezTo>
                <a:cubicBezTo>
                  <a:pt x="451922" y="314879"/>
                  <a:pt x="443690" y="319617"/>
                  <a:pt x="435223" y="323850"/>
                </a:cubicBezTo>
                <a:cubicBezTo>
                  <a:pt x="430990" y="330200"/>
                  <a:pt x="428386" y="338014"/>
                  <a:pt x="422523" y="342900"/>
                </a:cubicBezTo>
                <a:cubicBezTo>
                  <a:pt x="415251" y="348960"/>
                  <a:pt x="401993" y="347483"/>
                  <a:pt x="397123" y="355600"/>
                </a:cubicBezTo>
                <a:cubicBezTo>
                  <a:pt x="388143" y="370567"/>
                  <a:pt x="391299" y="390357"/>
                  <a:pt x="384423" y="406400"/>
                </a:cubicBezTo>
                <a:cubicBezTo>
                  <a:pt x="372407" y="434437"/>
                  <a:pt x="354106" y="449417"/>
                  <a:pt x="333623" y="469900"/>
                </a:cubicBezTo>
                <a:cubicBezTo>
                  <a:pt x="321261" y="506986"/>
                  <a:pt x="336946" y="472927"/>
                  <a:pt x="308223" y="501650"/>
                </a:cubicBezTo>
                <a:cubicBezTo>
                  <a:pt x="272321" y="537552"/>
                  <a:pt x="324614" y="506154"/>
                  <a:pt x="270123" y="533400"/>
                </a:cubicBezTo>
                <a:cubicBezTo>
                  <a:pt x="262916" y="547814"/>
                  <a:pt x="255493" y="565284"/>
                  <a:pt x="244723" y="577850"/>
                </a:cubicBezTo>
                <a:cubicBezTo>
                  <a:pt x="236931" y="586941"/>
                  <a:pt x="227115" y="594159"/>
                  <a:pt x="219323" y="603250"/>
                </a:cubicBezTo>
                <a:cubicBezTo>
                  <a:pt x="157842" y="674978"/>
                  <a:pt x="248564" y="573743"/>
                  <a:pt x="200273" y="641350"/>
                </a:cubicBezTo>
                <a:cubicBezTo>
                  <a:pt x="193313" y="651093"/>
                  <a:pt x="182665" y="657659"/>
                  <a:pt x="174873" y="666750"/>
                </a:cubicBezTo>
                <a:cubicBezTo>
                  <a:pt x="169906" y="672544"/>
                  <a:pt x="165959" y="679174"/>
                  <a:pt x="162173" y="685800"/>
                </a:cubicBezTo>
                <a:cubicBezTo>
                  <a:pt x="157477" y="694019"/>
                  <a:pt x="155633" y="704013"/>
                  <a:pt x="149473" y="711200"/>
                </a:cubicBezTo>
                <a:cubicBezTo>
                  <a:pt x="78586" y="793902"/>
                  <a:pt x="158342" y="678846"/>
                  <a:pt x="111373" y="749300"/>
                </a:cubicBezTo>
                <a:cubicBezTo>
                  <a:pt x="107140" y="770467"/>
                  <a:pt x="103617" y="791788"/>
                  <a:pt x="98673" y="812800"/>
                </a:cubicBezTo>
                <a:cubicBezTo>
                  <a:pt x="92517" y="838964"/>
                  <a:pt x="87247" y="860291"/>
                  <a:pt x="73273" y="882650"/>
                </a:cubicBezTo>
                <a:cubicBezTo>
                  <a:pt x="67664" y="891625"/>
                  <a:pt x="62258" y="901162"/>
                  <a:pt x="54223" y="908050"/>
                </a:cubicBezTo>
                <a:cubicBezTo>
                  <a:pt x="47036" y="914210"/>
                  <a:pt x="37290" y="916517"/>
                  <a:pt x="28823" y="920750"/>
                </a:cubicBezTo>
                <a:cubicBezTo>
                  <a:pt x="35155" y="965073"/>
                  <a:pt x="43783" y="1017507"/>
                  <a:pt x="41523" y="1060450"/>
                </a:cubicBezTo>
                <a:cubicBezTo>
                  <a:pt x="41025" y="1069903"/>
                  <a:pt x="33056" y="1077383"/>
                  <a:pt x="28823" y="1085850"/>
                </a:cubicBezTo>
                <a:cubicBezTo>
                  <a:pt x="24590" y="1117600"/>
                  <a:pt x="21611" y="1149543"/>
                  <a:pt x="16123" y="1181100"/>
                </a:cubicBezTo>
                <a:cubicBezTo>
                  <a:pt x="13132" y="1198296"/>
                  <a:pt x="0" y="1214784"/>
                  <a:pt x="3423" y="1231900"/>
                </a:cubicBezTo>
                <a:cubicBezTo>
                  <a:pt x="5279" y="1241182"/>
                  <a:pt x="20356" y="1240367"/>
                  <a:pt x="28823" y="1244600"/>
                </a:cubicBezTo>
                <a:cubicBezTo>
                  <a:pt x="54786" y="1348451"/>
                  <a:pt x="29449" y="1239323"/>
                  <a:pt x="41523" y="1504950"/>
                </a:cubicBezTo>
                <a:cubicBezTo>
                  <a:pt x="41872" y="1512632"/>
                  <a:pt x="48462" y="1561357"/>
                  <a:pt x="54223" y="1574800"/>
                </a:cubicBezTo>
                <a:cubicBezTo>
                  <a:pt x="57229" y="1581815"/>
                  <a:pt x="62690" y="1587500"/>
                  <a:pt x="66923" y="1593850"/>
                </a:cubicBezTo>
                <a:cubicBezTo>
                  <a:pt x="69362" y="1608483"/>
                  <a:pt x="71807" y="1635368"/>
                  <a:pt x="79623" y="1651000"/>
                </a:cubicBezTo>
                <a:cubicBezTo>
                  <a:pt x="83036" y="1657826"/>
                  <a:pt x="88537" y="1663424"/>
                  <a:pt x="92323" y="1670050"/>
                </a:cubicBezTo>
                <a:cubicBezTo>
                  <a:pt x="114611" y="1709054"/>
                  <a:pt x="93043" y="1683470"/>
                  <a:pt x="124073" y="1714500"/>
                </a:cubicBezTo>
                <a:cubicBezTo>
                  <a:pt x="126190" y="1720850"/>
                  <a:pt x="125690" y="1728817"/>
                  <a:pt x="130423" y="1733550"/>
                </a:cubicBezTo>
                <a:cubicBezTo>
                  <a:pt x="141216" y="1744343"/>
                  <a:pt x="155823" y="1750483"/>
                  <a:pt x="168523" y="1758950"/>
                </a:cubicBezTo>
                <a:lnTo>
                  <a:pt x="187573" y="1771650"/>
                </a:lnTo>
                <a:lnTo>
                  <a:pt x="206623" y="1784350"/>
                </a:lnTo>
                <a:lnTo>
                  <a:pt x="225673" y="1797050"/>
                </a:lnTo>
                <a:cubicBezTo>
                  <a:pt x="229906" y="1803400"/>
                  <a:pt x="232414" y="1811332"/>
                  <a:pt x="238373" y="1816100"/>
                </a:cubicBezTo>
                <a:cubicBezTo>
                  <a:pt x="243600" y="1820281"/>
                  <a:pt x="251436" y="1819457"/>
                  <a:pt x="257423" y="1822450"/>
                </a:cubicBezTo>
                <a:cubicBezTo>
                  <a:pt x="264249" y="1825863"/>
                  <a:pt x="270123" y="1830917"/>
                  <a:pt x="276473" y="1835150"/>
                </a:cubicBezTo>
                <a:cubicBezTo>
                  <a:pt x="280706" y="1841500"/>
                  <a:pt x="283214" y="1849432"/>
                  <a:pt x="289173" y="1854200"/>
                </a:cubicBezTo>
                <a:cubicBezTo>
                  <a:pt x="294400" y="1858381"/>
                  <a:pt x="302939" y="1856441"/>
                  <a:pt x="308223" y="1860550"/>
                </a:cubicBezTo>
                <a:cubicBezTo>
                  <a:pt x="322400" y="1871577"/>
                  <a:pt x="333623" y="1885950"/>
                  <a:pt x="346323" y="1898650"/>
                </a:cubicBezTo>
                <a:lnTo>
                  <a:pt x="346323" y="1898650"/>
                </a:lnTo>
                <a:cubicBezTo>
                  <a:pt x="354790" y="1911350"/>
                  <a:pt x="364897" y="1923098"/>
                  <a:pt x="371723" y="1936750"/>
                </a:cubicBezTo>
                <a:cubicBezTo>
                  <a:pt x="375956" y="1945217"/>
                  <a:pt x="378363" y="1954878"/>
                  <a:pt x="384423" y="1962150"/>
                </a:cubicBezTo>
                <a:cubicBezTo>
                  <a:pt x="389309" y="1968013"/>
                  <a:pt x="397123" y="1970617"/>
                  <a:pt x="403473" y="1974850"/>
                </a:cubicBezTo>
                <a:cubicBezTo>
                  <a:pt x="407706" y="1983317"/>
                  <a:pt x="410671" y="1992547"/>
                  <a:pt x="416173" y="2000250"/>
                </a:cubicBezTo>
                <a:cubicBezTo>
                  <a:pt x="432542" y="2023167"/>
                  <a:pt x="434615" y="2015619"/>
                  <a:pt x="454273" y="2032000"/>
                </a:cubicBezTo>
                <a:cubicBezTo>
                  <a:pt x="461172" y="2037749"/>
                  <a:pt x="465851" y="2046069"/>
                  <a:pt x="473323" y="2051050"/>
                </a:cubicBezTo>
                <a:cubicBezTo>
                  <a:pt x="478892" y="2054763"/>
                  <a:pt x="486386" y="2054407"/>
                  <a:pt x="492373" y="2057400"/>
                </a:cubicBezTo>
                <a:cubicBezTo>
                  <a:pt x="533924" y="2078175"/>
                  <a:pt x="488342" y="2061063"/>
                  <a:pt x="530473" y="2089150"/>
                </a:cubicBezTo>
                <a:cubicBezTo>
                  <a:pt x="536042" y="2092863"/>
                  <a:pt x="543173" y="2093383"/>
                  <a:pt x="549523" y="2095500"/>
                </a:cubicBezTo>
                <a:cubicBezTo>
                  <a:pt x="552934" y="2098059"/>
                  <a:pt x="586376" y="2123874"/>
                  <a:pt x="593973" y="2127250"/>
                </a:cubicBezTo>
                <a:cubicBezTo>
                  <a:pt x="606206" y="2132687"/>
                  <a:pt x="619373" y="2135717"/>
                  <a:pt x="632073" y="2139950"/>
                </a:cubicBezTo>
                <a:cubicBezTo>
                  <a:pt x="641053" y="2142943"/>
                  <a:pt x="649006" y="2148417"/>
                  <a:pt x="657473" y="2152650"/>
                </a:cubicBezTo>
                <a:cubicBezTo>
                  <a:pt x="661706" y="2159000"/>
                  <a:pt x="664214" y="2166932"/>
                  <a:pt x="670173" y="2171700"/>
                </a:cubicBezTo>
                <a:cubicBezTo>
                  <a:pt x="675400" y="2175881"/>
                  <a:pt x="683236" y="2175057"/>
                  <a:pt x="689223" y="2178050"/>
                </a:cubicBezTo>
                <a:cubicBezTo>
                  <a:pt x="696049" y="2181463"/>
                  <a:pt x="701101" y="2188142"/>
                  <a:pt x="708273" y="2190750"/>
                </a:cubicBezTo>
                <a:cubicBezTo>
                  <a:pt x="724677" y="2196715"/>
                  <a:pt x="742514" y="2197930"/>
                  <a:pt x="759073" y="2203450"/>
                </a:cubicBezTo>
                <a:lnTo>
                  <a:pt x="797173" y="2216150"/>
                </a:lnTo>
                <a:lnTo>
                  <a:pt x="835273" y="2228850"/>
                </a:lnTo>
                <a:cubicBezTo>
                  <a:pt x="858523" y="2236600"/>
                  <a:pt x="880057" y="2244319"/>
                  <a:pt x="905123" y="2247900"/>
                </a:cubicBezTo>
                <a:cubicBezTo>
                  <a:pt x="942231" y="2253201"/>
                  <a:pt x="947896" y="2253172"/>
                  <a:pt x="981323" y="2260600"/>
                </a:cubicBezTo>
                <a:cubicBezTo>
                  <a:pt x="989842" y="2262493"/>
                  <a:pt x="998115" y="2265515"/>
                  <a:pt x="1006723" y="2266950"/>
                </a:cubicBezTo>
                <a:cubicBezTo>
                  <a:pt x="1023556" y="2269755"/>
                  <a:pt x="1040608" y="2271045"/>
                  <a:pt x="1057523" y="2273300"/>
                </a:cubicBezTo>
                <a:cubicBezTo>
                  <a:pt x="1113369" y="2280746"/>
                  <a:pt x="1096802" y="2280065"/>
                  <a:pt x="1159123" y="2286000"/>
                </a:cubicBezTo>
                <a:cubicBezTo>
                  <a:pt x="1184496" y="2288416"/>
                  <a:pt x="1209975" y="2289682"/>
                  <a:pt x="1235323" y="2292350"/>
                </a:cubicBezTo>
                <a:cubicBezTo>
                  <a:pt x="1250208" y="2293917"/>
                  <a:pt x="1264829" y="2297870"/>
                  <a:pt x="1279773" y="2298700"/>
                </a:cubicBezTo>
                <a:cubicBezTo>
                  <a:pt x="1341098" y="2302107"/>
                  <a:pt x="1402556" y="2302493"/>
                  <a:pt x="1463923" y="2305050"/>
                </a:cubicBezTo>
                <a:cubicBezTo>
                  <a:pt x="1504160" y="2306727"/>
                  <a:pt x="1544356" y="2309283"/>
                  <a:pt x="1584573" y="2311400"/>
                </a:cubicBezTo>
                <a:cubicBezTo>
                  <a:pt x="1637490" y="2307167"/>
                  <a:pt x="1690623" y="2305088"/>
                  <a:pt x="1743323" y="2298700"/>
                </a:cubicBezTo>
                <a:cubicBezTo>
                  <a:pt x="1750266" y="2297858"/>
                  <a:pt x="1829257" y="2277027"/>
                  <a:pt x="1838573" y="2273300"/>
                </a:cubicBezTo>
                <a:cubicBezTo>
                  <a:pt x="1856151" y="2266269"/>
                  <a:pt x="1871006" y="2252492"/>
                  <a:pt x="1889373" y="2247900"/>
                </a:cubicBezTo>
                <a:cubicBezTo>
                  <a:pt x="2013263" y="2216927"/>
                  <a:pt x="1858565" y="2254746"/>
                  <a:pt x="2003673" y="2222500"/>
                </a:cubicBezTo>
                <a:cubicBezTo>
                  <a:pt x="2040657" y="2214281"/>
                  <a:pt x="2063085" y="2207339"/>
                  <a:pt x="2098923" y="2197100"/>
                </a:cubicBezTo>
                <a:cubicBezTo>
                  <a:pt x="2105273" y="2192867"/>
                  <a:pt x="2111273" y="2188054"/>
                  <a:pt x="2117973" y="2184400"/>
                </a:cubicBezTo>
                <a:cubicBezTo>
                  <a:pt x="2134593" y="2175334"/>
                  <a:pt x="2153021" y="2169502"/>
                  <a:pt x="2168773" y="2159000"/>
                </a:cubicBezTo>
                <a:lnTo>
                  <a:pt x="2206873" y="2133600"/>
                </a:lnTo>
                <a:cubicBezTo>
                  <a:pt x="2213223" y="2129367"/>
                  <a:pt x="2218519" y="2122751"/>
                  <a:pt x="2225923" y="2120900"/>
                </a:cubicBezTo>
                <a:lnTo>
                  <a:pt x="2276723" y="2108200"/>
                </a:lnTo>
                <a:cubicBezTo>
                  <a:pt x="2311525" y="2084998"/>
                  <a:pt x="2288947" y="2098913"/>
                  <a:pt x="2346573" y="2070100"/>
                </a:cubicBezTo>
                <a:cubicBezTo>
                  <a:pt x="2355040" y="2065867"/>
                  <a:pt x="2363184" y="2060916"/>
                  <a:pt x="2371973" y="2057400"/>
                </a:cubicBezTo>
                <a:cubicBezTo>
                  <a:pt x="2382556" y="2053167"/>
                  <a:pt x="2393528" y="2049798"/>
                  <a:pt x="2403723" y="2044700"/>
                </a:cubicBezTo>
                <a:cubicBezTo>
                  <a:pt x="2410549" y="2041287"/>
                  <a:pt x="2416147" y="2035786"/>
                  <a:pt x="2422773" y="2032000"/>
                </a:cubicBezTo>
                <a:cubicBezTo>
                  <a:pt x="2430992" y="2027304"/>
                  <a:pt x="2439706" y="2023533"/>
                  <a:pt x="2448173" y="2019300"/>
                </a:cubicBezTo>
                <a:cubicBezTo>
                  <a:pt x="2452406" y="2010833"/>
                  <a:pt x="2454180" y="2000593"/>
                  <a:pt x="2460873" y="1993900"/>
                </a:cubicBezTo>
                <a:cubicBezTo>
                  <a:pt x="2471666" y="1983107"/>
                  <a:pt x="2486273" y="1976967"/>
                  <a:pt x="2498973" y="1968500"/>
                </a:cubicBezTo>
                <a:cubicBezTo>
                  <a:pt x="2545385" y="1937558"/>
                  <a:pt x="2487027" y="1975326"/>
                  <a:pt x="2543423" y="1943100"/>
                </a:cubicBezTo>
                <a:cubicBezTo>
                  <a:pt x="2550049" y="1939314"/>
                  <a:pt x="2556123" y="1934633"/>
                  <a:pt x="2562473" y="1930400"/>
                </a:cubicBezTo>
                <a:cubicBezTo>
                  <a:pt x="2566706" y="1921933"/>
                  <a:pt x="2571657" y="1913789"/>
                  <a:pt x="2575173" y="1905000"/>
                </a:cubicBezTo>
                <a:cubicBezTo>
                  <a:pt x="2580145" y="1892571"/>
                  <a:pt x="2581886" y="1878874"/>
                  <a:pt x="2587873" y="1866900"/>
                </a:cubicBezTo>
                <a:cubicBezTo>
                  <a:pt x="2595637" y="1851373"/>
                  <a:pt x="2602054" y="1835913"/>
                  <a:pt x="2613273" y="1822450"/>
                </a:cubicBezTo>
                <a:cubicBezTo>
                  <a:pt x="2638571" y="1792093"/>
                  <a:pt x="2624128" y="1813405"/>
                  <a:pt x="2651373" y="1790700"/>
                </a:cubicBezTo>
                <a:cubicBezTo>
                  <a:pt x="2658272" y="1784951"/>
                  <a:pt x="2664073" y="1778000"/>
                  <a:pt x="2670423" y="1771650"/>
                </a:cubicBezTo>
                <a:cubicBezTo>
                  <a:pt x="2676882" y="1745814"/>
                  <a:pt x="2675242" y="1744568"/>
                  <a:pt x="2689473" y="1720850"/>
                </a:cubicBezTo>
                <a:cubicBezTo>
                  <a:pt x="2697326" y="1707762"/>
                  <a:pt x="2701221" y="1689576"/>
                  <a:pt x="2714873" y="1682750"/>
                </a:cubicBezTo>
                <a:lnTo>
                  <a:pt x="2740273" y="1670050"/>
                </a:lnTo>
                <a:cubicBezTo>
                  <a:pt x="2744506" y="1661583"/>
                  <a:pt x="2749244" y="1653351"/>
                  <a:pt x="2752973" y="1644650"/>
                </a:cubicBezTo>
                <a:cubicBezTo>
                  <a:pt x="2759498" y="1629425"/>
                  <a:pt x="2761070" y="1616312"/>
                  <a:pt x="2765673" y="1600200"/>
                </a:cubicBezTo>
                <a:cubicBezTo>
                  <a:pt x="2767512" y="1593764"/>
                  <a:pt x="2770571" y="1587684"/>
                  <a:pt x="2772023" y="1581150"/>
                </a:cubicBezTo>
                <a:cubicBezTo>
                  <a:pt x="2774816" y="1568581"/>
                  <a:pt x="2775250" y="1555541"/>
                  <a:pt x="2778373" y="1543050"/>
                </a:cubicBezTo>
                <a:cubicBezTo>
                  <a:pt x="2781620" y="1530063"/>
                  <a:pt x="2788448" y="1518077"/>
                  <a:pt x="2791073" y="1504950"/>
                </a:cubicBezTo>
                <a:cubicBezTo>
                  <a:pt x="2798736" y="1466636"/>
                  <a:pt x="2794010" y="1483439"/>
                  <a:pt x="2803773" y="1454150"/>
                </a:cubicBezTo>
                <a:cubicBezTo>
                  <a:pt x="2805890" y="1432983"/>
                  <a:pt x="2807774" y="1411792"/>
                  <a:pt x="2810123" y="1390650"/>
                </a:cubicBezTo>
                <a:cubicBezTo>
                  <a:pt x="2811313" y="1379939"/>
                  <a:pt x="2815526" y="1331475"/>
                  <a:pt x="2822823" y="1314450"/>
                </a:cubicBezTo>
                <a:cubicBezTo>
                  <a:pt x="2829454" y="1298979"/>
                  <a:pt x="2843130" y="1287793"/>
                  <a:pt x="2854573" y="1276350"/>
                </a:cubicBezTo>
                <a:cubicBezTo>
                  <a:pt x="2871371" y="1209159"/>
                  <a:pt x="2848564" y="1288282"/>
                  <a:pt x="2873623" y="1231900"/>
                </a:cubicBezTo>
                <a:cubicBezTo>
                  <a:pt x="2895895" y="1181787"/>
                  <a:pt x="2871103" y="1203947"/>
                  <a:pt x="2905373" y="1181100"/>
                </a:cubicBezTo>
                <a:lnTo>
                  <a:pt x="2930773" y="1130300"/>
                </a:lnTo>
                <a:cubicBezTo>
                  <a:pt x="2935006" y="1121833"/>
                  <a:pt x="2941177" y="1114083"/>
                  <a:pt x="2943473" y="1104900"/>
                </a:cubicBezTo>
                <a:lnTo>
                  <a:pt x="2949823" y="1079500"/>
                </a:lnTo>
                <a:cubicBezTo>
                  <a:pt x="2939028" y="1036321"/>
                  <a:pt x="2942650" y="1035198"/>
                  <a:pt x="2924423" y="1003300"/>
                </a:cubicBezTo>
                <a:cubicBezTo>
                  <a:pt x="2920637" y="996674"/>
                  <a:pt x="2917119" y="989646"/>
                  <a:pt x="2911723" y="984250"/>
                </a:cubicBezTo>
                <a:cubicBezTo>
                  <a:pt x="2906327" y="978854"/>
                  <a:pt x="2899023" y="975783"/>
                  <a:pt x="2892673" y="971550"/>
                </a:cubicBezTo>
                <a:cubicBezTo>
                  <a:pt x="2888440" y="965200"/>
                  <a:pt x="2886445" y="956545"/>
                  <a:pt x="2879973" y="952500"/>
                </a:cubicBezTo>
                <a:cubicBezTo>
                  <a:pt x="2868621" y="945405"/>
                  <a:pt x="2854106" y="945237"/>
                  <a:pt x="2841873" y="939800"/>
                </a:cubicBezTo>
                <a:cubicBezTo>
                  <a:pt x="2834899" y="936700"/>
                  <a:pt x="2829173" y="931333"/>
                  <a:pt x="2822823" y="927100"/>
                </a:cubicBezTo>
                <a:cubicBezTo>
                  <a:pt x="2814356" y="914400"/>
                  <a:pt x="2795530" y="904146"/>
                  <a:pt x="2797423" y="889000"/>
                </a:cubicBezTo>
                <a:cubicBezTo>
                  <a:pt x="2799540" y="872067"/>
                  <a:pt x="2800720" y="854990"/>
                  <a:pt x="2803773" y="838200"/>
                </a:cubicBezTo>
                <a:cubicBezTo>
                  <a:pt x="2804970" y="831614"/>
                  <a:pt x="2805942" y="824377"/>
                  <a:pt x="2810123" y="819150"/>
                </a:cubicBezTo>
                <a:cubicBezTo>
                  <a:pt x="2814891" y="813191"/>
                  <a:pt x="2822823" y="810683"/>
                  <a:pt x="2829173" y="806450"/>
                </a:cubicBezTo>
                <a:cubicBezTo>
                  <a:pt x="2816473" y="797983"/>
                  <a:pt x="2797899" y="794702"/>
                  <a:pt x="2791073" y="781050"/>
                </a:cubicBezTo>
                <a:cubicBezTo>
                  <a:pt x="2787683" y="774270"/>
                  <a:pt x="2773366" y="743011"/>
                  <a:pt x="2765673" y="736600"/>
                </a:cubicBezTo>
                <a:cubicBezTo>
                  <a:pt x="2758401" y="730540"/>
                  <a:pt x="2748740" y="728133"/>
                  <a:pt x="2740273" y="723900"/>
                </a:cubicBezTo>
                <a:cubicBezTo>
                  <a:pt x="2736040" y="715433"/>
                  <a:pt x="2734266" y="705193"/>
                  <a:pt x="2727573" y="698500"/>
                </a:cubicBezTo>
                <a:cubicBezTo>
                  <a:pt x="2722840" y="693767"/>
                  <a:pt x="2710774" y="698454"/>
                  <a:pt x="2708523" y="692150"/>
                </a:cubicBezTo>
                <a:cubicBezTo>
                  <a:pt x="2699159" y="665932"/>
                  <a:pt x="2702851" y="636539"/>
                  <a:pt x="2695823" y="609600"/>
                </a:cubicBezTo>
                <a:cubicBezTo>
                  <a:pt x="2667474" y="500930"/>
                  <a:pt x="2683107" y="577818"/>
                  <a:pt x="2657723" y="527050"/>
                </a:cubicBezTo>
                <a:cubicBezTo>
                  <a:pt x="2630507" y="472619"/>
                  <a:pt x="2659256" y="517032"/>
                  <a:pt x="2632323" y="469900"/>
                </a:cubicBezTo>
                <a:cubicBezTo>
                  <a:pt x="2628537" y="463274"/>
                  <a:pt x="2625486" y="455736"/>
                  <a:pt x="2619623" y="450850"/>
                </a:cubicBezTo>
                <a:cubicBezTo>
                  <a:pt x="2612351" y="444790"/>
                  <a:pt x="2602690" y="442383"/>
                  <a:pt x="2594223" y="438150"/>
                </a:cubicBezTo>
                <a:cubicBezTo>
                  <a:pt x="2590833" y="431370"/>
                  <a:pt x="2576516" y="400111"/>
                  <a:pt x="2568823" y="393700"/>
                </a:cubicBezTo>
                <a:cubicBezTo>
                  <a:pt x="2561551" y="387640"/>
                  <a:pt x="2551890" y="385233"/>
                  <a:pt x="2543423" y="381000"/>
                </a:cubicBezTo>
                <a:cubicBezTo>
                  <a:pt x="2512481" y="334588"/>
                  <a:pt x="2550249" y="392946"/>
                  <a:pt x="2518023" y="336550"/>
                </a:cubicBezTo>
                <a:cubicBezTo>
                  <a:pt x="2514237" y="329924"/>
                  <a:pt x="2511186" y="322386"/>
                  <a:pt x="2505323" y="317500"/>
                </a:cubicBezTo>
                <a:cubicBezTo>
                  <a:pt x="2498051" y="311440"/>
                  <a:pt x="2488040" y="309670"/>
                  <a:pt x="2479923" y="304800"/>
                </a:cubicBezTo>
                <a:lnTo>
                  <a:pt x="2422773" y="266700"/>
                </a:lnTo>
                <a:cubicBezTo>
                  <a:pt x="2416423" y="262467"/>
                  <a:pt x="2410549" y="257413"/>
                  <a:pt x="2403723" y="254000"/>
                </a:cubicBezTo>
                <a:cubicBezTo>
                  <a:pt x="2371497" y="237887"/>
                  <a:pt x="2386199" y="246551"/>
                  <a:pt x="2359273" y="228600"/>
                </a:cubicBezTo>
                <a:cubicBezTo>
                  <a:pt x="2355040" y="220133"/>
                  <a:pt x="2353266" y="209893"/>
                  <a:pt x="2346573" y="203200"/>
                </a:cubicBezTo>
                <a:cubicBezTo>
                  <a:pt x="2323168" y="179795"/>
                  <a:pt x="2308127" y="180132"/>
                  <a:pt x="2283073" y="165100"/>
                </a:cubicBezTo>
                <a:cubicBezTo>
                  <a:pt x="2269985" y="157247"/>
                  <a:pt x="2257673" y="148167"/>
                  <a:pt x="2244973" y="139700"/>
                </a:cubicBezTo>
                <a:cubicBezTo>
                  <a:pt x="2238623" y="135467"/>
                  <a:pt x="2232749" y="130413"/>
                  <a:pt x="2225923" y="127000"/>
                </a:cubicBezTo>
                <a:cubicBezTo>
                  <a:pt x="2204254" y="116165"/>
                  <a:pt x="2169024" y="96792"/>
                  <a:pt x="2143373" y="88900"/>
                </a:cubicBezTo>
                <a:cubicBezTo>
                  <a:pt x="2126690" y="83767"/>
                  <a:pt x="2109901" y="78300"/>
                  <a:pt x="2092573" y="76200"/>
                </a:cubicBezTo>
                <a:cubicBezTo>
                  <a:pt x="2039873" y="69812"/>
                  <a:pt x="1986740" y="67733"/>
                  <a:pt x="1933823" y="63500"/>
                </a:cubicBezTo>
                <a:lnTo>
                  <a:pt x="1870323" y="38100"/>
                </a:lnTo>
                <a:cubicBezTo>
                  <a:pt x="1859740" y="33867"/>
                  <a:pt x="1848057" y="31723"/>
                  <a:pt x="1838573" y="25400"/>
                </a:cubicBezTo>
                <a:cubicBezTo>
                  <a:pt x="1832223" y="21167"/>
                  <a:pt x="1826973" y="14356"/>
                  <a:pt x="1819523" y="12700"/>
                </a:cubicBezTo>
                <a:cubicBezTo>
                  <a:pt x="1788255" y="5752"/>
                  <a:pt x="1756023" y="4233"/>
                  <a:pt x="1724273" y="0"/>
                </a:cubicBezTo>
                <a:lnTo>
                  <a:pt x="1235323" y="6350"/>
                </a:lnTo>
                <a:cubicBezTo>
                  <a:pt x="1229651" y="6485"/>
                  <a:pt x="1161314" y="17152"/>
                  <a:pt x="1152773" y="19050"/>
                </a:cubicBezTo>
                <a:cubicBezTo>
                  <a:pt x="1146239" y="20502"/>
                  <a:pt x="1140181" y="23639"/>
                  <a:pt x="1133723" y="25400"/>
                </a:cubicBezTo>
                <a:cubicBezTo>
                  <a:pt x="1116884" y="29993"/>
                  <a:pt x="1099482" y="32580"/>
                  <a:pt x="1082923" y="38100"/>
                </a:cubicBezTo>
                <a:lnTo>
                  <a:pt x="1044823" y="50800"/>
                </a:lnTo>
                <a:cubicBezTo>
                  <a:pt x="1038473" y="52917"/>
                  <a:pt x="1032337" y="55837"/>
                  <a:pt x="1025773" y="57150"/>
                </a:cubicBezTo>
                <a:cubicBezTo>
                  <a:pt x="908747" y="80555"/>
                  <a:pt x="1053077" y="50324"/>
                  <a:pt x="974973" y="69850"/>
                </a:cubicBezTo>
                <a:cubicBezTo>
                  <a:pt x="964502" y="72468"/>
                  <a:pt x="953694" y="73582"/>
                  <a:pt x="943223" y="76200"/>
                </a:cubicBezTo>
                <a:cubicBezTo>
                  <a:pt x="936729" y="77823"/>
                  <a:pt x="930667" y="80927"/>
                  <a:pt x="924173" y="82550"/>
                </a:cubicBezTo>
                <a:cubicBezTo>
                  <a:pt x="913702" y="85168"/>
                  <a:pt x="902894" y="86282"/>
                  <a:pt x="892423" y="88900"/>
                </a:cubicBezTo>
                <a:cubicBezTo>
                  <a:pt x="885929" y="90523"/>
                  <a:pt x="879867" y="93627"/>
                  <a:pt x="873373" y="95250"/>
                </a:cubicBezTo>
                <a:cubicBezTo>
                  <a:pt x="862902" y="97868"/>
                  <a:pt x="852159" y="99259"/>
                  <a:pt x="841623" y="101600"/>
                </a:cubicBezTo>
                <a:cubicBezTo>
                  <a:pt x="830469" y="104079"/>
                  <a:pt x="808596" y="109404"/>
                  <a:pt x="797173" y="114300"/>
                </a:cubicBezTo>
                <a:cubicBezTo>
                  <a:pt x="788472" y="118029"/>
                  <a:pt x="780474" y="123271"/>
                  <a:pt x="771773" y="127000"/>
                </a:cubicBezTo>
                <a:cubicBezTo>
                  <a:pt x="765621" y="129637"/>
                  <a:pt x="758875" y="130713"/>
                  <a:pt x="752723" y="133350"/>
                </a:cubicBezTo>
                <a:cubicBezTo>
                  <a:pt x="744022" y="137079"/>
                  <a:pt x="736024" y="142321"/>
                  <a:pt x="727323" y="146050"/>
                </a:cubicBezTo>
                <a:cubicBezTo>
                  <a:pt x="721171" y="148687"/>
                  <a:pt x="714425" y="149763"/>
                  <a:pt x="708273" y="152400"/>
                </a:cubicBezTo>
                <a:cubicBezTo>
                  <a:pt x="669895" y="168848"/>
                  <a:pt x="695709" y="159579"/>
                  <a:pt x="663823" y="177800"/>
                </a:cubicBezTo>
                <a:cubicBezTo>
                  <a:pt x="655604" y="182496"/>
                  <a:pt x="646890" y="186267"/>
                  <a:pt x="638423" y="190500"/>
                </a:cubicBezTo>
                <a:cubicBezTo>
                  <a:pt x="634190" y="196850"/>
                  <a:pt x="631586" y="204664"/>
                  <a:pt x="625723" y="209550"/>
                </a:cubicBezTo>
                <a:cubicBezTo>
                  <a:pt x="615261" y="218269"/>
                  <a:pt x="594507" y="224189"/>
                  <a:pt x="581273" y="228600"/>
                </a:cubicBezTo>
                <a:cubicBezTo>
                  <a:pt x="578519" y="234108"/>
                  <a:pt x="563053" y="267665"/>
                  <a:pt x="555873" y="273050"/>
                </a:cubicBezTo>
                <a:cubicBezTo>
                  <a:pt x="552486" y="275590"/>
                  <a:pt x="583390" y="265642"/>
                  <a:pt x="581273" y="266700"/>
                </a:cubicBezTo>
                <a:close/>
              </a:path>
            </a:pathLst>
          </a:cu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HOW Does a wet cell battery Work?</a:t>
            </a:r>
            <a:endParaRPr lang="en-US" dirty="0"/>
          </a:p>
        </p:txBody>
      </p:sp>
      <p:sp>
        <p:nvSpPr>
          <p:cNvPr id="9" name="Oval 8"/>
          <p:cNvSpPr/>
          <p:nvPr/>
        </p:nvSpPr>
        <p:spPr>
          <a:xfrm rot="1459760">
            <a:off x="5480583" y="3479057"/>
            <a:ext cx="545033" cy="829092"/>
          </a:xfrm>
          <a:prstGeom prst="ellipse">
            <a:avLst/>
          </a:prstGeom>
          <a:solidFill>
            <a:srgbClr val="FF993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Freeform 10"/>
          <p:cNvSpPr/>
          <p:nvPr/>
        </p:nvSpPr>
        <p:spPr>
          <a:xfrm rot="864139" flipH="1">
            <a:off x="3505200" y="3327400"/>
            <a:ext cx="1066800" cy="1152099"/>
          </a:xfrm>
          <a:custGeom>
            <a:avLst/>
            <a:gdLst>
              <a:gd name="connsiteX0" fmla="*/ 0 w 4776716"/>
              <a:gd name="connsiteY0" fmla="*/ 3057099 h 3057099"/>
              <a:gd name="connsiteX1" fmla="*/ 286603 w 4776716"/>
              <a:gd name="connsiteY1" fmla="*/ 3002508 h 3057099"/>
              <a:gd name="connsiteX2" fmla="*/ 532262 w 4776716"/>
              <a:gd name="connsiteY2" fmla="*/ 2920621 h 3057099"/>
              <a:gd name="connsiteX3" fmla="*/ 736979 w 4776716"/>
              <a:gd name="connsiteY3" fmla="*/ 2797791 h 3057099"/>
              <a:gd name="connsiteX4" fmla="*/ 4312692 w 4776716"/>
              <a:gd name="connsiteY4" fmla="*/ 641445 h 3057099"/>
              <a:gd name="connsiteX5" fmla="*/ 4421874 w 4776716"/>
              <a:gd name="connsiteY5" fmla="*/ 600502 h 3057099"/>
              <a:gd name="connsiteX6" fmla="*/ 4612943 w 4776716"/>
              <a:gd name="connsiteY6" fmla="*/ 614149 h 3057099"/>
              <a:gd name="connsiteX7" fmla="*/ 4735773 w 4776716"/>
              <a:gd name="connsiteY7" fmla="*/ 600502 h 3057099"/>
              <a:gd name="connsiteX8" fmla="*/ 4776716 w 4776716"/>
              <a:gd name="connsiteY8" fmla="*/ 504967 h 3057099"/>
              <a:gd name="connsiteX9" fmla="*/ 4722125 w 4776716"/>
              <a:gd name="connsiteY9" fmla="*/ 313899 h 3057099"/>
              <a:gd name="connsiteX10" fmla="*/ 4585647 w 4776716"/>
              <a:gd name="connsiteY10" fmla="*/ 109182 h 3057099"/>
              <a:gd name="connsiteX11" fmla="*/ 4394579 w 4776716"/>
              <a:gd name="connsiteY11" fmla="*/ 0 h 3057099"/>
              <a:gd name="connsiteX12" fmla="*/ 4326340 w 4776716"/>
              <a:gd name="connsiteY12" fmla="*/ 40943 h 3057099"/>
              <a:gd name="connsiteX13" fmla="*/ 4258101 w 4776716"/>
              <a:gd name="connsiteY13" fmla="*/ 122830 h 3057099"/>
              <a:gd name="connsiteX14" fmla="*/ 4230806 w 4776716"/>
              <a:gd name="connsiteY14" fmla="*/ 232012 h 3057099"/>
              <a:gd name="connsiteX15" fmla="*/ 4230806 w 4776716"/>
              <a:gd name="connsiteY15" fmla="*/ 313899 h 3057099"/>
              <a:gd name="connsiteX16" fmla="*/ 245659 w 4776716"/>
              <a:gd name="connsiteY16" fmla="*/ 2715905 h 3057099"/>
              <a:gd name="connsiteX17" fmla="*/ 0 w 4776716"/>
              <a:gd name="connsiteY17" fmla="*/ 3057099 h 30570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4776716" h="3057099">
                <a:moveTo>
                  <a:pt x="0" y="3057099"/>
                </a:moveTo>
                <a:lnTo>
                  <a:pt x="286603" y="3002508"/>
                </a:lnTo>
                <a:lnTo>
                  <a:pt x="532262" y="2920621"/>
                </a:lnTo>
                <a:lnTo>
                  <a:pt x="736979" y="2797791"/>
                </a:lnTo>
                <a:lnTo>
                  <a:pt x="4312692" y="641445"/>
                </a:lnTo>
                <a:lnTo>
                  <a:pt x="4421874" y="600502"/>
                </a:lnTo>
                <a:lnTo>
                  <a:pt x="4612943" y="614149"/>
                </a:lnTo>
                <a:lnTo>
                  <a:pt x="4735773" y="600502"/>
                </a:lnTo>
                <a:lnTo>
                  <a:pt x="4776716" y="504967"/>
                </a:lnTo>
                <a:lnTo>
                  <a:pt x="4722125" y="313899"/>
                </a:lnTo>
                <a:lnTo>
                  <a:pt x="4585647" y="109182"/>
                </a:lnTo>
                <a:lnTo>
                  <a:pt x="4394579" y="0"/>
                </a:lnTo>
                <a:lnTo>
                  <a:pt x="4326340" y="40943"/>
                </a:lnTo>
                <a:lnTo>
                  <a:pt x="4258101" y="122830"/>
                </a:lnTo>
                <a:lnTo>
                  <a:pt x="4230806" y="232012"/>
                </a:lnTo>
                <a:lnTo>
                  <a:pt x="4230806" y="313899"/>
                </a:lnTo>
                <a:lnTo>
                  <a:pt x="245659" y="2715905"/>
                </a:lnTo>
                <a:lnTo>
                  <a:pt x="0" y="3057099"/>
                </a:lnTo>
                <a:close/>
              </a:path>
            </a:pathLst>
          </a:cu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reeform 9"/>
          <p:cNvSpPr/>
          <p:nvPr/>
        </p:nvSpPr>
        <p:spPr>
          <a:xfrm>
            <a:off x="2362200" y="3708400"/>
            <a:ext cx="4648200" cy="2997200"/>
          </a:xfrm>
          <a:custGeom>
            <a:avLst/>
            <a:gdLst>
              <a:gd name="connsiteX0" fmla="*/ 581273 w 2949823"/>
              <a:gd name="connsiteY0" fmla="*/ 266700 h 2311400"/>
              <a:gd name="connsiteX1" fmla="*/ 543173 w 2949823"/>
              <a:gd name="connsiteY1" fmla="*/ 279400 h 2311400"/>
              <a:gd name="connsiteX2" fmla="*/ 498723 w 2949823"/>
              <a:gd name="connsiteY2" fmla="*/ 292100 h 2311400"/>
              <a:gd name="connsiteX3" fmla="*/ 479673 w 2949823"/>
              <a:gd name="connsiteY3" fmla="*/ 304800 h 2311400"/>
              <a:gd name="connsiteX4" fmla="*/ 460623 w 2949823"/>
              <a:gd name="connsiteY4" fmla="*/ 311150 h 2311400"/>
              <a:gd name="connsiteX5" fmla="*/ 435223 w 2949823"/>
              <a:gd name="connsiteY5" fmla="*/ 323850 h 2311400"/>
              <a:gd name="connsiteX6" fmla="*/ 422523 w 2949823"/>
              <a:gd name="connsiteY6" fmla="*/ 342900 h 2311400"/>
              <a:gd name="connsiteX7" fmla="*/ 397123 w 2949823"/>
              <a:gd name="connsiteY7" fmla="*/ 355600 h 2311400"/>
              <a:gd name="connsiteX8" fmla="*/ 384423 w 2949823"/>
              <a:gd name="connsiteY8" fmla="*/ 406400 h 2311400"/>
              <a:gd name="connsiteX9" fmla="*/ 333623 w 2949823"/>
              <a:gd name="connsiteY9" fmla="*/ 469900 h 2311400"/>
              <a:gd name="connsiteX10" fmla="*/ 308223 w 2949823"/>
              <a:gd name="connsiteY10" fmla="*/ 501650 h 2311400"/>
              <a:gd name="connsiteX11" fmla="*/ 270123 w 2949823"/>
              <a:gd name="connsiteY11" fmla="*/ 533400 h 2311400"/>
              <a:gd name="connsiteX12" fmla="*/ 244723 w 2949823"/>
              <a:gd name="connsiteY12" fmla="*/ 577850 h 2311400"/>
              <a:gd name="connsiteX13" fmla="*/ 219323 w 2949823"/>
              <a:gd name="connsiteY13" fmla="*/ 603250 h 2311400"/>
              <a:gd name="connsiteX14" fmla="*/ 200273 w 2949823"/>
              <a:gd name="connsiteY14" fmla="*/ 641350 h 2311400"/>
              <a:gd name="connsiteX15" fmla="*/ 174873 w 2949823"/>
              <a:gd name="connsiteY15" fmla="*/ 666750 h 2311400"/>
              <a:gd name="connsiteX16" fmla="*/ 162173 w 2949823"/>
              <a:gd name="connsiteY16" fmla="*/ 685800 h 2311400"/>
              <a:gd name="connsiteX17" fmla="*/ 149473 w 2949823"/>
              <a:gd name="connsiteY17" fmla="*/ 711200 h 2311400"/>
              <a:gd name="connsiteX18" fmla="*/ 111373 w 2949823"/>
              <a:gd name="connsiteY18" fmla="*/ 749300 h 2311400"/>
              <a:gd name="connsiteX19" fmla="*/ 98673 w 2949823"/>
              <a:gd name="connsiteY19" fmla="*/ 812800 h 2311400"/>
              <a:gd name="connsiteX20" fmla="*/ 73273 w 2949823"/>
              <a:gd name="connsiteY20" fmla="*/ 882650 h 2311400"/>
              <a:gd name="connsiteX21" fmla="*/ 54223 w 2949823"/>
              <a:gd name="connsiteY21" fmla="*/ 908050 h 2311400"/>
              <a:gd name="connsiteX22" fmla="*/ 28823 w 2949823"/>
              <a:gd name="connsiteY22" fmla="*/ 920750 h 2311400"/>
              <a:gd name="connsiteX23" fmla="*/ 41523 w 2949823"/>
              <a:gd name="connsiteY23" fmla="*/ 1060450 h 2311400"/>
              <a:gd name="connsiteX24" fmla="*/ 28823 w 2949823"/>
              <a:gd name="connsiteY24" fmla="*/ 1085850 h 2311400"/>
              <a:gd name="connsiteX25" fmla="*/ 16123 w 2949823"/>
              <a:gd name="connsiteY25" fmla="*/ 1181100 h 2311400"/>
              <a:gd name="connsiteX26" fmla="*/ 3423 w 2949823"/>
              <a:gd name="connsiteY26" fmla="*/ 1231900 h 2311400"/>
              <a:gd name="connsiteX27" fmla="*/ 28823 w 2949823"/>
              <a:gd name="connsiteY27" fmla="*/ 1244600 h 2311400"/>
              <a:gd name="connsiteX28" fmla="*/ 41523 w 2949823"/>
              <a:gd name="connsiteY28" fmla="*/ 1504950 h 2311400"/>
              <a:gd name="connsiteX29" fmla="*/ 54223 w 2949823"/>
              <a:gd name="connsiteY29" fmla="*/ 1574800 h 2311400"/>
              <a:gd name="connsiteX30" fmla="*/ 66923 w 2949823"/>
              <a:gd name="connsiteY30" fmla="*/ 1593850 h 2311400"/>
              <a:gd name="connsiteX31" fmla="*/ 79623 w 2949823"/>
              <a:gd name="connsiteY31" fmla="*/ 1651000 h 2311400"/>
              <a:gd name="connsiteX32" fmla="*/ 92323 w 2949823"/>
              <a:gd name="connsiteY32" fmla="*/ 1670050 h 2311400"/>
              <a:gd name="connsiteX33" fmla="*/ 124073 w 2949823"/>
              <a:gd name="connsiteY33" fmla="*/ 1714500 h 2311400"/>
              <a:gd name="connsiteX34" fmla="*/ 130423 w 2949823"/>
              <a:gd name="connsiteY34" fmla="*/ 1733550 h 2311400"/>
              <a:gd name="connsiteX35" fmla="*/ 168523 w 2949823"/>
              <a:gd name="connsiteY35" fmla="*/ 1758950 h 2311400"/>
              <a:gd name="connsiteX36" fmla="*/ 187573 w 2949823"/>
              <a:gd name="connsiteY36" fmla="*/ 1771650 h 2311400"/>
              <a:gd name="connsiteX37" fmla="*/ 206623 w 2949823"/>
              <a:gd name="connsiteY37" fmla="*/ 1784350 h 2311400"/>
              <a:gd name="connsiteX38" fmla="*/ 225673 w 2949823"/>
              <a:gd name="connsiteY38" fmla="*/ 1797050 h 2311400"/>
              <a:gd name="connsiteX39" fmla="*/ 238373 w 2949823"/>
              <a:gd name="connsiteY39" fmla="*/ 1816100 h 2311400"/>
              <a:gd name="connsiteX40" fmla="*/ 257423 w 2949823"/>
              <a:gd name="connsiteY40" fmla="*/ 1822450 h 2311400"/>
              <a:gd name="connsiteX41" fmla="*/ 276473 w 2949823"/>
              <a:gd name="connsiteY41" fmla="*/ 1835150 h 2311400"/>
              <a:gd name="connsiteX42" fmla="*/ 289173 w 2949823"/>
              <a:gd name="connsiteY42" fmla="*/ 1854200 h 2311400"/>
              <a:gd name="connsiteX43" fmla="*/ 308223 w 2949823"/>
              <a:gd name="connsiteY43" fmla="*/ 1860550 h 2311400"/>
              <a:gd name="connsiteX44" fmla="*/ 346323 w 2949823"/>
              <a:gd name="connsiteY44" fmla="*/ 1898650 h 2311400"/>
              <a:gd name="connsiteX45" fmla="*/ 346323 w 2949823"/>
              <a:gd name="connsiteY45" fmla="*/ 1898650 h 2311400"/>
              <a:gd name="connsiteX46" fmla="*/ 371723 w 2949823"/>
              <a:gd name="connsiteY46" fmla="*/ 1936750 h 2311400"/>
              <a:gd name="connsiteX47" fmla="*/ 384423 w 2949823"/>
              <a:gd name="connsiteY47" fmla="*/ 1962150 h 2311400"/>
              <a:gd name="connsiteX48" fmla="*/ 403473 w 2949823"/>
              <a:gd name="connsiteY48" fmla="*/ 1974850 h 2311400"/>
              <a:gd name="connsiteX49" fmla="*/ 416173 w 2949823"/>
              <a:gd name="connsiteY49" fmla="*/ 2000250 h 2311400"/>
              <a:gd name="connsiteX50" fmla="*/ 454273 w 2949823"/>
              <a:gd name="connsiteY50" fmla="*/ 2032000 h 2311400"/>
              <a:gd name="connsiteX51" fmla="*/ 473323 w 2949823"/>
              <a:gd name="connsiteY51" fmla="*/ 2051050 h 2311400"/>
              <a:gd name="connsiteX52" fmla="*/ 492373 w 2949823"/>
              <a:gd name="connsiteY52" fmla="*/ 2057400 h 2311400"/>
              <a:gd name="connsiteX53" fmla="*/ 530473 w 2949823"/>
              <a:gd name="connsiteY53" fmla="*/ 2089150 h 2311400"/>
              <a:gd name="connsiteX54" fmla="*/ 549523 w 2949823"/>
              <a:gd name="connsiteY54" fmla="*/ 2095500 h 2311400"/>
              <a:gd name="connsiteX55" fmla="*/ 593973 w 2949823"/>
              <a:gd name="connsiteY55" fmla="*/ 2127250 h 2311400"/>
              <a:gd name="connsiteX56" fmla="*/ 632073 w 2949823"/>
              <a:gd name="connsiteY56" fmla="*/ 2139950 h 2311400"/>
              <a:gd name="connsiteX57" fmla="*/ 657473 w 2949823"/>
              <a:gd name="connsiteY57" fmla="*/ 2152650 h 2311400"/>
              <a:gd name="connsiteX58" fmla="*/ 670173 w 2949823"/>
              <a:gd name="connsiteY58" fmla="*/ 2171700 h 2311400"/>
              <a:gd name="connsiteX59" fmla="*/ 689223 w 2949823"/>
              <a:gd name="connsiteY59" fmla="*/ 2178050 h 2311400"/>
              <a:gd name="connsiteX60" fmla="*/ 708273 w 2949823"/>
              <a:gd name="connsiteY60" fmla="*/ 2190750 h 2311400"/>
              <a:gd name="connsiteX61" fmla="*/ 759073 w 2949823"/>
              <a:gd name="connsiteY61" fmla="*/ 2203450 h 2311400"/>
              <a:gd name="connsiteX62" fmla="*/ 797173 w 2949823"/>
              <a:gd name="connsiteY62" fmla="*/ 2216150 h 2311400"/>
              <a:gd name="connsiteX63" fmla="*/ 835273 w 2949823"/>
              <a:gd name="connsiteY63" fmla="*/ 2228850 h 2311400"/>
              <a:gd name="connsiteX64" fmla="*/ 905123 w 2949823"/>
              <a:gd name="connsiteY64" fmla="*/ 2247900 h 2311400"/>
              <a:gd name="connsiteX65" fmla="*/ 981323 w 2949823"/>
              <a:gd name="connsiteY65" fmla="*/ 2260600 h 2311400"/>
              <a:gd name="connsiteX66" fmla="*/ 1006723 w 2949823"/>
              <a:gd name="connsiteY66" fmla="*/ 2266950 h 2311400"/>
              <a:gd name="connsiteX67" fmla="*/ 1057523 w 2949823"/>
              <a:gd name="connsiteY67" fmla="*/ 2273300 h 2311400"/>
              <a:gd name="connsiteX68" fmla="*/ 1159123 w 2949823"/>
              <a:gd name="connsiteY68" fmla="*/ 2286000 h 2311400"/>
              <a:gd name="connsiteX69" fmla="*/ 1235323 w 2949823"/>
              <a:gd name="connsiteY69" fmla="*/ 2292350 h 2311400"/>
              <a:gd name="connsiteX70" fmla="*/ 1279773 w 2949823"/>
              <a:gd name="connsiteY70" fmla="*/ 2298700 h 2311400"/>
              <a:gd name="connsiteX71" fmla="*/ 1463923 w 2949823"/>
              <a:gd name="connsiteY71" fmla="*/ 2305050 h 2311400"/>
              <a:gd name="connsiteX72" fmla="*/ 1584573 w 2949823"/>
              <a:gd name="connsiteY72" fmla="*/ 2311400 h 2311400"/>
              <a:gd name="connsiteX73" fmla="*/ 1743323 w 2949823"/>
              <a:gd name="connsiteY73" fmla="*/ 2298700 h 2311400"/>
              <a:gd name="connsiteX74" fmla="*/ 1838573 w 2949823"/>
              <a:gd name="connsiteY74" fmla="*/ 2273300 h 2311400"/>
              <a:gd name="connsiteX75" fmla="*/ 1889373 w 2949823"/>
              <a:gd name="connsiteY75" fmla="*/ 2247900 h 2311400"/>
              <a:gd name="connsiteX76" fmla="*/ 2003673 w 2949823"/>
              <a:gd name="connsiteY76" fmla="*/ 2222500 h 2311400"/>
              <a:gd name="connsiteX77" fmla="*/ 2098923 w 2949823"/>
              <a:gd name="connsiteY77" fmla="*/ 2197100 h 2311400"/>
              <a:gd name="connsiteX78" fmla="*/ 2117973 w 2949823"/>
              <a:gd name="connsiteY78" fmla="*/ 2184400 h 2311400"/>
              <a:gd name="connsiteX79" fmla="*/ 2168773 w 2949823"/>
              <a:gd name="connsiteY79" fmla="*/ 2159000 h 2311400"/>
              <a:gd name="connsiteX80" fmla="*/ 2206873 w 2949823"/>
              <a:gd name="connsiteY80" fmla="*/ 2133600 h 2311400"/>
              <a:gd name="connsiteX81" fmla="*/ 2225923 w 2949823"/>
              <a:gd name="connsiteY81" fmla="*/ 2120900 h 2311400"/>
              <a:gd name="connsiteX82" fmla="*/ 2276723 w 2949823"/>
              <a:gd name="connsiteY82" fmla="*/ 2108200 h 2311400"/>
              <a:gd name="connsiteX83" fmla="*/ 2346573 w 2949823"/>
              <a:gd name="connsiteY83" fmla="*/ 2070100 h 2311400"/>
              <a:gd name="connsiteX84" fmla="*/ 2371973 w 2949823"/>
              <a:gd name="connsiteY84" fmla="*/ 2057400 h 2311400"/>
              <a:gd name="connsiteX85" fmla="*/ 2403723 w 2949823"/>
              <a:gd name="connsiteY85" fmla="*/ 2044700 h 2311400"/>
              <a:gd name="connsiteX86" fmla="*/ 2422773 w 2949823"/>
              <a:gd name="connsiteY86" fmla="*/ 2032000 h 2311400"/>
              <a:gd name="connsiteX87" fmla="*/ 2448173 w 2949823"/>
              <a:gd name="connsiteY87" fmla="*/ 2019300 h 2311400"/>
              <a:gd name="connsiteX88" fmla="*/ 2460873 w 2949823"/>
              <a:gd name="connsiteY88" fmla="*/ 1993900 h 2311400"/>
              <a:gd name="connsiteX89" fmla="*/ 2498973 w 2949823"/>
              <a:gd name="connsiteY89" fmla="*/ 1968500 h 2311400"/>
              <a:gd name="connsiteX90" fmla="*/ 2543423 w 2949823"/>
              <a:gd name="connsiteY90" fmla="*/ 1943100 h 2311400"/>
              <a:gd name="connsiteX91" fmla="*/ 2562473 w 2949823"/>
              <a:gd name="connsiteY91" fmla="*/ 1930400 h 2311400"/>
              <a:gd name="connsiteX92" fmla="*/ 2575173 w 2949823"/>
              <a:gd name="connsiteY92" fmla="*/ 1905000 h 2311400"/>
              <a:gd name="connsiteX93" fmla="*/ 2587873 w 2949823"/>
              <a:gd name="connsiteY93" fmla="*/ 1866900 h 2311400"/>
              <a:gd name="connsiteX94" fmla="*/ 2613273 w 2949823"/>
              <a:gd name="connsiteY94" fmla="*/ 1822450 h 2311400"/>
              <a:gd name="connsiteX95" fmla="*/ 2651373 w 2949823"/>
              <a:gd name="connsiteY95" fmla="*/ 1790700 h 2311400"/>
              <a:gd name="connsiteX96" fmla="*/ 2670423 w 2949823"/>
              <a:gd name="connsiteY96" fmla="*/ 1771650 h 2311400"/>
              <a:gd name="connsiteX97" fmla="*/ 2689473 w 2949823"/>
              <a:gd name="connsiteY97" fmla="*/ 1720850 h 2311400"/>
              <a:gd name="connsiteX98" fmla="*/ 2714873 w 2949823"/>
              <a:gd name="connsiteY98" fmla="*/ 1682750 h 2311400"/>
              <a:gd name="connsiteX99" fmla="*/ 2740273 w 2949823"/>
              <a:gd name="connsiteY99" fmla="*/ 1670050 h 2311400"/>
              <a:gd name="connsiteX100" fmla="*/ 2752973 w 2949823"/>
              <a:gd name="connsiteY100" fmla="*/ 1644650 h 2311400"/>
              <a:gd name="connsiteX101" fmla="*/ 2765673 w 2949823"/>
              <a:gd name="connsiteY101" fmla="*/ 1600200 h 2311400"/>
              <a:gd name="connsiteX102" fmla="*/ 2772023 w 2949823"/>
              <a:gd name="connsiteY102" fmla="*/ 1581150 h 2311400"/>
              <a:gd name="connsiteX103" fmla="*/ 2778373 w 2949823"/>
              <a:gd name="connsiteY103" fmla="*/ 1543050 h 2311400"/>
              <a:gd name="connsiteX104" fmla="*/ 2791073 w 2949823"/>
              <a:gd name="connsiteY104" fmla="*/ 1504950 h 2311400"/>
              <a:gd name="connsiteX105" fmla="*/ 2803773 w 2949823"/>
              <a:gd name="connsiteY105" fmla="*/ 1454150 h 2311400"/>
              <a:gd name="connsiteX106" fmla="*/ 2810123 w 2949823"/>
              <a:gd name="connsiteY106" fmla="*/ 1390650 h 2311400"/>
              <a:gd name="connsiteX107" fmla="*/ 2822823 w 2949823"/>
              <a:gd name="connsiteY107" fmla="*/ 1314450 h 2311400"/>
              <a:gd name="connsiteX108" fmla="*/ 2854573 w 2949823"/>
              <a:gd name="connsiteY108" fmla="*/ 1276350 h 2311400"/>
              <a:gd name="connsiteX109" fmla="*/ 2873623 w 2949823"/>
              <a:gd name="connsiteY109" fmla="*/ 1231900 h 2311400"/>
              <a:gd name="connsiteX110" fmla="*/ 2905373 w 2949823"/>
              <a:gd name="connsiteY110" fmla="*/ 1181100 h 2311400"/>
              <a:gd name="connsiteX111" fmla="*/ 2930773 w 2949823"/>
              <a:gd name="connsiteY111" fmla="*/ 1130300 h 2311400"/>
              <a:gd name="connsiteX112" fmla="*/ 2943473 w 2949823"/>
              <a:gd name="connsiteY112" fmla="*/ 1104900 h 2311400"/>
              <a:gd name="connsiteX113" fmla="*/ 2949823 w 2949823"/>
              <a:gd name="connsiteY113" fmla="*/ 1079500 h 2311400"/>
              <a:gd name="connsiteX114" fmla="*/ 2924423 w 2949823"/>
              <a:gd name="connsiteY114" fmla="*/ 1003300 h 2311400"/>
              <a:gd name="connsiteX115" fmla="*/ 2911723 w 2949823"/>
              <a:gd name="connsiteY115" fmla="*/ 984250 h 2311400"/>
              <a:gd name="connsiteX116" fmla="*/ 2892673 w 2949823"/>
              <a:gd name="connsiteY116" fmla="*/ 971550 h 2311400"/>
              <a:gd name="connsiteX117" fmla="*/ 2879973 w 2949823"/>
              <a:gd name="connsiteY117" fmla="*/ 952500 h 2311400"/>
              <a:gd name="connsiteX118" fmla="*/ 2841873 w 2949823"/>
              <a:gd name="connsiteY118" fmla="*/ 939800 h 2311400"/>
              <a:gd name="connsiteX119" fmla="*/ 2822823 w 2949823"/>
              <a:gd name="connsiteY119" fmla="*/ 927100 h 2311400"/>
              <a:gd name="connsiteX120" fmla="*/ 2797423 w 2949823"/>
              <a:gd name="connsiteY120" fmla="*/ 889000 h 2311400"/>
              <a:gd name="connsiteX121" fmla="*/ 2803773 w 2949823"/>
              <a:gd name="connsiteY121" fmla="*/ 838200 h 2311400"/>
              <a:gd name="connsiteX122" fmla="*/ 2810123 w 2949823"/>
              <a:gd name="connsiteY122" fmla="*/ 819150 h 2311400"/>
              <a:gd name="connsiteX123" fmla="*/ 2829173 w 2949823"/>
              <a:gd name="connsiteY123" fmla="*/ 806450 h 2311400"/>
              <a:gd name="connsiteX124" fmla="*/ 2791073 w 2949823"/>
              <a:gd name="connsiteY124" fmla="*/ 781050 h 2311400"/>
              <a:gd name="connsiteX125" fmla="*/ 2765673 w 2949823"/>
              <a:gd name="connsiteY125" fmla="*/ 736600 h 2311400"/>
              <a:gd name="connsiteX126" fmla="*/ 2740273 w 2949823"/>
              <a:gd name="connsiteY126" fmla="*/ 723900 h 2311400"/>
              <a:gd name="connsiteX127" fmla="*/ 2727573 w 2949823"/>
              <a:gd name="connsiteY127" fmla="*/ 698500 h 2311400"/>
              <a:gd name="connsiteX128" fmla="*/ 2708523 w 2949823"/>
              <a:gd name="connsiteY128" fmla="*/ 692150 h 2311400"/>
              <a:gd name="connsiteX129" fmla="*/ 2695823 w 2949823"/>
              <a:gd name="connsiteY129" fmla="*/ 609600 h 2311400"/>
              <a:gd name="connsiteX130" fmla="*/ 2657723 w 2949823"/>
              <a:gd name="connsiteY130" fmla="*/ 527050 h 2311400"/>
              <a:gd name="connsiteX131" fmla="*/ 2632323 w 2949823"/>
              <a:gd name="connsiteY131" fmla="*/ 469900 h 2311400"/>
              <a:gd name="connsiteX132" fmla="*/ 2619623 w 2949823"/>
              <a:gd name="connsiteY132" fmla="*/ 450850 h 2311400"/>
              <a:gd name="connsiteX133" fmla="*/ 2594223 w 2949823"/>
              <a:gd name="connsiteY133" fmla="*/ 438150 h 2311400"/>
              <a:gd name="connsiteX134" fmla="*/ 2568823 w 2949823"/>
              <a:gd name="connsiteY134" fmla="*/ 393700 h 2311400"/>
              <a:gd name="connsiteX135" fmla="*/ 2543423 w 2949823"/>
              <a:gd name="connsiteY135" fmla="*/ 381000 h 2311400"/>
              <a:gd name="connsiteX136" fmla="*/ 2518023 w 2949823"/>
              <a:gd name="connsiteY136" fmla="*/ 336550 h 2311400"/>
              <a:gd name="connsiteX137" fmla="*/ 2505323 w 2949823"/>
              <a:gd name="connsiteY137" fmla="*/ 317500 h 2311400"/>
              <a:gd name="connsiteX138" fmla="*/ 2479923 w 2949823"/>
              <a:gd name="connsiteY138" fmla="*/ 304800 h 2311400"/>
              <a:gd name="connsiteX139" fmla="*/ 2422773 w 2949823"/>
              <a:gd name="connsiteY139" fmla="*/ 266700 h 2311400"/>
              <a:gd name="connsiteX140" fmla="*/ 2403723 w 2949823"/>
              <a:gd name="connsiteY140" fmla="*/ 254000 h 2311400"/>
              <a:gd name="connsiteX141" fmla="*/ 2359273 w 2949823"/>
              <a:gd name="connsiteY141" fmla="*/ 228600 h 2311400"/>
              <a:gd name="connsiteX142" fmla="*/ 2346573 w 2949823"/>
              <a:gd name="connsiteY142" fmla="*/ 203200 h 2311400"/>
              <a:gd name="connsiteX143" fmla="*/ 2283073 w 2949823"/>
              <a:gd name="connsiteY143" fmla="*/ 165100 h 2311400"/>
              <a:gd name="connsiteX144" fmla="*/ 2244973 w 2949823"/>
              <a:gd name="connsiteY144" fmla="*/ 139700 h 2311400"/>
              <a:gd name="connsiteX145" fmla="*/ 2225923 w 2949823"/>
              <a:gd name="connsiteY145" fmla="*/ 127000 h 2311400"/>
              <a:gd name="connsiteX146" fmla="*/ 2143373 w 2949823"/>
              <a:gd name="connsiteY146" fmla="*/ 88900 h 2311400"/>
              <a:gd name="connsiteX147" fmla="*/ 2092573 w 2949823"/>
              <a:gd name="connsiteY147" fmla="*/ 76200 h 2311400"/>
              <a:gd name="connsiteX148" fmla="*/ 1933823 w 2949823"/>
              <a:gd name="connsiteY148" fmla="*/ 63500 h 2311400"/>
              <a:gd name="connsiteX149" fmla="*/ 1870323 w 2949823"/>
              <a:gd name="connsiteY149" fmla="*/ 38100 h 2311400"/>
              <a:gd name="connsiteX150" fmla="*/ 1838573 w 2949823"/>
              <a:gd name="connsiteY150" fmla="*/ 25400 h 2311400"/>
              <a:gd name="connsiteX151" fmla="*/ 1819523 w 2949823"/>
              <a:gd name="connsiteY151" fmla="*/ 12700 h 2311400"/>
              <a:gd name="connsiteX152" fmla="*/ 1724273 w 2949823"/>
              <a:gd name="connsiteY152" fmla="*/ 0 h 2311400"/>
              <a:gd name="connsiteX153" fmla="*/ 1235323 w 2949823"/>
              <a:gd name="connsiteY153" fmla="*/ 6350 h 2311400"/>
              <a:gd name="connsiteX154" fmla="*/ 1152773 w 2949823"/>
              <a:gd name="connsiteY154" fmla="*/ 19050 h 2311400"/>
              <a:gd name="connsiteX155" fmla="*/ 1133723 w 2949823"/>
              <a:gd name="connsiteY155" fmla="*/ 25400 h 2311400"/>
              <a:gd name="connsiteX156" fmla="*/ 1082923 w 2949823"/>
              <a:gd name="connsiteY156" fmla="*/ 38100 h 2311400"/>
              <a:gd name="connsiteX157" fmla="*/ 1044823 w 2949823"/>
              <a:gd name="connsiteY157" fmla="*/ 50800 h 2311400"/>
              <a:gd name="connsiteX158" fmla="*/ 1025773 w 2949823"/>
              <a:gd name="connsiteY158" fmla="*/ 57150 h 2311400"/>
              <a:gd name="connsiteX159" fmla="*/ 974973 w 2949823"/>
              <a:gd name="connsiteY159" fmla="*/ 69850 h 2311400"/>
              <a:gd name="connsiteX160" fmla="*/ 943223 w 2949823"/>
              <a:gd name="connsiteY160" fmla="*/ 76200 h 2311400"/>
              <a:gd name="connsiteX161" fmla="*/ 924173 w 2949823"/>
              <a:gd name="connsiteY161" fmla="*/ 82550 h 2311400"/>
              <a:gd name="connsiteX162" fmla="*/ 892423 w 2949823"/>
              <a:gd name="connsiteY162" fmla="*/ 88900 h 2311400"/>
              <a:gd name="connsiteX163" fmla="*/ 873373 w 2949823"/>
              <a:gd name="connsiteY163" fmla="*/ 95250 h 2311400"/>
              <a:gd name="connsiteX164" fmla="*/ 841623 w 2949823"/>
              <a:gd name="connsiteY164" fmla="*/ 101600 h 2311400"/>
              <a:gd name="connsiteX165" fmla="*/ 797173 w 2949823"/>
              <a:gd name="connsiteY165" fmla="*/ 114300 h 2311400"/>
              <a:gd name="connsiteX166" fmla="*/ 771773 w 2949823"/>
              <a:gd name="connsiteY166" fmla="*/ 127000 h 2311400"/>
              <a:gd name="connsiteX167" fmla="*/ 752723 w 2949823"/>
              <a:gd name="connsiteY167" fmla="*/ 133350 h 2311400"/>
              <a:gd name="connsiteX168" fmla="*/ 727323 w 2949823"/>
              <a:gd name="connsiteY168" fmla="*/ 146050 h 2311400"/>
              <a:gd name="connsiteX169" fmla="*/ 708273 w 2949823"/>
              <a:gd name="connsiteY169" fmla="*/ 152400 h 2311400"/>
              <a:gd name="connsiteX170" fmla="*/ 663823 w 2949823"/>
              <a:gd name="connsiteY170" fmla="*/ 177800 h 2311400"/>
              <a:gd name="connsiteX171" fmla="*/ 638423 w 2949823"/>
              <a:gd name="connsiteY171" fmla="*/ 190500 h 2311400"/>
              <a:gd name="connsiteX172" fmla="*/ 625723 w 2949823"/>
              <a:gd name="connsiteY172" fmla="*/ 209550 h 2311400"/>
              <a:gd name="connsiteX173" fmla="*/ 581273 w 2949823"/>
              <a:gd name="connsiteY173" fmla="*/ 228600 h 2311400"/>
              <a:gd name="connsiteX174" fmla="*/ 555873 w 2949823"/>
              <a:gd name="connsiteY174" fmla="*/ 273050 h 2311400"/>
              <a:gd name="connsiteX175" fmla="*/ 581273 w 2949823"/>
              <a:gd name="connsiteY175" fmla="*/ 266700 h 2311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Lst>
            <a:rect l="l" t="t" r="r" b="b"/>
            <a:pathLst>
              <a:path w="2949823" h="2311400">
                <a:moveTo>
                  <a:pt x="581273" y="266700"/>
                </a:moveTo>
                <a:cubicBezTo>
                  <a:pt x="579156" y="267758"/>
                  <a:pt x="556160" y="276153"/>
                  <a:pt x="543173" y="279400"/>
                </a:cubicBezTo>
                <a:cubicBezTo>
                  <a:pt x="535035" y="281435"/>
                  <a:pt x="507833" y="287545"/>
                  <a:pt x="498723" y="292100"/>
                </a:cubicBezTo>
                <a:cubicBezTo>
                  <a:pt x="491897" y="295513"/>
                  <a:pt x="486499" y="301387"/>
                  <a:pt x="479673" y="304800"/>
                </a:cubicBezTo>
                <a:cubicBezTo>
                  <a:pt x="473686" y="307793"/>
                  <a:pt x="466775" y="308513"/>
                  <a:pt x="460623" y="311150"/>
                </a:cubicBezTo>
                <a:cubicBezTo>
                  <a:pt x="451922" y="314879"/>
                  <a:pt x="443690" y="319617"/>
                  <a:pt x="435223" y="323850"/>
                </a:cubicBezTo>
                <a:cubicBezTo>
                  <a:pt x="430990" y="330200"/>
                  <a:pt x="428386" y="338014"/>
                  <a:pt x="422523" y="342900"/>
                </a:cubicBezTo>
                <a:cubicBezTo>
                  <a:pt x="415251" y="348960"/>
                  <a:pt x="401993" y="347483"/>
                  <a:pt x="397123" y="355600"/>
                </a:cubicBezTo>
                <a:cubicBezTo>
                  <a:pt x="388143" y="370567"/>
                  <a:pt x="391299" y="390357"/>
                  <a:pt x="384423" y="406400"/>
                </a:cubicBezTo>
                <a:cubicBezTo>
                  <a:pt x="372407" y="434437"/>
                  <a:pt x="354106" y="449417"/>
                  <a:pt x="333623" y="469900"/>
                </a:cubicBezTo>
                <a:cubicBezTo>
                  <a:pt x="321261" y="506986"/>
                  <a:pt x="336946" y="472927"/>
                  <a:pt x="308223" y="501650"/>
                </a:cubicBezTo>
                <a:cubicBezTo>
                  <a:pt x="272321" y="537552"/>
                  <a:pt x="324614" y="506154"/>
                  <a:pt x="270123" y="533400"/>
                </a:cubicBezTo>
                <a:cubicBezTo>
                  <a:pt x="262916" y="547814"/>
                  <a:pt x="255493" y="565284"/>
                  <a:pt x="244723" y="577850"/>
                </a:cubicBezTo>
                <a:cubicBezTo>
                  <a:pt x="236931" y="586941"/>
                  <a:pt x="227115" y="594159"/>
                  <a:pt x="219323" y="603250"/>
                </a:cubicBezTo>
                <a:cubicBezTo>
                  <a:pt x="157842" y="674978"/>
                  <a:pt x="248564" y="573743"/>
                  <a:pt x="200273" y="641350"/>
                </a:cubicBezTo>
                <a:cubicBezTo>
                  <a:pt x="193313" y="651093"/>
                  <a:pt x="182665" y="657659"/>
                  <a:pt x="174873" y="666750"/>
                </a:cubicBezTo>
                <a:cubicBezTo>
                  <a:pt x="169906" y="672544"/>
                  <a:pt x="165959" y="679174"/>
                  <a:pt x="162173" y="685800"/>
                </a:cubicBezTo>
                <a:cubicBezTo>
                  <a:pt x="157477" y="694019"/>
                  <a:pt x="155633" y="704013"/>
                  <a:pt x="149473" y="711200"/>
                </a:cubicBezTo>
                <a:cubicBezTo>
                  <a:pt x="78586" y="793902"/>
                  <a:pt x="158342" y="678846"/>
                  <a:pt x="111373" y="749300"/>
                </a:cubicBezTo>
                <a:cubicBezTo>
                  <a:pt x="107140" y="770467"/>
                  <a:pt x="103617" y="791788"/>
                  <a:pt x="98673" y="812800"/>
                </a:cubicBezTo>
                <a:cubicBezTo>
                  <a:pt x="92517" y="838964"/>
                  <a:pt x="87247" y="860291"/>
                  <a:pt x="73273" y="882650"/>
                </a:cubicBezTo>
                <a:cubicBezTo>
                  <a:pt x="67664" y="891625"/>
                  <a:pt x="62258" y="901162"/>
                  <a:pt x="54223" y="908050"/>
                </a:cubicBezTo>
                <a:cubicBezTo>
                  <a:pt x="47036" y="914210"/>
                  <a:pt x="37290" y="916517"/>
                  <a:pt x="28823" y="920750"/>
                </a:cubicBezTo>
                <a:cubicBezTo>
                  <a:pt x="35155" y="965073"/>
                  <a:pt x="43783" y="1017507"/>
                  <a:pt x="41523" y="1060450"/>
                </a:cubicBezTo>
                <a:cubicBezTo>
                  <a:pt x="41025" y="1069903"/>
                  <a:pt x="33056" y="1077383"/>
                  <a:pt x="28823" y="1085850"/>
                </a:cubicBezTo>
                <a:cubicBezTo>
                  <a:pt x="24590" y="1117600"/>
                  <a:pt x="21611" y="1149543"/>
                  <a:pt x="16123" y="1181100"/>
                </a:cubicBezTo>
                <a:cubicBezTo>
                  <a:pt x="13132" y="1198296"/>
                  <a:pt x="0" y="1214784"/>
                  <a:pt x="3423" y="1231900"/>
                </a:cubicBezTo>
                <a:cubicBezTo>
                  <a:pt x="5279" y="1241182"/>
                  <a:pt x="20356" y="1240367"/>
                  <a:pt x="28823" y="1244600"/>
                </a:cubicBezTo>
                <a:cubicBezTo>
                  <a:pt x="54786" y="1348451"/>
                  <a:pt x="29449" y="1239323"/>
                  <a:pt x="41523" y="1504950"/>
                </a:cubicBezTo>
                <a:cubicBezTo>
                  <a:pt x="41872" y="1512632"/>
                  <a:pt x="48462" y="1561357"/>
                  <a:pt x="54223" y="1574800"/>
                </a:cubicBezTo>
                <a:cubicBezTo>
                  <a:pt x="57229" y="1581815"/>
                  <a:pt x="62690" y="1587500"/>
                  <a:pt x="66923" y="1593850"/>
                </a:cubicBezTo>
                <a:cubicBezTo>
                  <a:pt x="69362" y="1608483"/>
                  <a:pt x="71807" y="1635368"/>
                  <a:pt x="79623" y="1651000"/>
                </a:cubicBezTo>
                <a:cubicBezTo>
                  <a:pt x="83036" y="1657826"/>
                  <a:pt x="88537" y="1663424"/>
                  <a:pt x="92323" y="1670050"/>
                </a:cubicBezTo>
                <a:cubicBezTo>
                  <a:pt x="114611" y="1709054"/>
                  <a:pt x="93043" y="1683470"/>
                  <a:pt x="124073" y="1714500"/>
                </a:cubicBezTo>
                <a:cubicBezTo>
                  <a:pt x="126190" y="1720850"/>
                  <a:pt x="125690" y="1728817"/>
                  <a:pt x="130423" y="1733550"/>
                </a:cubicBezTo>
                <a:cubicBezTo>
                  <a:pt x="141216" y="1744343"/>
                  <a:pt x="155823" y="1750483"/>
                  <a:pt x="168523" y="1758950"/>
                </a:cubicBezTo>
                <a:lnTo>
                  <a:pt x="187573" y="1771650"/>
                </a:lnTo>
                <a:lnTo>
                  <a:pt x="206623" y="1784350"/>
                </a:lnTo>
                <a:lnTo>
                  <a:pt x="225673" y="1797050"/>
                </a:lnTo>
                <a:cubicBezTo>
                  <a:pt x="229906" y="1803400"/>
                  <a:pt x="232414" y="1811332"/>
                  <a:pt x="238373" y="1816100"/>
                </a:cubicBezTo>
                <a:cubicBezTo>
                  <a:pt x="243600" y="1820281"/>
                  <a:pt x="251436" y="1819457"/>
                  <a:pt x="257423" y="1822450"/>
                </a:cubicBezTo>
                <a:cubicBezTo>
                  <a:pt x="264249" y="1825863"/>
                  <a:pt x="270123" y="1830917"/>
                  <a:pt x="276473" y="1835150"/>
                </a:cubicBezTo>
                <a:cubicBezTo>
                  <a:pt x="280706" y="1841500"/>
                  <a:pt x="283214" y="1849432"/>
                  <a:pt x="289173" y="1854200"/>
                </a:cubicBezTo>
                <a:cubicBezTo>
                  <a:pt x="294400" y="1858381"/>
                  <a:pt x="302939" y="1856441"/>
                  <a:pt x="308223" y="1860550"/>
                </a:cubicBezTo>
                <a:cubicBezTo>
                  <a:pt x="322400" y="1871577"/>
                  <a:pt x="333623" y="1885950"/>
                  <a:pt x="346323" y="1898650"/>
                </a:cubicBezTo>
                <a:lnTo>
                  <a:pt x="346323" y="1898650"/>
                </a:lnTo>
                <a:cubicBezTo>
                  <a:pt x="354790" y="1911350"/>
                  <a:pt x="364897" y="1923098"/>
                  <a:pt x="371723" y="1936750"/>
                </a:cubicBezTo>
                <a:cubicBezTo>
                  <a:pt x="375956" y="1945217"/>
                  <a:pt x="378363" y="1954878"/>
                  <a:pt x="384423" y="1962150"/>
                </a:cubicBezTo>
                <a:cubicBezTo>
                  <a:pt x="389309" y="1968013"/>
                  <a:pt x="397123" y="1970617"/>
                  <a:pt x="403473" y="1974850"/>
                </a:cubicBezTo>
                <a:cubicBezTo>
                  <a:pt x="407706" y="1983317"/>
                  <a:pt x="410671" y="1992547"/>
                  <a:pt x="416173" y="2000250"/>
                </a:cubicBezTo>
                <a:cubicBezTo>
                  <a:pt x="432542" y="2023167"/>
                  <a:pt x="434615" y="2015619"/>
                  <a:pt x="454273" y="2032000"/>
                </a:cubicBezTo>
                <a:cubicBezTo>
                  <a:pt x="461172" y="2037749"/>
                  <a:pt x="465851" y="2046069"/>
                  <a:pt x="473323" y="2051050"/>
                </a:cubicBezTo>
                <a:cubicBezTo>
                  <a:pt x="478892" y="2054763"/>
                  <a:pt x="486386" y="2054407"/>
                  <a:pt x="492373" y="2057400"/>
                </a:cubicBezTo>
                <a:cubicBezTo>
                  <a:pt x="533924" y="2078175"/>
                  <a:pt x="488342" y="2061063"/>
                  <a:pt x="530473" y="2089150"/>
                </a:cubicBezTo>
                <a:cubicBezTo>
                  <a:pt x="536042" y="2092863"/>
                  <a:pt x="543173" y="2093383"/>
                  <a:pt x="549523" y="2095500"/>
                </a:cubicBezTo>
                <a:cubicBezTo>
                  <a:pt x="552934" y="2098059"/>
                  <a:pt x="586376" y="2123874"/>
                  <a:pt x="593973" y="2127250"/>
                </a:cubicBezTo>
                <a:cubicBezTo>
                  <a:pt x="606206" y="2132687"/>
                  <a:pt x="619373" y="2135717"/>
                  <a:pt x="632073" y="2139950"/>
                </a:cubicBezTo>
                <a:cubicBezTo>
                  <a:pt x="641053" y="2142943"/>
                  <a:pt x="649006" y="2148417"/>
                  <a:pt x="657473" y="2152650"/>
                </a:cubicBezTo>
                <a:cubicBezTo>
                  <a:pt x="661706" y="2159000"/>
                  <a:pt x="664214" y="2166932"/>
                  <a:pt x="670173" y="2171700"/>
                </a:cubicBezTo>
                <a:cubicBezTo>
                  <a:pt x="675400" y="2175881"/>
                  <a:pt x="683236" y="2175057"/>
                  <a:pt x="689223" y="2178050"/>
                </a:cubicBezTo>
                <a:cubicBezTo>
                  <a:pt x="696049" y="2181463"/>
                  <a:pt x="701101" y="2188142"/>
                  <a:pt x="708273" y="2190750"/>
                </a:cubicBezTo>
                <a:cubicBezTo>
                  <a:pt x="724677" y="2196715"/>
                  <a:pt x="742514" y="2197930"/>
                  <a:pt x="759073" y="2203450"/>
                </a:cubicBezTo>
                <a:lnTo>
                  <a:pt x="797173" y="2216150"/>
                </a:lnTo>
                <a:lnTo>
                  <a:pt x="835273" y="2228850"/>
                </a:lnTo>
                <a:cubicBezTo>
                  <a:pt x="858523" y="2236600"/>
                  <a:pt x="880057" y="2244319"/>
                  <a:pt x="905123" y="2247900"/>
                </a:cubicBezTo>
                <a:cubicBezTo>
                  <a:pt x="942231" y="2253201"/>
                  <a:pt x="947896" y="2253172"/>
                  <a:pt x="981323" y="2260600"/>
                </a:cubicBezTo>
                <a:cubicBezTo>
                  <a:pt x="989842" y="2262493"/>
                  <a:pt x="998115" y="2265515"/>
                  <a:pt x="1006723" y="2266950"/>
                </a:cubicBezTo>
                <a:cubicBezTo>
                  <a:pt x="1023556" y="2269755"/>
                  <a:pt x="1040608" y="2271045"/>
                  <a:pt x="1057523" y="2273300"/>
                </a:cubicBezTo>
                <a:cubicBezTo>
                  <a:pt x="1113369" y="2280746"/>
                  <a:pt x="1096802" y="2280065"/>
                  <a:pt x="1159123" y="2286000"/>
                </a:cubicBezTo>
                <a:cubicBezTo>
                  <a:pt x="1184496" y="2288416"/>
                  <a:pt x="1209975" y="2289682"/>
                  <a:pt x="1235323" y="2292350"/>
                </a:cubicBezTo>
                <a:cubicBezTo>
                  <a:pt x="1250208" y="2293917"/>
                  <a:pt x="1264829" y="2297870"/>
                  <a:pt x="1279773" y="2298700"/>
                </a:cubicBezTo>
                <a:cubicBezTo>
                  <a:pt x="1341098" y="2302107"/>
                  <a:pt x="1402556" y="2302493"/>
                  <a:pt x="1463923" y="2305050"/>
                </a:cubicBezTo>
                <a:cubicBezTo>
                  <a:pt x="1504160" y="2306727"/>
                  <a:pt x="1544356" y="2309283"/>
                  <a:pt x="1584573" y="2311400"/>
                </a:cubicBezTo>
                <a:cubicBezTo>
                  <a:pt x="1637490" y="2307167"/>
                  <a:pt x="1690623" y="2305088"/>
                  <a:pt x="1743323" y="2298700"/>
                </a:cubicBezTo>
                <a:cubicBezTo>
                  <a:pt x="1750266" y="2297858"/>
                  <a:pt x="1829257" y="2277027"/>
                  <a:pt x="1838573" y="2273300"/>
                </a:cubicBezTo>
                <a:cubicBezTo>
                  <a:pt x="1856151" y="2266269"/>
                  <a:pt x="1871006" y="2252492"/>
                  <a:pt x="1889373" y="2247900"/>
                </a:cubicBezTo>
                <a:cubicBezTo>
                  <a:pt x="2013263" y="2216927"/>
                  <a:pt x="1858565" y="2254746"/>
                  <a:pt x="2003673" y="2222500"/>
                </a:cubicBezTo>
                <a:cubicBezTo>
                  <a:pt x="2040657" y="2214281"/>
                  <a:pt x="2063085" y="2207339"/>
                  <a:pt x="2098923" y="2197100"/>
                </a:cubicBezTo>
                <a:cubicBezTo>
                  <a:pt x="2105273" y="2192867"/>
                  <a:pt x="2111273" y="2188054"/>
                  <a:pt x="2117973" y="2184400"/>
                </a:cubicBezTo>
                <a:cubicBezTo>
                  <a:pt x="2134593" y="2175334"/>
                  <a:pt x="2153021" y="2169502"/>
                  <a:pt x="2168773" y="2159000"/>
                </a:cubicBezTo>
                <a:lnTo>
                  <a:pt x="2206873" y="2133600"/>
                </a:lnTo>
                <a:cubicBezTo>
                  <a:pt x="2213223" y="2129367"/>
                  <a:pt x="2218519" y="2122751"/>
                  <a:pt x="2225923" y="2120900"/>
                </a:cubicBezTo>
                <a:lnTo>
                  <a:pt x="2276723" y="2108200"/>
                </a:lnTo>
                <a:cubicBezTo>
                  <a:pt x="2311525" y="2084998"/>
                  <a:pt x="2288947" y="2098913"/>
                  <a:pt x="2346573" y="2070100"/>
                </a:cubicBezTo>
                <a:cubicBezTo>
                  <a:pt x="2355040" y="2065867"/>
                  <a:pt x="2363184" y="2060916"/>
                  <a:pt x="2371973" y="2057400"/>
                </a:cubicBezTo>
                <a:cubicBezTo>
                  <a:pt x="2382556" y="2053167"/>
                  <a:pt x="2393528" y="2049798"/>
                  <a:pt x="2403723" y="2044700"/>
                </a:cubicBezTo>
                <a:cubicBezTo>
                  <a:pt x="2410549" y="2041287"/>
                  <a:pt x="2416147" y="2035786"/>
                  <a:pt x="2422773" y="2032000"/>
                </a:cubicBezTo>
                <a:cubicBezTo>
                  <a:pt x="2430992" y="2027304"/>
                  <a:pt x="2439706" y="2023533"/>
                  <a:pt x="2448173" y="2019300"/>
                </a:cubicBezTo>
                <a:cubicBezTo>
                  <a:pt x="2452406" y="2010833"/>
                  <a:pt x="2454180" y="2000593"/>
                  <a:pt x="2460873" y="1993900"/>
                </a:cubicBezTo>
                <a:cubicBezTo>
                  <a:pt x="2471666" y="1983107"/>
                  <a:pt x="2486273" y="1976967"/>
                  <a:pt x="2498973" y="1968500"/>
                </a:cubicBezTo>
                <a:cubicBezTo>
                  <a:pt x="2545385" y="1937558"/>
                  <a:pt x="2487027" y="1975326"/>
                  <a:pt x="2543423" y="1943100"/>
                </a:cubicBezTo>
                <a:cubicBezTo>
                  <a:pt x="2550049" y="1939314"/>
                  <a:pt x="2556123" y="1934633"/>
                  <a:pt x="2562473" y="1930400"/>
                </a:cubicBezTo>
                <a:cubicBezTo>
                  <a:pt x="2566706" y="1921933"/>
                  <a:pt x="2571657" y="1913789"/>
                  <a:pt x="2575173" y="1905000"/>
                </a:cubicBezTo>
                <a:cubicBezTo>
                  <a:pt x="2580145" y="1892571"/>
                  <a:pt x="2581886" y="1878874"/>
                  <a:pt x="2587873" y="1866900"/>
                </a:cubicBezTo>
                <a:cubicBezTo>
                  <a:pt x="2595637" y="1851373"/>
                  <a:pt x="2602054" y="1835913"/>
                  <a:pt x="2613273" y="1822450"/>
                </a:cubicBezTo>
                <a:cubicBezTo>
                  <a:pt x="2638571" y="1792093"/>
                  <a:pt x="2624128" y="1813405"/>
                  <a:pt x="2651373" y="1790700"/>
                </a:cubicBezTo>
                <a:cubicBezTo>
                  <a:pt x="2658272" y="1784951"/>
                  <a:pt x="2664073" y="1778000"/>
                  <a:pt x="2670423" y="1771650"/>
                </a:cubicBezTo>
                <a:cubicBezTo>
                  <a:pt x="2676882" y="1745814"/>
                  <a:pt x="2675242" y="1744568"/>
                  <a:pt x="2689473" y="1720850"/>
                </a:cubicBezTo>
                <a:cubicBezTo>
                  <a:pt x="2697326" y="1707762"/>
                  <a:pt x="2701221" y="1689576"/>
                  <a:pt x="2714873" y="1682750"/>
                </a:cubicBezTo>
                <a:lnTo>
                  <a:pt x="2740273" y="1670050"/>
                </a:lnTo>
                <a:cubicBezTo>
                  <a:pt x="2744506" y="1661583"/>
                  <a:pt x="2749244" y="1653351"/>
                  <a:pt x="2752973" y="1644650"/>
                </a:cubicBezTo>
                <a:cubicBezTo>
                  <a:pt x="2759498" y="1629425"/>
                  <a:pt x="2761070" y="1616312"/>
                  <a:pt x="2765673" y="1600200"/>
                </a:cubicBezTo>
                <a:cubicBezTo>
                  <a:pt x="2767512" y="1593764"/>
                  <a:pt x="2770571" y="1587684"/>
                  <a:pt x="2772023" y="1581150"/>
                </a:cubicBezTo>
                <a:cubicBezTo>
                  <a:pt x="2774816" y="1568581"/>
                  <a:pt x="2775250" y="1555541"/>
                  <a:pt x="2778373" y="1543050"/>
                </a:cubicBezTo>
                <a:cubicBezTo>
                  <a:pt x="2781620" y="1530063"/>
                  <a:pt x="2788448" y="1518077"/>
                  <a:pt x="2791073" y="1504950"/>
                </a:cubicBezTo>
                <a:cubicBezTo>
                  <a:pt x="2798736" y="1466636"/>
                  <a:pt x="2794010" y="1483439"/>
                  <a:pt x="2803773" y="1454150"/>
                </a:cubicBezTo>
                <a:cubicBezTo>
                  <a:pt x="2805890" y="1432983"/>
                  <a:pt x="2807774" y="1411792"/>
                  <a:pt x="2810123" y="1390650"/>
                </a:cubicBezTo>
                <a:cubicBezTo>
                  <a:pt x="2811313" y="1379939"/>
                  <a:pt x="2815526" y="1331475"/>
                  <a:pt x="2822823" y="1314450"/>
                </a:cubicBezTo>
                <a:cubicBezTo>
                  <a:pt x="2829454" y="1298979"/>
                  <a:pt x="2843130" y="1287793"/>
                  <a:pt x="2854573" y="1276350"/>
                </a:cubicBezTo>
                <a:cubicBezTo>
                  <a:pt x="2871371" y="1209159"/>
                  <a:pt x="2848564" y="1288282"/>
                  <a:pt x="2873623" y="1231900"/>
                </a:cubicBezTo>
                <a:cubicBezTo>
                  <a:pt x="2895895" y="1181787"/>
                  <a:pt x="2871103" y="1203947"/>
                  <a:pt x="2905373" y="1181100"/>
                </a:cubicBezTo>
                <a:lnTo>
                  <a:pt x="2930773" y="1130300"/>
                </a:lnTo>
                <a:cubicBezTo>
                  <a:pt x="2935006" y="1121833"/>
                  <a:pt x="2941177" y="1114083"/>
                  <a:pt x="2943473" y="1104900"/>
                </a:cubicBezTo>
                <a:lnTo>
                  <a:pt x="2949823" y="1079500"/>
                </a:lnTo>
                <a:cubicBezTo>
                  <a:pt x="2939028" y="1036321"/>
                  <a:pt x="2942650" y="1035198"/>
                  <a:pt x="2924423" y="1003300"/>
                </a:cubicBezTo>
                <a:cubicBezTo>
                  <a:pt x="2920637" y="996674"/>
                  <a:pt x="2917119" y="989646"/>
                  <a:pt x="2911723" y="984250"/>
                </a:cubicBezTo>
                <a:cubicBezTo>
                  <a:pt x="2906327" y="978854"/>
                  <a:pt x="2899023" y="975783"/>
                  <a:pt x="2892673" y="971550"/>
                </a:cubicBezTo>
                <a:cubicBezTo>
                  <a:pt x="2888440" y="965200"/>
                  <a:pt x="2886445" y="956545"/>
                  <a:pt x="2879973" y="952500"/>
                </a:cubicBezTo>
                <a:cubicBezTo>
                  <a:pt x="2868621" y="945405"/>
                  <a:pt x="2854106" y="945237"/>
                  <a:pt x="2841873" y="939800"/>
                </a:cubicBezTo>
                <a:cubicBezTo>
                  <a:pt x="2834899" y="936700"/>
                  <a:pt x="2829173" y="931333"/>
                  <a:pt x="2822823" y="927100"/>
                </a:cubicBezTo>
                <a:cubicBezTo>
                  <a:pt x="2814356" y="914400"/>
                  <a:pt x="2795530" y="904146"/>
                  <a:pt x="2797423" y="889000"/>
                </a:cubicBezTo>
                <a:cubicBezTo>
                  <a:pt x="2799540" y="872067"/>
                  <a:pt x="2800720" y="854990"/>
                  <a:pt x="2803773" y="838200"/>
                </a:cubicBezTo>
                <a:cubicBezTo>
                  <a:pt x="2804970" y="831614"/>
                  <a:pt x="2805942" y="824377"/>
                  <a:pt x="2810123" y="819150"/>
                </a:cubicBezTo>
                <a:cubicBezTo>
                  <a:pt x="2814891" y="813191"/>
                  <a:pt x="2822823" y="810683"/>
                  <a:pt x="2829173" y="806450"/>
                </a:cubicBezTo>
                <a:cubicBezTo>
                  <a:pt x="2816473" y="797983"/>
                  <a:pt x="2797899" y="794702"/>
                  <a:pt x="2791073" y="781050"/>
                </a:cubicBezTo>
                <a:cubicBezTo>
                  <a:pt x="2787683" y="774270"/>
                  <a:pt x="2773366" y="743011"/>
                  <a:pt x="2765673" y="736600"/>
                </a:cubicBezTo>
                <a:cubicBezTo>
                  <a:pt x="2758401" y="730540"/>
                  <a:pt x="2748740" y="728133"/>
                  <a:pt x="2740273" y="723900"/>
                </a:cubicBezTo>
                <a:cubicBezTo>
                  <a:pt x="2736040" y="715433"/>
                  <a:pt x="2734266" y="705193"/>
                  <a:pt x="2727573" y="698500"/>
                </a:cubicBezTo>
                <a:cubicBezTo>
                  <a:pt x="2722840" y="693767"/>
                  <a:pt x="2710774" y="698454"/>
                  <a:pt x="2708523" y="692150"/>
                </a:cubicBezTo>
                <a:cubicBezTo>
                  <a:pt x="2699159" y="665932"/>
                  <a:pt x="2702851" y="636539"/>
                  <a:pt x="2695823" y="609600"/>
                </a:cubicBezTo>
                <a:cubicBezTo>
                  <a:pt x="2667474" y="500930"/>
                  <a:pt x="2683107" y="577818"/>
                  <a:pt x="2657723" y="527050"/>
                </a:cubicBezTo>
                <a:cubicBezTo>
                  <a:pt x="2630507" y="472619"/>
                  <a:pt x="2659256" y="517032"/>
                  <a:pt x="2632323" y="469900"/>
                </a:cubicBezTo>
                <a:cubicBezTo>
                  <a:pt x="2628537" y="463274"/>
                  <a:pt x="2625486" y="455736"/>
                  <a:pt x="2619623" y="450850"/>
                </a:cubicBezTo>
                <a:cubicBezTo>
                  <a:pt x="2612351" y="444790"/>
                  <a:pt x="2602690" y="442383"/>
                  <a:pt x="2594223" y="438150"/>
                </a:cubicBezTo>
                <a:cubicBezTo>
                  <a:pt x="2590833" y="431370"/>
                  <a:pt x="2576516" y="400111"/>
                  <a:pt x="2568823" y="393700"/>
                </a:cubicBezTo>
                <a:cubicBezTo>
                  <a:pt x="2561551" y="387640"/>
                  <a:pt x="2551890" y="385233"/>
                  <a:pt x="2543423" y="381000"/>
                </a:cubicBezTo>
                <a:cubicBezTo>
                  <a:pt x="2512481" y="334588"/>
                  <a:pt x="2550249" y="392946"/>
                  <a:pt x="2518023" y="336550"/>
                </a:cubicBezTo>
                <a:cubicBezTo>
                  <a:pt x="2514237" y="329924"/>
                  <a:pt x="2511186" y="322386"/>
                  <a:pt x="2505323" y="317500"/>
                </a:cubicBezTo>
                <a:cubicBezTo>
                  <a:pt x="2498051" y="311440"/>
                  <a:pt x="2488040" y="309670"/>
                  <a:pt x="2479923" y="304800"/>
                </a:cubicBezTo>
                <a:lnTo>
                  <a:pt x="2422773" y="266700"/>
                </a:lnTo>
                <a:cubicBezTo>
                  <a:pt x="2416423" y="262467"/>
                  <a:pt x="2410549" y="257413"/>
                  <a:pt x="2403723" y="254000"/>
                </a:cubicBezTo>
                <a:cubicBezTo>
                  <a:pt x="2371497" y="237887"/>
                  <a:pt x="2386199" y="246551"/>
                  <a:pt x="2359273" y="228600"/>
                </a:cubicBezTo>
                <a:cubicBezTo>
                  <a:pt x="2355040" y="220133"/>
                  <a:pt x="2353266" y="209893"/>
                  <a:pt x="2346573" y="203200"/>
                </a:cubicBezTo>
                <a:cubicBezTo>
                  <a:pt x="2323168" y="179795"/>
                  <a:pt x="2308127" y="180132"/>
                  <a:pt x="2283073" y="165100"/>
                </a:cubicBezTo>
                <a:cubicBezTo>
                  <a:pt x="2269985" y="157247"/>
                  <a:pt x="2257673" y="148167"/>
                  <a:pt x="2244973" y="139700"/>
                </a:cubicBezTo>
                <a:cubicBezTo>
                  <a:pt x="2238623" y="135467"/>
                  <a:pt x="2232749" y="130413"/>
                  <a:pt x="2225923" y="127000"/>
                </a:cubicBezTo>
                <a:cubicBezTo>
                  <a:pt x="2204254" y="116165"/>
                  <a:pt x="2169024" y="96792"/>
                  <a:pt x="2143373" y="88900"/>
                </a:cubicBezTo>
                <a:cubicBezTo>
                  <a:pt x="2126690" y="83767"/>
                  <a:pt x="2109901" y="78300"/>
                  <a:pt x="2092573" y="76200"/>
                </a:cubicBezTo>
                <a:cubicBezTo>
                  <a:pt x="2039873" y="69812"/>
                  <a:pt x="1986740" y="67733"/>
                  <a:pt x="1933823" y="63500"/>
                </a:cubicBezTo>
                <a:lnTo>
                  <a:pt x="1870323" y="38100"/>
                </a:lnTo>
                <a:cubicBezTo>
                  <a:pt x="1859740" y="33867"/>
                  <a:pt x="1848057" y="31723"/>
                  <a:pt x="1838573" y="25400"/>
                </a:cubicBezTo>
                <a:cubicBezTo>
                  <a:pt x="1832223" y="21167"/>
                  <a:pt x="1826973" y="14356"/>
                  <a:pt x="1819523" y="12700"/>
                </a:cubicBezTo>
                <a:cubicBezTo>
                  <a:pt x="1788255" y="5752"/>
                  <a:pt x="1756023" y="4233"/>
                  <a:pt x="1724273" y="0"/>
                </a:cubicBezTo>
                <a:lnTo>
                  <a:pt x="1235323" y="6350"/>
                </a:lnTo>
                <a:cubicBezTo>
                  <a:pt x="1229651" y="6485"/>
                  <a:pt x="1161314" y="17152"/>
                  <a:pt x="1152773" y="19050"/>
                </a:cubicBezTo>
                <a:cubicBezTo>
                  <a:pt x="1146239" y="20502"/>
                  <a:pt x="1140181" y="23639"/>
                  <a:pt x="1133723" y="25400"/>
                </a:cubicBezTo>
                <a:cubicBezTo>
                  <a:pt x="1116884" y="29993"/>
                  <a:pt x="1099482" y="32580"/>
                  <a:pt x="1082923" y="38100"/>
                </a:cubicBezTo>
                <a:lnTo>
                  <a:pt x="1044823" y="50800"/>
                </a:lnTo>
                <a:cubicBezTo>
                  <a:pt x="1038473" y="52917"/>
                  <a:pt x="1032337" y="55837"/>
                  <a:pt x="1025773" y="57150"/>
                </a:cubicBezTo>
                <a:cubicBezTo>
                  <a:pt x="908747" y="80555"/>
                  <a:pt x="1053077" y="50324"/>
                  <a:pt x="974973" y="69850"/>
                </a:cubicBezTo>
                <a:cubicBezTo>
                  <a:pt x="964502" y="72468"/>
                  <a:pt x="953694" y="73582"/>
                  <a:pt x="943223" y="76200"/>
                </a:cubicBezTo>
                <a:cubicBezTo>
                  <a:pt x="936729" y="77823"/>
                  <a:pt x="930667" y="80927"/>
                  <a:pt x="924173" y="82550"/>
                </a:cubicBezTo>
                <a:cubicBezTo>
                  <a:pt x="913702" y="85168"/>
                  <a:pt x="902894" y="86282"/>
                  <a:pt x="892423" y="88900"/>
                </a:cubicBezTo>
                <a:cubicBezTo>
                  <a:pt x="885929" y="90523"/>
                  <a:pt x="879867" y="93627"/>
                  <a:pt x="873373" y="95250"/>
                </a:cubicBezTo>
                <a:cubicBezTo>
                  <a:pt x="862902" y="97868"/>
                  <a:pt x="852159" y="99259"/>
                  <a:pt x="841623" y="101600"/>
                </a:cubicBezTo>
                <a:cubicBezTo>
                  <a:pt x="830469" y="104079"/>
                  <a:pt x="808596" y="109404"/>
                  <a:pt x="797173" y="114300"/>
                </a:cubicBezTo>
                <a:cubicBezTo>
                  <a:pt x="788472" y="118029"/>
                  <a:pt x="780474" y="123271"/>
                  <a:pt x="771773" y="127000"/>
                </a:cubicBezTo>
                <a:cubicBezTo>
                  <a:pt x="765621" y="129637"/>
                  <a:pt x="758875" y="130713"/>
                  <a:pt x="752723" y="133350"/>
                </a:cubicBezTo>
                <a:cubicBezTo>
                  <a:pt x="744022" y="137079"/>
                  <a:pt x="736024" y="142321"/>
                  <a:pt x="727323" y="146050"/>
                </a:cubicBezTo>
                <a:cubicBezTo>
                  <a:pt x="721171" y="148687"/>
                  <a:pt x="714425" y="149763"/>
                  <a:pt x="708273" y="152400"/>
                </a:cubicBezTo>
                <a:cubicBezTo>
                  <a:pt x="669895" y="168848"/>
                  <a:pt x="695709" y="159579"/>
                  <a:pt x="663823" y="177800"/>
                </a:cubicBezTo>
                <a:cubicBezTo>
                  <a:pt x="655604" y="182496"/>
                  <a:pt x="646890" y="186267"/>
                  <a:pt x="638423" y="190500"/>
                </a:cubicBezTo>
                <a:cubicBezTo>
                  <a:pt x="634190" y="196850"/>
                  <a:pt x="631586" y="204664"/>
                  <a:pt x="625723" y="209550"/>
                </a:cubicBezTo>
                <a:cubicBezTo>
                  <a:pt x="615261" y="218269"/>
                  <a:pt x="594507" y="224189"/>
                  <a:pt x="581273" y="228600"/>
                </a:cubicBezTo>
                <a:cubicBezTo>
                  <a:pt x="578519" y="234108"/>
                  <a:pt x="563053" y="267665"/>
                  <a:pt x="555873" y="273050"/>
                </a:cubicBezTo>
                <a:cubicBezTo>
                  <a:pt x="552486" y="275590"/>
                  <a:pt x="583390" y="265642"/>
                  <a:pt x="581273" y="266700"/>
                </a:cubicBezTo>
                <a:close/>
              </a:path>
            </a:pathLst>
          </a:cu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p:cNvSpPr/>
          <p:nvPr/>
        </p:nvSpPr>
        <p:spPr>
          <a:xfrm>
            <a:off x="457200" y="1371600"/>
            <a:ext cx="8229600" cy="1938992"/>
          </a:xfrm>
          <a:prstGeom prst="rect">
            <a:avLst/>
          </a:prstGeom>
        </p:spPr>
        <p:txBody>
          <a:bodyPr wrap="square">
            <a:spAutoFit/>
          </a:bodyPr>
          <a:lstStyle/>
          <a:p>
            <a:r>
              <a:rPr lang="en-US" sz="2400" dirty="0" smtClean="0"/>
              <a:t>The copper coin serves as the positive electrode or cathode and the galvanized nail as the negative electrode or anode. These two objects work as electrodes, causing an electrochemical reaction which generates a small potential difference.</a:t>
            </a:r>
            <a:endParaRPr lang="en-US" sz="2400" dirty="0"/>
          </a:p>
        </p:txBody>
      </p:sp>
      <p:sp>
        <p:nvSpPr>
          <p:cNvPr id="7" name="TextBox 6"/>
          <p:cNvSpPr txBox="1"/>
          <p:nvPr/>
        </p:nvSpPr>
        <p:spPr>
          <a:xfrm>
            <a:off x="3505200" y="3962400"/>
            <a:ext cx="990600" cy="1200329"/>
          </a:xfrm>
          <a:prstGeom prst="rect">
            <a:avLst/>
          </a:prstGeom>
          <a:noFill/>
        </p:spPr>
        <p:txBody>
          <a:bodyPr wrap="square" rtlCol="0">
            <a:spAutoFit/>
          </a:bodyPr>
          <a:lstStyle/>
          <a:p>
            <a:r>
              <a:rPr lang="en-US" dirty="0" smtClean="0"/>
              <a:t>+ + + + </a:t>
            </a:r>
          </a:p>
          <a:p>
            <a:r>
              <a:rPr lang="en-US" dirty="0" smtClean="0"/>
              <a:t>  + + + </a:t>
            </a:r>
          </a:p>
          <a:p>
            <a:r>
              <a:rPr lang="en-US" dirty="0" smtClean="0"/>
              <a:t>    + +</a:t>
            </a:r>
          </a:p>
          <a:p>
            <a:r>
              <a:rPr lang="en-US" dirty="0" smtClean="0"/>
              <a:t>      +</a:t>
            </a:r>
          </a:p>
        </p:txBody>
      </p:sp>
      <p:sp>
        <p:nvSpPr>
          <p:cNvPr id="8" name="TextBox 7"/>
          <p:cNvSpPr txBox="1"/>
          <p:nvPr/>
        </p:nvSpPr>
        <p:spPr>
          <a:xfrm>
            <a:off x="5105400" y="3962400"/>
            <a:ext cx="990600" cy="1200329"/>
          </a:xfrm>
          <a:prstGeom prst="rect">
            <a:avLst/>
          </a:prstGeom>
          <a:noFill/>
        </p:spPr>
        <p:txBody>
          <a:bodyPr wrap="square" rtlCol="0">
            <a:spAutoFit/>
          </a:bodyPr>
          <a:lstStyle/>
          <a:p>
            <a:r>
              <a:rPr lang="en-US" dirty="0" smtClean="0"/>
              <a:t>-- -- -- -- </a:t>
            </a:r>
          </a:p>
          <a:p>
            <a:r>
              <a:rPr lang="en-US" dirty="0" smtClean="0"/>
              <a:t> --  --  --</a:t>
            </a:r>
          </a:p>
          <a:p>
            <a:r>
              <a:rPr lang="en-US" dirty="0" smtClean="0"/>
              <a:t>   --  --</a:t>
            </a:r>
          </a:p>
          <a:p>
            <a:r>
              <a:rPr lang="en-US" dirty="0" smtClean="0"/>
              <a:t>     --</a:t>
            </a:r>
          </a:p>
        </p:txBody>
      </p:sp>
      <p:sp>
        <p:nvSpPr>
          <p:cNvPr id="13" name="TextBox 12"/>
          <p:cNvSpPr txBox="1"/>
          <p:nvPr/>
        </p:nvSpPr>
        <p:spPr>
          <a:xfrm>
            <a:off x="3124200" y="3048000"/>
            <a:ext cx="381000" cy="646331"/>
          </a:xfrm>
          <a:prstGeom prst="rect">
            <a:avLst/>
          </a:prstGeom>
          <a:noFill/>
        </p:spPr>
        <p:txBody>
          <a:bodyPr wrap="square" rtlCol="0">
            <a:spAutoFit/>
          </a:bodyPr>
          <a:lstStyle/>
          <a:p>
            <a:r>
              <a:rPr lang="en-US" sz="3600" dirty="0" smtClean="0"/>
              <a:t>+</a:t>
            </a:r>
            <a:endParaRPr lang="en-US" sz="3600" dirty="0"/>
          </a:p>
        </p:txBody>
      </p:sp>
      <p:sp>
        <p:nvSpPr>
          <p:cNvPr id="14" name="TextBox 13"/>
          <p:cNvSpPr txBox="1"/>
          <p:nvPr/>
        </p:nvSpPr>
        <p:spPr>
          <a:xfrm>
            <a:off x="6096000" y="2895600"/>
            <a:ext cx="609600" cy="923330"/>
          </a:xfrm>
          <a:prstGeom prst="rect">
            <a:avLst/>
          </a:prstGeom>
          <a:noFill/>
        </p:spPr>
        <p:txBody>
          <a:bodyPr wrap="square" rtlCol="0">
            <a:spAutoFit/>
          </a:bodyPr>
          <a:lstStyle/>
          <a:p>
            <a:r>
              <a:rPr lang="en-US" sz="5400" b="1" dirty="0" smtClean="0"/>
              <a:t>-</a:t>
            </a:r>
            <a:endParaRPr lang="en-US" sz="5400" b="1" dirty="0"/>
          </a:p>
        </p:txBody>
      </p:sp>
      <p:sp>
        <p:nvSpPr>
          <p:cNvPr id="15" name="TextBox 14"/>
          <p:cNvSpPr txBox="1"/>
          <p:nvPr/>
        </p:nvSpPr>
        <p:spPr>
          <a:xfrm>
            <a:off x="3352800" y="5638800"/>
            <a:ext cx="2895600" cy="369332"/>
          </a:xfrm>
          <a:prstGeom prst="rect">
            <a:avLst/>
          </a:prstGeom>
          <a:noFill/>
        </p:spPr>
        <p:txBody>
          <a:bodyPr wrap="square" rtlCol="0">
            <a:spAutoFit/>
          </a:bodyPr>
          <a:lstStyle/>
          <a:p>
            <a:r>
              <a:rPr lang="en-US" dirty="0" smtClean="0"/>
              <a:t>Electrolyte with High Acidity</a:t>
            </a:r>
            <a:endParaRPr lang="en-US" dirty="0"/>
          </a:p>
        </p:txBody>
      </p:sp>
      <p:sp>
        <p:nvSpPr>
          <p:cNvPr id="16" name="TextBox 15"/>
          <p:cNvSpPr txBox="1"/>
          <p:nvPr/>
        </p:nvSpPr>
        <p:spPr>
          <a:xfrm>
            <a:off x="2133600" y="3505200"/>
            <a:ext cx="1143000" cy="369332"/>
          </a:xfrm>
          <a:prstGeom prst="rect">
            <a:avLst/>
          </a:prstGeom>
          <a:noFill/>
        </p:spPr>
        <p:txBody>
          <a:bodyPr wrap="square" rtlCol="0">
            <a:spAutoFit/>
          </a:bodyPr>
          <a:lstStyle/>
          <a:p>
            <a:r>
              <a:rPr lang="en-US" dirty="0" smtClean="0"/>
              <a:t>Cathode</a:t>
            </a:r>
            <a:endParaRPr lang="en-US" dirty="0"/>
          </a:p>
        </p:txBody>
      </p:sp>
      <p:sp>
        <p:nvSpPr>
          <p:cNvPr id="17" name="TextBox 16"/>
          <p:cNvSpPr txBox="1"/>
          <p:nvPr/>
        </p:nvSpPr>
        <p:spPr>
          <a:xfrm>
            <a:off x="6553200" y="3505200"/>
            <a:ext cx="1066800" cy="369332"/>
          </a:xfrm>
          <a:prstGeom prst="rect">
            <a:avLst/>
          </a:prstGeom>
          <a:noFill/>
        </p:spPr>
        <p:txBody>
          <a:bodyPr wrap="square" rtlCol="0">
            <a:spAutoFit/>
          </a:bodyPr>
          <a:lstStyle/>
          <a:p>
            <a:r>
              <a:rPr lang="en-US" dirty="0" smtClean="0"/>
              <a:t>Anode</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505</TotalTime>
  <Words>1101</Words>
  <Application>Microsoft Office PowerPoint</Application>
  <PresentationFormat>On-screen Show (4:3)</PresentationFormat>
  <Paragraphs>120</Paragraphs>
  <Slides>19</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19</vt:i4>
      </vt:variant>
    </vt:vector>
  </HeadingPairs>
  <TitlesOfParts>
    <vt:vector size="27" baseType="lpstr">
      <vt:lpstr>Allegro BT</vt:lpstr>
      <vt:lpstr>Arial</vt:lpstr>
      <vt:lpstr>Calibri</vt:lpstr>
      <vt:lpstr>Franklin Gothic Book</vt:lpstr>
      <vt:lpstr>Franklin Gothic Medium</vt:lpstr>
      <vt:lpstr>Times New Roman</vt:lpstr>
      <vt:lpstr>Wingdings 2</vt:lpstr>
      <vt:lpstr>Trek</vt:lpstr>
      <vt:lpstr>Objectives:</vt:lpstr>
      <vt:lpstr>PowerPoint Presentation</vt:lpstr>
      <vt:lpstr>Batteries</vt:lpstr>
      <vt:lpstr>What is a Battery?</vt:lpstr>
      <vt:lpstr>2 Major types of batteries</vt:lpstr>
      <vt:lpstr>HOW Does a wet cell battery Work?</vt:lpstr>
      <vt:lpstr>HOW Does a wet cell battery Work?</vt:lpstr>
      <vt:lpstr>HOW Does a wet cell battery Work?</vt:lpstr>
      <vt:lpstr>HOW Does a wet cell battery Work?</vt:lpstr>
      <vt:lpstr>A car battery works the same way</vt:lpstr>
      <vt:lpstr>HOW DOES A DRY CELL BATTERY WORK?</vt:lpstr>
      <vt:lpstr>What is a Battery “life cycle”?</vt:lpstr>
      <vt:lpstr>What is a Battery “life cycle”?</vt:lpstr>
      <vt:lpstr>What is a battery “memory”?</vt:lpstr>
      <vt:lpstr>What is a battery “memory”?</vt:lpstr>
      <vt:lpstr>Now it’s your turn!</vt:lpstr>
      <vt:lpstr>Just for fun</vt:lpstr>
      <vt:lpstr>WORKS CITED</vt:lpstr>
      <vt:lpstr>Works Cited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Batteries</dc:title>
  <dc:creator>RHSCAD</dc:creator>
  <cp:lastModifiedBy>template</cp:lastModifiedBy>
  <cp:revision>55</cp:revision>
  <dcterms:created xsi:type="dcterms:W3CDTF">2009-01-26T19:28:01Z</dcterms:created>
  <dcterms:modified xsi:type="dcterms:W3CDTF">2017-01-05T14:52:22Z</dcterms:modified>
</cp:coreProperties>
</file>