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8"/>
  </p:notesMasterIdLst>
  <p:sldIdLst>
    <p:sldId id="279" r:id="rId2"/>
    <p:sldId id="280" r:id="rId3"/>
    <p:sldId id="281" r:id="rId4"/>
    <p:sldId id="282" r:id="rId5"/>
    <p:sldId id="283" r:id="rId6"/>
    <p:sldId id="284" r:id="rId7"/>
    <p:sldId id="285" r:id="rId8"/>
    <p:sldId id="286" r:id="rId9"/>
    <p:sldId id="287" r:id="rId10"/>
    <p:sldId id="288" r:id="rId11"/>
    <p:sldId id="289" r:id="rId12"/>
    <p:sldId id="290" r:id="rId13"/>
    <p:sldId id="291" r:id="rId14"/>
    <p:sldId id="292" r:id="rId15"/>
    <p:sldId id="293" r:id="rId16"/>
    <p:sldId id="294" r:id="rId17"/>
    <p:sldId id="295" r:id="rId18"/>
    <p:sldId id="296" r:id="rId19"/>
    <p:sldId id="297" r:id="rId20"/>
    <p:sldId id="298" r:id="rId21"/>
    <p:sldId id="299" r:id="rId22"/>
    <p:sldId id="300" r:id="rId23"/>
    <p:sldId id="301" r:id="rId24"/>
    <p:sldId id="302" r:id="rId25"/>
    <p:sldId id="303" r:id="rId26"/>
    <p:sldId id="304" r:id="rId27"/>
    <p:sldId id="305" r:id="rId28"/>
    <p:sldId id="306" r:id="rId29"/>
    <p:sldId id="307" r:id="rId30"/>
    <p:sldId id="308" r:id="rId31"/>
    <p:sldId id="309" r:id="rId32"/>
    <p:sldId id="310" r:id="rId33"/>
    <p:sldId id="311" r:id="rId34"/>
    <p:sldId id="312" r:id="rId35"/>
    <p:sldId id="313" r:id="rId36"/>
    <p:sldId id="314" r:id="rId37"/>
    <p:sldId id="315" r:id="rId38"/>
    <p:sldId id="317" r:id="rId39"/>
    <p:sldId id="318" r:id="rId40"/>
    <p:sldId id="319" r:id="rId41"/>
    <p:sldId id="320" r:id="rId42"/>
    <p:sldId id="321" r:id="rId43"/>
    <p:sldId id="322" r:id="rId44"/>
    <p:sldId id="323" r:id="rId45"/>
    <p:sldId id="324" r:id="rId46"/>
    <p:sldId id="325" r:id="rId47"/>
    <p:sldId id="326" r:id="rId48"/>
    <p:sldId id="327" r:id="rId49"/>
    <p:sldId id="328" r:id="rId50"/>
    <p:sldId id="329" r:id="rId51"/>
    <p:sldId id="330" r:id="rId52"/>
    <p:sldId id="331" r:id="rId53"/>
    <p:sldId id="332" r:id="rId54"/>
    <p:sldId id="333" r:id="rId55"/>
    <p:sldId id="334" r:id="rId56"/>
    <p:sldId id="335" r:id="rId57"/>
    <p:sldId id="336" r:id="rId58"/>
    <p:sldId id="337" r:id="rId59"/>
    <p:sldId id="338" r:id="rId60"/>
    <p:sldId id="339" r:id="rId61"/>
    <p:sldId id="340" r:id="rId62"/>
    <p:sldId id="341" r:id="rId63"/>
    <p:sldId id="342" r:id="rId64"/>
    <p:sldId id="343" r:id="rId65"/>
    <p:sldId id="344" r:id="rId66"/>
    <p:sldId id="256" r:id="rId67"/>
    <p:sldId id="259" r:id="rId68"/>
    <p:sldId id="258" r:id="rId69"/>
    <p:sldId id="260" r:id="rId70"/>
    <p:sldId id="261" r:id="rId71"/>
    <p:sldId id="262" r:id="rId72"/>
    <p:sldId id="263" r:id="rId73"/>
    <p:sldId id="264" r:id="rId74"/>
    <p:sldId id="265" r:id="rId75"/>
    <p:sldId id="266" r:id="rId76"/>
    <p:sldId id="267" r:id="rId77"/>
    <p:sldId id="268" r:id="rId78"/>
    <p:sldId id="269" r:id="rId79"/>
    <p:sldId id="270" r:id="rId80"/>
    <p:sldId id="271" r:id="rId81"/>
    <p:sldId id="272" r:id="rId82"/>
    <p:sldId id="273" r:id="rId83"/>
    <p:sldId id="274" r:id="rId84"/>
    <p:sldId id="275" r:id="rId85"/>
    <p:sldId id="276" r:id="rId86"/>
    <p:sldId id="277" r:id="rId8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3" d="100"/>
          <a:sy n="53" d="100"/>
        </p:scale>
        <p:origin x="-1854" y="-43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8D4655-9C80-41B8-A354-AFC50C39B3C6}" type="datetimeFigureOut">
              <a:rPr lang="en-US" smtClean="0"/>
              <a:t>11/8/2014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F40720-07B4-4469-BE1E-F2186B192995}" type="slidenum">
              <a:rPr lang="en-US" smtClean="0"/>
              <a:t>‹#›</a:t>
            </a:fld>
            <a:endParaRPr lang="en-US"/>
          </a:p>
        </p:txBody>
      </p:sp>
    </p:spTree>
    <p:extLst>
      <p:ext uri="{BB962C8B-B14F-4D97-AF65-F5344CB8AC3E}">
        <p14:creationId xmlns:p14="http://schemas.microsoft.com/office/powerpoint/2010/main" val="2744680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C5FE41E-2C16-4AC1-8351-B2184ACBCA8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C5FE41E-2C16-4AC1-8351-B2184ACBCA8A}"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C5FE41E-2C16-4AC1-8351-B2184ACBCA8A}"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C5FE41E-2C16-4AC1-8351-B2184ACBCA8A}"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C5FE41E-2C16-4AC1-8351-B2184ACBCA8A}"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C5FE41E-2C16-4AC1-8351-B2184ACBCA8A}"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CA67EAB-2C6F-4F13-B234-04702D178E67}"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CA67EAB-2C6F-4F13-B234-04702D178E67}"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CA67EAB-2C6F-4F13-B234-04702D178E67}"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CA67EAB-2C6F-4F13-B234-04702D178E67}"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CA67EAB-2C6F-4F13-B234-04702D178E67}"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C5FE41E-2C16-4AC1-8351-B2184ACBCA8A}"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CA67EAB-2C6F-4F13-B234-04702D178E67}" type="slidenum">
              <a:rPr lang="en-US" smtClean="0"/>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CA67EAB-2C6F-4F13-B234-04702D178E67}" type="slidenum">
              <a:rPr lang="en-US" smtClean="0"/>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CA67EAB-2C6F-4F13-B234-04702D178E67}" type="slidenum">
              <a:rPr lang="en-US" smtClean="0"/>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CA67EAB-2C6F-4F13-B234-04702D178E67}" type="slidenum">
              <a:rPr lang="en-US" smtClean="0"/>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CA67EAB-2C6F-4F13-B234-04702D178E67}" type="slidenum">
              <a:rPr lang="en-US" smtClean="0"/>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CA67EAB-2C6F-4F13-B234-04702D178E67}" type="slidenum">
              <a:rPr lang="en-US" smtClean="0"/>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CA67EAB-2C6F-4F13-B234-04702D178E67}" type="slidenum">
              <a:rPr lang="en-US" smtClean="0"/>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CA67EAB-2C6F-4F13-B234-04702D178E67}" type="slidenum">
              <a:rPr lang="en-US" smtClean="0"/>
              <a:pPr/>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CA67EAB-2C6F-4F13-B234-04702D178E67}" type="slidenum">
              <a:rPr lang="en-US" smtClean="0"/>
              <a:pPr/>
              <a:t>29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CA67EAB-2C6F-4F13-B234-04702D178E67}" type="slidenum">
              <a:rPr lang="en-US" smtClean="0"/>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C5FE41E-2C16-4AC1-8351-B2184ACBCA8A}"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CA67EAB-2C6F-4F13-B234-04702D178E67}" type="slidenum">
              <a:rPr lang="en-US" smtClean="0"/>
              <a:pPr/>
              <a:t>31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CA67EAB-2C6F-4F13-B234-04702D178E67}" type="slidenum">
              <a:rPr lang="en-US" smtClean="0"/>
              <a:pPr/>
              <a:t>32</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CA67EAB-2C6F-4F13-B234-04702D178E67}" type="slidenum">
              <a:rPr lang="en-US" smtClean="0"/>
              <a:pPr/>
              <a:t>33</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CA67EAB-2C6F-4F13-B234-04702D178E67}" type="slidenum">
              <a:rPr lang="en-US" smtClean="0"/>
              <a:pPr/>
              <a:t>34</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CA67EAB-2C6F-4F13-B234-04702D178E67}" type="slidenum">
              <a:rPr lang="en-US" smtClean="0"/>
              <a:pPr/>
              <a:t>35</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CA67EAB-2C6F-4F13-B234-04702D178E67}" type="slidenum">
              <a:rPr lang="en-US" smtClean="0"/>
              <a:pPr/>
              <a:t>36</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84ACCD-03D9-424C-9BE1-8745BE14F04C}" type="slidenum">
              <a:rPr lang="en-US" smtClean="0"/>
              <a:pPr/>
              <a:t>38</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FE37B3-7CBE-42C3-B6C7-6D8CD19F013E}" type="slidenum">
              <a:rPr lang="en-US" smtClean="0"/>
              <a:pPr/>
              <a:t>39</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FE37B3-7CBE-42C3-B6C7-6D8CD19F013E}" type="slidenum">
              <a:rPr lang="en-US" smtClean="0"/>
              <a:pPr/>
              <a:t>40</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FE37B3-7CBE-42C3-B6C7-6D8CD19F013E}" type="slidenum">
              <a:rPr lang="en-US" smtClean="0"/>
              <a:pPr/>
              <a:t>41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C5FE41E-2C16-4AC1-8351-B2184ACBCA8A}"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84ACCD-03D9-424C-9BE1-8745BE14F04C}" type="slidenum">
              <a:rPr lang="en-US" smtClean="0"/>
              <a:pPr/>
              <a:t>42</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84ACCD-03D9-424C-9BE1-8745BE14F04C}" type="slidenum">
              <a:rPr lang="en-US" smtClean="0"/>
              <a:pPr/>
              <a:t>43</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84ACCD-03D9-424C-9BE1-8745BE14F04C}" type="slidenum">
              <a:rPr lang="en-US" smtClean="0"/>
              <a:pPr/>
              <a:t>44</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84ACCD-03D9-424C-9BE1-8745BE14F04C}" type="slidenum">
              <a:rPr lang="en-US" smtClean="0"/>
              <a:pPr/>
              <a:t>45</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84ACCD-03D9-424C-9BE1-8745BE14F04C}" type="slidenum">
              <a:rPr lang="en-US" smtClean="0"/>
              <a:pPr/>
              <a:t>46</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84ACCD-03D9-424C-9BE1-8745BE14F04C}" type="slidenum">
              <a:rPr lang="en-US" smtClean="0"/>
              <a:pPr/>
              <a:t>47</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84ACCD-03D9-424C-9BE1-8745BE14F04C}" type="slidenum">
              <a:rPr lang="en-US" smtClean="0"/>
              <a:pPr/>
              <a:t>48</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84ACCD-03D9-424C-9BE1-8745BE14F04C}" type="slidenum">
              <a:rPr lang="en-US" smtClean="0"/>
              <a:pPr/>
              <a:t>49</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84ACCD-03D9-424C-9BE1-8745BE14F04C}" type="slidenum">
              <a:rPr lang="en-US" smtClean="0"/>
              <a:pPr/>
              <a:t>50</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84ACCD-03D9-424C-9BE1-8745BE14F04C}" type="slidenum">
              <a:rPr lang="en-US" smtClean="0"/>
              <a:pPr/>
              <a:t>51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C5FE41E-2C16-4AC1-8351-B2184ACBCA8A}"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84ACCD-03D9-424C-9BE1-8745BE14F04C}" type="slidenum">
              <a:rPr lang="en-US" smtClean="0"/>
              <a:pPr/>
              <a:t>52</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84ACCD-03D9-424C-9BE1-8745BE14F04C}" type="slidenum">
              <a:rPr lang="en-US" smtClean="0"/>
              <a:pPr/>
              <a:t>53</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FE37B3-7CBE-42C3-B6C7-6D8CD19F013E}" type="slidenum">
              <a:rPr lang="en-US" smtClean="0"/>
              <a:pPr/>
              <a:t>54</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84ACCD-03D9-424C-9BE1-8745BE14F04C}" type="slidenum">
              <a:rPr lang="en-US" smtClean="0"/>
              <a:pPr/>
              <a:t>55</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FE37B3-7CBE-42C3-B6C7-6D8CD19F013E}" type="slidenum">
              <a:rPr lang="en-US" smtClean="0"/>
              <a:pPr/>
              <a:t>56</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FE37B3-7CBE-42C3-B6C7-6D8CD19F013E}" type="slidenum">
              <a:rPr lang="en-US" smtClean="0"/>
              <a:pPr/>
              <a:t>57</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FE37B3-7CBE-42C3-B6C7-6D8CD19F013E}" type="slidenum">
              <a:rPr lang="en-US" smtClean="0"/>
              <a:pPr/>
              <a:t>58</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FE37B3-7CBE-42C3-B6C7-6D8CD19F013E}" type="slidenum">
              <a:rPr lang="en-US" smtClean="0"/>
              <a:pPr/>
              <a:t>59</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FE37B3-7CBE-42C3-B6C7-6D8CD19F013E}" type="slidenum">
              <a:rPr lang="en-US" smtClean="0"/>
              <a:pPr/>
              <a:t>60</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FE37B3-7CBE-42C3-B6C7-6D8CD19F013E}" type="slidenum">
              <a:rPr lang="en-US" smtClean="0"/>
              <a:pPr/>
              <a:t>61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C5FE41E-2C16-4AC1-8351-B2184ACBCA8A}" type="slidenum">
              <a:rPr lang="en-US" smtClean="0"/>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84ACCD-03D9-424C-9BE1-8745BE14F04C}" type="slidenum">
              <a:rPr lang="en-US" smtClean="0"/>
              <a:pPr/>
              <a:t>62</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84ACCD-03D9-424C-9BE1-8745BE14F04C}" type="slidenum">
              <a:rPr lang="en-US" smtClean="0"/>
              <a:pPr/>
              <a:t>63</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84ACCD-03D9-424C-9BE1-8745BE14F04C}" type="slidenum">
              <a:rPr lang="en-US" smtClean="0"/>
              <a:pPr/>
              <a:t>64</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84ACCD-03D9-424C-9BE1-8745BE14F04C}" type="slidenum">
              <a:rPr lang="en-US" smtClean="0"/>
              <a:pPr/>
              <a:t>65</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C5FE41E-2C16-4AC1-8351-B2184ACBCA8A}"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C5FE41E-2C16-4AC1-8351-B2184ACBCA8A}"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C5FE41E-2C16-4AC1-8351-B2184ACBCA8A}"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19A9023-F37E-45F4-A587-A31AA6F7B94D}" type="datetimeFigureOut">
              <a:rPr lang="en-US" smtClean="0"/>
              <a:pPr/>
              <a:t>11/8/2014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18598D-D1C3-4656-A2BB-F583CB8926C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9A9023-F37E-45F4-A587-A31AA6F7B94D}" type="datetimeFigureOut">
              <a:rPr lang="en-US" smtClean="0"/>
              <a:pPr/>
              <a:t>11/8/2014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18598D-D1C3-4656-A2BB-F583CB8926C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9A9023-F37E-45F4-A587-A31AA6F7B94D}" type="datetimeFigureOut">
              <a:rPr lang="en-US" smtClean="0"/>
              <a:pPr/>
              <a:t>11/8/2014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18598D-D1C3-4656-A2BB-F583CB8926C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8F8F8">
              <a:alpha val="74118"/>
            </a:srgbClr>
          </a:solidFill>
        </p:spPr>
        <p:txBody>
          <a:bodyPr/>
          <a:lstStyle/>
          <a:p>
            <a:r>
              <a:rPr lang="en-US" smtClean="0"/>
              <a:t>Click to edit Master title style</a:t>
            </a:r>
            <a:endParaRPr lang="en-US"/>
          </a:p>
        </p:txBody>
      </p:sp>
      <p:sp>
        <p:nvSpPr>
          <p:cNvPr id="3" name="Content Placeholder 2"/>
          <p:cNvSpPr>
            <a:spLocks noGrp="1"/>
          </p:cNvSpPr>
          <p:nvPr>
            <p:ph idx="1"/>
          </p:nvPr>
        </p:nvSpPr>
        <p:spPr>
          <a:solidFill>
            <a:srgbClr val="F2F2F2">
              <a:alpha val="83922"/>
            </a:srgbClr>
          </a:solid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9A9023-F37E-45F4-A587-A31AA6F7B94D}" type="datetimeFigureOut">
              <a:rPr lang="en-US" smtClean="0"/>
              <a:pPr/>
              <a:t>11/8/2014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18598D-D1C3-4656-A2BB-F583CB8926C4}" type="slidenum">
              <a:rPr lang="en-US" smtClean="0"/>
              <a:pPr/>
              <a:t>‹#›</a:t>
            </a:fld>
            <a:endParaRPr lang="en-US"/>
          </a:p>
        </p:txBody>
      </p:sp>
      <p:pic>
        <p:nvPicPr>
          <p:cNvPr id="7" name="Picture 6" descr="Logo4.jpg"/>
          <p:cNvPicPr>
            <a:picLocks noChangeAspect="1"/>
          </p:cNvPicPr>
          <p:nvPr userDrawn="1"/>
        </p:nvPicPr>
        <p:blipFill>
          <a:blip r:embed="rId3" cstate="print">
            <a:clrChange>
              <a:clrFrom>
                <a:srgbClr val="FFFFFF"/>
              </a:clrFrom>
              <a:clrTo>
                <a:srgbClr val="FFFFFF">
                  <a:alpha val="0"/>
                </a:srgbClr>
              </a:clrTo>
            </a:clrChange>
          </a:blip>
          <a:srcRect l="20633" r="24345"/>
          <a:stretch>
            <a:fillRect/>
          </a:stretch>
        </p:blipFill>
        <p:spPr>
          <a:xfrm>
            <a:off x="0" y="6096000"/>
            <a:ext cx="468923" cy="7620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9A9023-F37E-45F4-A587-A31AA6F7B94D}" type="datetimeFigureOut">
              <a:rPr lang="en-US" smtClean="0"/>
              <a:pPr/>
              <a:t>11/8/2014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18598D-D1C3-4656-A2BB-F583CB8926C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19A9023-F37E-45F4-A587-A31AA6F7B94D}" type="datetimeFigureOut">
              <a:rPr lang="en-US" smtClean="0"/>
              <a:pPr/>
              <a:t>11/8/2014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18598D-D1C3-4656-A2BB-F583CB8926C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19A9023-F37E-45F4-A587-A31AA6F7B94D}" type="datetimeFigureOut">
              <a:rPr lang="en-US" smtClean="0"/>
              <a:pPr/>
              <a:t>11/8/2014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18598D-D1C3-4656-A2BB-F583CB8926C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19A9023-F37E-45F4-A587-A31AA6F7B94D}" type="datetimeFigureOut">
              <a:rPr lang="en-US" smtClean="0"/>
              <a:pPr/>
              <a:t>11/8/2014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18598D-D1C3-4656-A2BB-F583CB8926C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9A9023-F37E-45F4-A587-A31AA6F7B94D}" type="datetimeFigureOut">
              <a:rPr lang="en-US" smtClean="0"/>
              <a:pPr/>
              <a:t>11/8/2014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18598D-D1C3-4656-A2BB-F583CB8926C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9A9023-F37E-45F4-A587-A31AA6F7B94D}" type="datetimeFigureOut">
              <a:rPr lang="en-US" smtClean="0"/>
              <a:pPr/>
              <a:t>11/8/2014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18598D-D1C3-4656-A2BB-F583CB8926C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9A9023-F37E-45F4-A587-A31AA6F7B94D}" type="datetimeFigureOut">
              <a:rPr lang="en-US" smtClean="0"/>
              <a:pPr/>
              <a:t>11/8/2014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18598D-D1C3-4656-A2BB-F583CB8926C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9A9023-F37E-45F4-A587-A31AA6F7B94D}" type="datetimeFigureOut">
              <a:rPr lang="en-US" smtClean="0"/>
              <a:pPr/>
              <a:t>11/8/2014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18598D-D1C3-4656-A2BB-F583CB8926C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file:///H:\Wildlife\Wildlife%20Issues\Cannister%20Critters%20Survival%20Game%20by%20C%20Kohn.docx"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gif"/></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4.gif"/></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bio.research.ucsc.edu/people/thompson/PublPDFs/Schwartzetal00.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bg1"/>
                </a:solidFill>
              </a:rPr>
              <a:t>Biodiversity and Wildlife Management</a:t>
            </a:r>
            <a:endParaRPr lang="en-US" dirty="0">
              <a:solidFill>
                <a:schemeClr val="bg1"/>
              </a:solidFill>
            </a:endParaRPr>
          </a:p>
        </p:txBody>
      </p:sp>
      <p:sp>
        <p:nvSpPr>
          <p:cNvPr id="3" name="Subtitle 2"/>
          <p:cNvSpPr>
            <a:spLocks noGrp="1"/>
          </p:cNvSpPr>
          <p:nvPr>
            <p:ph type="subTitle" idx="1"/>
          </p:nvPr>
        </p:nvSpPr>
        <p:spPr/>
        <p:txBody>
          <a:bodyPr/>
          <a:lstStyle/>
          <a:p>
            <a:r>
              <a:rPr lang="en-US" dirty="0" smtClean="0"/>
              <a:t>Mrs. Weimer</a:t>
            </a:r>
            <a:endParaRPr lang="en-US" dirty="0"/>
          </a:p>
        </p:txBody>
      </p:sp>
    </p:spTree>
    <p:extLst>
      <p:ext uri="{BB962C8B-B14F-4D97-AF65-F5344CB8AC3E}">
        <p14:creationId xmlns:p14="http://schemas.microsoft.com/office/powerpoint/2010/main" val="25697825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Loss of Biodiversity = Loss of Life</a:t>
            </a:r>
            <a:endParaRPr lang="en-US" dirty="0"/>
          </a:p>
        </p:txBody>
      </p:sp>
      <p:sp>
        <p:nvSpPr>
          <p:cNvPr id="3" name="Content Placeholder 2"/>
          <p:cNvSpPr>
            <a:spLocks noGrp="1"/>
          </p:cNvSpPr>
          <p:nvPr>
            <p:ph idx="1"/>
          </p:nvPr>
        </p:nvSpPr>
        <p:spPr/>
        <p:txBody>
          <a:bodyPr>
            <a:normAutofit fontScale="92500"/>
          </a:bodyPr>
          <a:lstStyle/>
          <a:p>
            <a:r>
              <a:rPr lang="en-US" dirty="0" smtClean="0"/>
              <a:t>As biodiversity decreases, so do ecosystem services (energy flow, nutrient cycling, filtration, resource renewal, reproduction, etc.)</a:t>
            </a:r>
            <a:br>
              <a:rPr lang="en-US" dirty="0" smtClean="0"/>
            </a:br>
            <a:endParaRPr lang="en-US" dirty="0" smtClean="0"/>
          </a:p>
          <a:p>
            <a:r>
              <a:rPr lang="en-US" dirty="0" smtClean="0"/>
              <a:t>As ecosystem functions decrease, each individual and each species is put at greater risk for loss due to the fact that the other species that they depend upon will decrease in numbers. </a:t>
            </a:r>
          </a:p>
          <a:p>
            <a:endParaRPr lang="en-US" dirty="0"/>
          </a:p>
        </p:txBody>
      </p:sp>
    </p:spTree>
    <p:extLst>
      <p:ext uri="{BB962C8B-B14F-4D97-AF65-F5344CB8AC3E}">
        <p14:creationId xmlns:p14="http://schemas.microsoft.com/office/powerpoint/2010/main" val="17485891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Analogy </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Pretend for a moment that species are like members of the community. </a:t>
            </a:r>
          </a:p>
          <a:p>
            <a:r>
              <a:rPr lang="en-US" dirty="0" smtClean="0"/>
              <a:t>Instead of different species, we have ‘police’, ‘firefighters’, ‘teachers’, ‘business owners’, etc. </a:t>
            </a:r>
          </a:p>
          <a:p>
            <a:pPr>
              <a:buNone/>
            </a:pPr>
            <a:r>
              <a:rPr lang="en-US" dirty="0" smtClean="0"/>
              <a:t>TPS:</a:t>
            </a:r>
          </a:p>
          <a:p>
            <a:r>
              <a:rPr lang="en-US" dirty="0" smtClean="0"/>
              <a:t>What would the community be like if we increasingly lost individuals within each of these categories.</a:t>
            </a:r>
          </a:p>
          <a:p>
            <a:r>
              <a:rPr lang="en-US" dirty="0" smtClean="0"/>
              <a:t>What would it be like if we started to lose whole categories?</a:t>
            </a:r>
          </a:p>
          <a:p>
            <a:r>
              <a:rPr lang="en-US" dirty="0" smtClean="0"/>
              <a:t>What conditions might lead to this situation? </a:t>
            </a:r>
            <a:endParaRPr lang="en-US" dirty="0"/>
          </a:p>
        </p:txBody>
      </p:sp>
    </p:spTree>
    <p:extLst>
      <p:ext uri="{BB962C8B-B14F-4D97-AF65-F5344CB8AC3E}">
        <p14:creationId xmlns:p14="http://schemas.microsoft.com/office/powerpoint/2010/main" val="18355578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to Ecology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Just as slight changes in the economy, safety, or governance of a community can create snowballing effects in that community’s structure, so to can small changes lead to drastic outcomes in an ecosystem. </a:t>
            </a:r>
          </a:p>
          <a:p>
            <a:endParaRPr lang="en-US" dirty="0" smtClean="0"/>
          </a:p>
          <a:p>
            <a:r>
              <a:rPr lang="en-US" dirty="0" smtClean="0"/>
              <a:t>Slight changes in the pH of a lake, an increase in the number of invasive species in a forest, or the loss of keystone species in a prairie can cause rippling effects that induce losses at every level in that particular ecosystem. </a:t>
            </a:r>
            <a:endParaRPr lang="en-US" dirty="0"/>
          </a:p>
        </p:txBody>
      </p:sp>
    </p:spTree>
    <p:extLst>
      <p:ext uri="{BB962C8B-B14F-4D97-AF65-F5344CB8AC3E}">
        <p14:creationId xmlns:p14="http://schemas.microsoft.com/office/powerpoint/2010/main" val="8257478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Loss of Biodiversity</a:t>
            </a:r>
            <a:endParaRPr lang="en-US" dirty="0"/>
          </a:p>
        </p:txBody>
      </p:sp>
      <p:sp>
        <p:nvSpPr>
          <p:cNvPr id="3" name="Content Placeholder 2"/>
          <p:cNvSpPr>
            <a:spLocks noGrp="1"/>
          </p:cNvSpPr>
          <p:nvPr>
            <p:ph idx="1"/>
          </p:nvPr>
        </p:nvSpPr>
        <p:spPr/>
        <p:txBody>
          <a:bodyPr/>
          <a:lstStyle/>
          <a:p>
            <a:r>
              <a:rPr lang="en-US" dirty="0" smtClean="0"/>
              <a:t>Whiteboard Challenge: What can cause the loss of biodiversity? Make the longest list you can of possible of potential causes of biodiversity. </a:t>
            </a:r>
          </a:p>
          <a:p>
            <a:endParaRPr lang="en-US" dirty="0" smtClean="0"/>
          </a:p>
          <a:p>
            <a:r>
              <a:rPr lang="en-US" dirty="0" smtClean="0"/>
              <a:t>After each item, briefly explain how it causes a loss of biodiversity. </a:t>
            </a:r>
            <a:endParaRPr lang="en-US" dirty="0"/>
          </a:p>
        </p:txBody>
      </p:sp>
    </p:spTree>
    <p:extLst>
      <p:ext uri="{BB962C8B-B14F-4D97-AF65-F5344CB8AC3E}">
        <p14:creationId xmlns:p14="http://schemas.microsoft.com/office/powerpoint/2010/main" val="30394681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Job</a:t>
            </a:r>
            <a:endParaRPr lang="en-US" dirty="0"/>
          </a:p>
        </p:txBody>
      </p:sp>
      <p:sp>
        <p:nvSpPr>
          <p:cNvPr id="3" name="Content Placeholder 2"/>
          <p:cNvSpPr>
            <a:spLocks noGrp="1"/>
          </p:cNvSpPr>
          <p:nvPr>
            <p:ph idx="1"/>
          </p:nvPr>
        </p:nvSpPr>
        <p:spPr/>
        <p:txBody>
          <a:bodyPr>
            <a:normAutofit fontScale="92500"/>
          </a:bodyPr>
          <a:lstStyle/>
          <a:p>
            <a:r>
              <a:rPr lang="en-US" dirty="0" smtClean="0"/>
              <a:t>The role of a natural resources management is to maximize biodiversity and minimize species loss. </a:t>
            </a:r>
          </a:p>
          <a:p>
            <a:endParaRPr lang="en-US" dirty="0" smtClean="0"/>
          </a:p>
          <a:p>
            <a:r>
              <a:rPr lang="en-US" dirty="0" smtClean="0"/>
              <a:t>Whether it is game management, environmental protection, or ecological sampling, the job is the same – minimize the loss of diversity. </a:t>
            </a:r>
          </a:p>
          <a:p>
            <a:endParaRPr lang="en-US" dirty="0" smtClean="0"/>
          </a:p>
          <a:p>
            <a:r>
              <a:rPr lang="en-US" dirty="0" smtClean="0"/>
              <a:t>Next week: how do we lose biodiversity?</a:t>
            </a:r>
            <a:endParaRPr lang="en-US" dirty="0"/>
          </a:p>
        </p:txBody>
      </p:sp>
    </p:spTree>
    <p:extLst>
      <p:ext uri="{BB962C8B-B14F-4D97-AF65-F5344CB8AC3E}">
        <p14:creationId xmlns:p14="http://schemas.microsoft.com/office/powerpoint/2010/main" val="18447723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a:t>
            </a:r>
            <a:endParaRPr lang="en-US" dirty="0"/>
          </a:p>
        </p:txBody>
      </p:sp>
      <p:sp>
        <p:nvSpPr>
          <p:cNvPr id="3" name="Content Placeholder 2"/>
          <p:cNvSpPr>
            <a:spLocks noGrp="1"/>
          </p:cNvSpPr>
          <p:nvPr>
            <p:ph idx="1"/>
          </p:nvPr>
        </p:nvSpPr>
        <p:spPr/>
        <p:txBody>
          <a:bodyPr/>
          <a:lstStyle/>
          <a:p>
            <a:r>
              <a:rPr lang="en-US" dirty="0" smtClean="0">
                <a:hlinkClick r:id="rId2" action="ppaction://hlinkfile"/>
              </a:rPr>
              <a:t>LAB: Critter Survival</a:t>
            </a:r>
            <a:endParaRPr lang="en-US" dirty="0"/>
          </a:p>
        </p:txBody>
      </p:sp>
    </p:spTree>
    <p:extLst>
      <p:ext uri="{BB962C8B-B14F-4D97-AF65-F5344CB8AC3E}">
        <p14:creationId xmlns:p14="http://schemas.microsoft.com/office/powerpoint/2010/main" val="7995517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bg1"/>
                </a:solidFill>
              </a:rPr>
              <a:t>Habitats</a:t>
            </a:r>
            <a:endParaRPr lang="en-US" dirty="0">
              <a:solidFill>
                <a:schemeClr val="bg1"/>
              </a:solidFill>
            </a:endParaRP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1626771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Habitat Definitions</a:t>
            </a:r>
            <a:endParaRPr lang="en-US" dirty="0"/>
          </a:p>
        </p:txBody>
      </p:sp>
      <p:sp>
        <p:nvSpPr>
          <p:cNvPr id="3" name="Content Placeholder 2"/>
          <p:cNvSpPr>
            <a:spLocks noGrp="1"/>
          </p:cNvSpPr>
          <p:nvPr>
            <p:ph sz="quarter" idx="1"/>
          </p:nvPr>
        </p:nvSpPr>
        <p:spPr/>
        <p:txBody>
          <a:bodyPr>
            <a:normAutofit fontScale="85000" lnSpcReduction="10000"/>
          </a:bodyPr>
          <a:lstStyle/>
          <a:p>
            <a:r>
              <a:rPr lang="en-US" dirty="0"/>
              <a:t>A </a:t>
            </a:r>
            <a:r>
              <a:rPr lang="en-US" b="1" u="sng" dirty="0"/>
              <a:t>habitat</a:t>
            </a:r>
            <a:r>
              <a:rPr lang="en-US" dirty="0"/>
              <a:t> is the place where a population of a species lives</a:t>
            </a:r>
            <a:r>
              <a:rPr lang="en-US" dirty="0" smtClean="0"/>
              <a:t>.</a:t>
            </a:r>
            <a:endParaRPr lang="en-US" dirty="0"/>
          </a:p>
          <a:p>
            <a:r>
              <a:rPr lang="en-US" dirty="0"/>
              <a:t>A </a:t>
            </a:r>
            <a:r>
              <a:rPr lang="en-US" b="1" u="sng" dirty="0"/>
              <a:t>population</a:t>
            </a:r>
            <a:r>
              <a:rPr lang="en-US" dirty="0"/>
              <a:t> is a group of living organisms of the same kind living in the same place at the same time. </a:t>
            </a:r>
          </a:p>
          <a:p>
            <a:pPr lvl="1"/>
            <a:r>
              <a:rPr lang="en-US" dirty="0"/>
              <a:t>All of the populations interact and form a community</a:t>
            </a:r>
            <a:r>
              <a:rPr lang="en-US" dirty="0" smtClean="0"/>
              <a:t>.</a:t>
            </a:r>
            <a:br>
              <a:rPr lang="en-US" dirty="0" smtClean="0"/>
            </a:br>
            <a:endParaRPr lang="en-US" dirty="0"/>
          </a:p>
          <a:p>
            <a:r>
              <a:rPr lang="en-US" dirty="0"/>
              <a:t>A </a:t>
            </a:r>
            <a:r>
              <a:rPr lang="en-US" b="1" u="sng" dirty="0"/>
              <a:t>community</a:t>
            </a:r>
            <a:r>
              <a:rPr lang="en-US" dirty="0"/>
              <a:t> is group of interacting living species </a:t>
            </a:r>
            <a:r>
              <a:rPr lang="en-US" dirty="0" smtClean="0"/>
              <a:t>sharing </a:t>
            </a:r>
            <a:r>
              <a:rPr lang="en-US" dirty="0"/>
              <a:t>the non-living resources of a specific area</a:t>
            </a:r>
          </a:p>
          <a:p>
            <a:pPr lvl="1"/>
            <a:r>
              <a:rPr lang="en-US" dirty="0"/>
              <a:t>The interaction of the living species of </a:t>
            </a:r>
            <a:r>
              <a:rPr lang="en-US" dirty="0" smtClean="0"/>
              <a:t/>
            </a:r>
            <a:br>
              <a:rPr lang="en-US" dirty="0" smtClean="0"/>
            </a:br>
            <a:r>
              <a:rPr lang="en-US" dirty="0" smtClean="0"/>
              <a:t>the </a:t>
            </a:r>
            <a:r>
              <a:rPr lang="en-US" dirty="0"/>
              <a:t>community and the non-living </a:t>
            </a:r>
            <a:r>
              <a:rPr lang="en-US" dirty="0" smtClean="0"/>
              <a:t/>
            </a:r>
            <a:br>
              <a:rPr lang="en-US" dirty="0" smtClean="0"/>
            </a:br>
            <a:r>
              <a:rPr lang="en-US" dirty="0" smtClean="0"/>
              <a:t>resources </a:t>
            </a:r>
            <a:r>
              <a:rPr lang="en-US" dirty="0"/>
              <a:t>is </a:t>
            </a:r>
            <a:r>
              <a:rPr lang="en-US" dirty="0" smtClean="0"/>
              <a:t>an </a:t>
            </a:r>
            <a:r>
              <a:rPr lang="en-US" b="1" u="sng" dirty="0" smtClean="0"/>
              <a:t>ecosystem</a:t>
            </a:r>
            <a:endParaRPr lang="en-US" dirty="0"/>
          </a:p>
          <a:p>
            <a:endParaRPr lang="en-US" dirty="0"/>
          </a:p>
        </p:txBody>
      </p:sp>
      <p:pic>
        <p:nvPicPr>
          <p:cNvPr id="1026" name="Picture 2" descr="http://t1.gstatic.com/images?q=tbn:ANd9GcQo1TWfvvsKGlG0cMtTqhGrK9foNUiPJfByjQfST9mOetzYNWB70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5045" y="4812356"/>
            <a:ext cx="2619375" cy="174307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258309" y="6324600"/>
            <a:ext cx="1018227" cy="230832"/>
          </a:xfrm>
          <a:prstGeom prst="rect">
            <a:avLst/>
          </a:prstGeom>
        </p:spPr>
        <p:txBody>
          <a:bodyPr wrap="none">
            <a:spAutoFit/>
          </a:bodyPr>
          <a:lstStyle/>
          <a:p>
            <a:r>
              <a:rPr lang="en-US" sz="900" dirty="0"/>
              <a:t>bigpicweblog.com</a:t>
            </a:r>
          </a:p>
        </p:txBody>
      </p:sp>
    </p:spTree>
    <p:extLst>
      <p:ext uri="{BB962C8B-B14F-4D97-AF65-F5344CB8AC3E}">
        <p14:creationId xmlns:p14="http://schemas.microsoft.com/office/powerpoint/2010/main" val="7123477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Habitat Function</a:t>
            </a:r>
            <a:endParaRPr lang="en-US" dirty="0"/>
          </a:p>
        </p:txBody>
      </p:sp>
      <p:sp>
        <p:nvSpPr>
          <p:cNvPr id="3" name="Content Placeholder 2"/>
          <p:cNvSpPr>
            <a:spLocks noGrp="1"/>
          </p:cNvSpPr>
          <p:nvPr>
            <p:ph sz="quarter" idx="1"/>
          </p:nvPr>
        </p:nvSpPr>
        <p:spPr/>
        <p:txBody>
          <a:bodyPr>
            <a:normAutofit fontScale="70000" lnSpcReduction="20000"/>
          </a:bodyPr>
          <a:lstStyle/>
          <a:p>
            <a:r>
              <a:rPr lang="en-US" dirty="0"/>
              <a:t>The habitat must supply the needs of organisms, such as food, water, temperature, oxygen, and minerals</a:t>
            </a:r>
          </a:p>
          <a:p>
            <a:pPr lvl="1"/>
            <a:r>
              <a:rPr lang="en-US" dirty="0" smtClean="0"/>
              <a:t>When </a:t>
            </a:r>
            <a:r>
              <a:rPr lang="en-US" dirty="0"/>
              <a:t>a habitat ceases to be able to do this, it ceases to be a suitable habitat</a:t>
            </a:r>
          </a:p>
          <a:p>
            <a:r>
              <a:rPr lang="en-US" dirty="0"/>
              <a:t>Every living species occupies a </a:t>
            </a:r>
            <a:r>
              <a:rPr lang="en-US" b="1" dirty="0"/>
              <a:t>niche</a:t>
            </a:r>
            <a:r>
              <a:rPr lang="en-US" dirty="0"/>
              <a:t>, or particular </a:t>
            </a:r>
            <a:r>
              <a:rPr lang="en-US" i="1" dirty="0"/>
              <a:t>role</a:t>
            </a:r>
            <a:r>
              <a:rPr lang="en-US" dirty="0"/>
              <a:t> in a </a:t>
            </a:r>
            <a:r>
              <a:rPr lang="en-US" dirty="0" smtClean="0"/>
              <a:t>habitat</a:t>
            </a:r>
          </a:p>
          <a:p>
            <a:pPr lvl="1"/>
            <a:r>
              <a:rPr lang="en-US" dirty="0" smtClean="0"/>
              <a:t>E.g. bees fill a reproductive niche for flowers</a:t>
            </a:r>
          </a:p>
          <a:p>
            <a:pPr lvl="1"/>
            <a:r>
              <a:rPr lang="en-US" dirty="0" smtClean="0"/>
              <a:t>Wolves fill a predatory niche that </a:t>
            </a:r>
            <a:br>
              <a:rPr lang="en-US" dirty="0" smtClean="0"/>
            </a:br>
            <a:r>
              <a:rPr lang="en-US" dirty="0" smtClean="0"/>
              <a:t>improves the genetic quality of a </a:t>
            </a:r>
            <a:br>
              <a:rPr lang="en-US" dirty="0" smtClean="0"/>
            </a:br>
            <a:r>
              <a:rPr lang="en-US" dirty="0" smtClean="0"/>
              <a:t>herd of elk </a:t>
            </a:r>
            <a:endParaRPr lang="en-US" dirty="0"/>
          </a:p>
          <a:p>
            <a:pPr lvl="1"/>
            <a:r>
              <a:rPr lang="en-US" dirty="0" smtClean="0"/>
              <a:t>A habitat has a limited amount </a:t>
            </a:r>
            <a:br>
              <a:rPr lang="en-US" dirty="0" smtClean="0"/>
            </a:br>
            <a:r>
              <a:rPr lang="en-US" dirty="0" smtClean="0"/>
              <a:t>of niches to fill. </a:t>
            </a:r>
            <a:endParaRPr lang="en-US" dirty="0"/>
          </a:p>
          <a:p>
            <a:pPr lvl="1"/>
            <a:r>
              <a:rPr lang="en-US" dirty="0"/>
              <a:t>Because of this, </a:t>
            </a:r>
            <a:r>
              <a:rPr lang="en-US" b="1" dirty="0"/>
              <a:t>competition, </a:t>
            </a:r>
            <a:r>
              <a:rPr lang="en-US" b="1" dirty="0" smtClean="0"/>
              <a:t/>
            </a:r>
            <a:br>
              <a:rPr lang="en-US" b="1" dirty="0" smtClean="0"/>
            </a:br>
            <a:r>
              <a:rPr lang="en-US" b="1" dirty="0" smtClean="0"/>
              <a:t>predation</a:t>
            </a:r>
            <a:r>
              <a:rPr lang="en-US" b="1" dirty="0"/>
              <a:t>, cooperation, and </a:t>
            </a:r>
            <a:r>
              <a:rPr lang="en-US" b="1" dirty="0" smtClean="0"/>
              <a:t/>
            </a:r>
            <a:br>
              <a:rPr lang="en-US" b="1" dirty="0" smtClean="0"/>
            </a:br>
            <a:r>
              <a:rPr lang="en-US" b="1" dirty="0" smtClean="0"/>
              <a:t>symbiosis</a:t>
            </a:r>
            <a:r>
              <a:rPr lang="en-US" dirty="0" smtClean="0"/>
              <a:t> </a:t>
            </a:r>
            <a:r>
              <a:rPr lang="en-US" dirty="0"/>
              <a:t>occur.</a:t>
            </a:r>
          </a:p>
          <a:p>
            <a:endParaRPr lang="en-US" dirty="0"/>
          </a:p>
        </p:txBody>
      </p:sp>
      <p:pic>
        <p:nvPicPr>
          <p:cNvPr id="2050" name="Picture 2" descr="http://4.bp.blogspot.com/-daC7fjvzIW8/TVzYG6TmF_I/AAAAAAAAp3o/gb7WH5eDyDs/s1600/wolf-el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505200"/>
            <a:ext cx="3810000" cy="24288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620000" y="5865168"/>
            <a:ext cx="1337226" cy="230832"/>
          </a:xfrm>
          <a:prstGeom prst="rect">
            <a:avLst/>
          </a:prstGeom>
        </p:spPr>
        <p:txBody>
          <a:bodyPr wrap="none">
            <a:spAutoFit/>
          </a:bodyPr>
          <a:lstStyle/>
          <a:p>
            <a:r>
              <a:rPr lang="en-US" sz="900" dirty="0"/>
              <a:t>anniekatec.blogspot.com</a:t>
            </a:r>
          </a:p>
        </p:txBody>
      </p:sp>
    </p:spTree>
    <p:extLst>
      <p:ext uri="{BB962C8B-B14F-4D97-AF65-F5344CB8AC3E}">
        <p14:creationId xmlns:p14="http://schemas.microsoft.com/office/powerpoint/2010/main" val="36721491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Niche Interactions</a:t>
            </a:r>
            <a:endParaRPr lang="en-US" dirty="0"/>
          </a:p>
        </p:txBody>
      </p:sp>
      <p:sp>
        <p:nvSpPr>
          <p:cNvPr id="3" name="Content Placeholder 2"/>
          <p:cNvSpPr>
            <a:spLocks noGrp="1"/>
          </p:cNvSpPr>
          <p:nvPr>
            <p:ph sz="quarter" idx="1"/>
          </p:nvPr>
        </p:nvSpPr>
        <p:spPr/>
        <p:txBody>
          <a:bodyPr>
            <a:normAutofit fontScale="70000" lnSpcReduction="20000"/>
          </a:bodyPr>
          <a:lstStyle/>
          <a:p>
            <a:r>
              <a:rPr lang="en-US" b="1" dirty="0" smtClean="0"/>
              <a:t>Competition </a:t>
            </a:r>
            <a:r>
              <a:rPr lang="en-US" dirty="0" smtClean="0"/>
              <a:t>– when two species compete for the same resources; one wins, one loses </a:t>
            </a:r>
          </a:p>
          <a:p>
            <a:pPr lvl="1"/>
            <a:r>
              <a:rPr lang="en-US" dirty="0" smtClean="0"/>
              <a:t>E.g. Lions and hyenas </a:t>
            </a:r>
          </a:p>
          <a:p>
            <a:r>
              <a:rPr lang="en-US" b="1" dirty="0" smtClean="0"/>
              <a:t>Predation </a:t>
            </a:r>
            <a:r>
              <a:rPr lang="en-US" dirty="0" smtClean="0"/>
              <a:t> - when one species is consumed by another species for resources that it already consumed</a:t>
            </a:r>
          </a:p>
          <a:p>
            <a:pPr lvl="1"/>
            <a:r>
              <a:rPr lang="en-US" dirty="0" smtClean="0"/>
              <a:t>E.g. Wolves and elk </a:t>
            </a:r>
          </a:p>
          <a:p>
            <a:r>
              <a:rPr lang="en-US" b="1" dirty="0" smtClean="0"/>
              <a:t>Cooperation </a:t>
            </a:r>
            <a:r>
              <a:rPr lang="en-US" dirty="0" smtClean="0"/>
              <a:t>– when two species obtain resources through a mutual relationship</a:t>
            </a:r>
          </a:p>
          <a:p>
            <a:pPr lvl="1"/>
            <a:r>
              <a:rPr lang="en-US" dirty="0" smtClean="0"/>
              <a:t>E.g. leaf-cutter ants and fungus </a:t>
            </a:r>
          </a:p>
          <a:p>
            <a:r>
              <a:rPr lang="en-US" b="1" dirty="0" smtClean="0"/>
              <a:t>Symbiosis – </a:t>
            </a:r>
            <a:r>
              <a:rPr lang="en-US" dirty="0" smtClean="0"/>
              <a:t>when two species </a:t>
            </a:r>
            <a:br>
              <a:rPr lang="en-US" dirty="0" smtClean="0"/>
            </a:br>
            <a:r>
              <a:rPr lang="en-US" dirty="0" smtClean="0"/>
              <a:t>cooperate to the extent that they </a:t>
            </a:r>
            <a:br>
              <a:rPr lang="en-US" dirty="0" smtClean="0"/>
            </a:br>
            <a:r>
              <a:rPr lang="en-US" dirty="0" smtClean="0"/>
              <a:t>each become completely dependent </a:t>
            </a:r>
            <a:br>
              <a:rPr lang="en-US" dirty="0" smtClean="0"/>
            </a:br>
            <a:r>
              <a:rPr lang="en-US" dirty="0" smtClean="0"/>
              <a:t>on each other</a:t>
            </a:r>
          </a:p>
          <a:p>
            <a:pPr lvl="1"/>
            <a:r>
              <a:rPr lang="en-US" dirty="0" smtClean="0"/>
              <a:t>E.g. bacteria in a cow’s rumen; both need </a:t>
            </a:r>
            <a:br>
              <a:rPr lang="en-US" dirty="0" smtClean="0"/>
            </a:br>
            <a:r>
              <a:rPr lang="en-US" dirty="0" smtClean="0"/>
              <a:t>each other to function</a:t>
            </a:r>
            <a:endParaRPr lang="en-US" dirty="0"/>
          </a:p>
        </p:txBody>
      </p:sp>
      <p:pic>
        <p:nvPicPr>
          <p:cNvPr id="3074" name="Picture 2" descr="http://www.nature.com/scitable/content/ne0000/ne0000/ne0000/ne0000/3465052/fungus-garde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1154" y="3733800"/>
            <a:ext cx="3356518" cy="2457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7377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dirty="0" smtClean="0"/>
              <a:t>Define and describe “biodiversity” </a:t>
            </a:r>
          </a:p>
          <a:p>
            <a:r>
              <a:rPr lang="en-US" dirty="0" smtClean="0"/>
              <a:t>Explain how biodiversity is used as a measure of the health of an ecosystem</a:t>
            </a:r>
          </a:p>
          <a:p>
            <a:r>
              <a:rPr lang="en-US" dirty="0" smtClean="0"/>
              <a:t>Connect how increased biodiversity can lead to a more stable ecosystem </a:t>
            </a:r>
          </a:p>
          <a:p>
            <a:endParaRPr lang="en-US" dirty="0"/>
          </a:p>
        </p:txBody>
      </p:sp>
    </p:spTree>
    <p:extLst>
      <p:ext uri="{BB962C8B-B14F-4D97-AF65-F5344CB8AC3E}">
        <p14:creationId xmlns:p14="http://schemas.microsoft.com/office/powerpoint/2010/main" val="26712281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4" name="Picture 8" descr="http://www.exploringnature.org/graphics/ecology/succession7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4411066"/>
            <a:ext cx="3174398" cy="245386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biologycorner.com/resources/foodweb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3705" y="1676400"/>
            <a:ext cx="2221894" cy="323184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dirty="0" smtClean="0"/>
              <a:t>Components of a </a:t>
            </a:r>
            <a:br>
              <a:rPr lang="en-US" dirty="0" smtClean="0"/>
            </a:br>
            <a:r>
              <a:rPr lang="en-US" dirty="0" smtClean="0"/>
              <a:t>Habitat</a:t>
            </a:r>
            <a:endParaRPr lang="en-US" dirty="0"/>
          </a:p>
        </p:txBody>
      </p:sp>
      <p:sp>
        <p:nvSpPr>
          <p:cNvPr id="3" name="Content Placeholder 2"/>
          <p:cNvSpPr>
            <a:spLocks noGrp="1"/>
          </p:cNvSpPr>
          <p:nvPr>
            <p:ph sz="quarter" idx="1"/>
          </p:nvPr>
        </p:nvSpPr>
        <p:spPr>
          <a:xfrm>
            <a:off x="457200" y="1600200"/>
            <a:ext cx="4207133" cy="5029200"/>
          </a:xfrm>
        </p:spPr>
        <p:txBody>
          <a:bodyPr>
            <a:normAutofit fontScale="92500" lnSpcReduction="20000"/>
          </a:bodyPr>
          <a:lstStyle/>
          <a:p>
            <a:r>
              <a:rPr lang="en-US" dirty="0" err="1" smtClean="0"/>
              <a:t>Abiotic</a:t>
            </a:r>
            <a:r>
              <a:rPr lang="en-US" dirty="0" smtClean="0"/>
              <a:t> Resources</a:t>
            </a:r>
          </a:p>
          <a:p>
            <a:pPr lvl="1"/>
            <a:r>
              <a:rPr lang="en-US" dirty="0" smtClean="0"/>
              <a:t>Nonliving resources </a:t>
            </a:r>
            <a:br>
              <a:rPr lang="en-US" dirty="0" smtClean="0"/>
            </a:br>
            <a:endParaRPr lang="en-US" dirty="0" smtClean="0"/>
          </a:p>
          <a:p>
            <a:r>
              <a:rPr lang="en-US" dirty="0" smtClean="0"/>
              <a:t>Biotic Resources</a:t>
            </a:r>
          </a:p>
          <a:p>
            <a:pPr lvl="1"/>
            <a:r>
              <a:rPr lang="en-US" dirty="0" smtClean="0"/>
              <a:t>Living components of a </a:t>
            </a:r>
            <a:br>
              <a:rPr lang="en-US" dirty="0" smtClean="0"/>
            </a:br>
            <a:r>
              <a:rPr lang="en-US" dirty="0" smtClean="0"/>
              <a:t>habitat </a:t>
            </a:r>
            <a:br>
              <a:rPr lang="en-US" dirty="0" smtClean="0"/>
            </a:br>
            <a:endParaRPr lang="en-US" dirty="0" smtClean="0"/>
          </a:p>
          <a:p>
            <a:r>
              <a:rPr lang="en-US" dirty="0" smtClean="0"/>
              <a:t>Structure </a:t>
            </a:r>
          </a:p>
          <a:p>
            <a:pPr lvl="1"/>
            <a:r>
              <a:rPr lang="en-US" dirty="0" smtClean="0"/>
              <a:t>Plant life components</a:t>
            </a:r>
            <a:br>
              <a:rPr lang="en-US" dirty="0" smtClean="0"/>
            </a:br>
            <a:endParaRPr lang="en-US" dirty="0" smtClean="0"/>
          </a:p>
          <a:p>
            <a:r>
              <a:rPr lang="en-US" dirty="0" smtClean="0"/>
              <a:t>Succession </a:t>
            </a:r>
          </a:p>
          <a:p>
            <a:pPr lvl="1"/>
            <a:r>
              <a:rPr lang="en-US" dirty="0" smtClean="0"/>
              <a:t>Change, and rate of change, of a habitat </a:t>
            </a:r>
            <a:endParaRPr lang="en-US" dirty="0"/>
          </a:p>
        </p:txBody>
      </p:sp>
      <p:pic>
        <p:nvPicPr>
          <p:cNvPr id="4098" name="Picture 2" descr="http://www.bcgrasslands.org/understanding/eco_abioti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277091"/>
            <a:ext cx="3276600" cy="179627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791200" y="1832106"/>
            <a:ext cx="952505" cy="230832"/>
          </a:xfrm>
          <a:prstGeom prst="rect">
            <a:avLst/>
          </a:prstGeom>
        </p:spPr>
        <p:txBody>
          <a:bodyPr wrap="none">
            <a:spAutoFit/>
          </a:bodyPr>
          <a:lstStyle/>
          <a:p>
            <a:r>
              <a:rPr lang="en-US" sz="900" dirty="0"/>
              <a:t>bcgrasslands.org</a:t>
            </a:r>
          </a:p>
        </p:txBody>
      </p:sp>
      <p:sp>
        <p:nvSpPr>
          <p:cNvPr id="5" name="Rectangle 4"/>
          <p:cNvSpPr/>
          <p:nvPr/>
        </p:nvSpPr>
        <p:spPr>
          <a:xfrm>
            <a:off x="7924800" y="4722168"/>
            <a:ext cx="1074333" cy="230832"/>
          </a:xfrm>
          <a:prstGeom prst="rect">
            <a:avLst/>
          </a:prstGeom>
        </p:spPr>
        <p:txBody>
          <a:bodyPr wrap="none">
            <a:spAutoFit/>
          </a:bodyPr>
          <a:lstStyle/>
          <a:p>
            <a:r>
              <a:rPr lang="en-US" sz="900" dirty="0"/>
              <a:t>biologycorner.com</a:t>
            </a:r>
          </a:p>
        </p:txBody>
      </p:sp>
      <p:pic>
        <p:nvPicPr>
          <p:cNvPr id="4102" name="Picture 6" descr="http://www.unl.edu/nac/bufferguidelines/images/guide/2.11a.jpg"/>
          <p:cNvPicPr>
            <a:picLocks noChangeAspect="1" noChangeArrowheads="1"/>
          </p:cNvPicPr>
          <p:nvPr/>
        </p:nvPicPr>
        <p:blipFill rotWithShape="1">
          <a:blip r:embed="rId6">
            <a:extLst>
              <a:ext uri="{28A0092B-C50C-407E-A947-70E740481C1C}">
                <a14:useLocalDpi xmlns:a14="http://schemas.microsoft.com/office/drawing/2010/main" val="0"/>
              </a:ext>
            </a:extLst>
          </a:blip>
          <a:srcRect l="25000" t="9667" r="50000" b="5933"/>
          <a:stretch/>
        </p:blipFill>
        <p:spPr bwMode="auto">
          <a:xfrm>
            <a:off x="4048811" y="3661767"/>
            <a:ext cx="708143" cy="117581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141433" y="3244334"/>
            <a:ext cx="522900" cy="230832"/>
          </a:xfrm>
          <a:prstGeom prst="rect">
            <a:avLst/>
          </a:prstGeom>
        </p:spPr>
        <p:txBody>
          <a:bodyPr wrap="none">
            <a:spAutoFit/>
          </a:bodyPr>
          <a:lstStyle/>
          <a:p>
            <a:r>
              <a:rPr lang="en-US" sz="900" dirty="0"/>
              <a:t>unl.edu</a:t>
            </a:r>
          </a:p>
        </p:txBody>
      </p:sp>
      <p:cxnSp>
        <p:nvCxnSpPr>
          <p:cNvPr id="8" name="Straight Arrow Connector 7"/>
          <p:cNvCxnSpPr/>
          <p:nvPr/>
        </p:nvCxnSpPr>
        <p:spPr>
          <a:xfrm>
            <a:off x="3883818" y="2819400"/>
            <a:ext cx="285988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438400" y="4572000"/>
            <a:ext cx="1295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086100" y="1676400"/>
            <a:ext cx="79771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086100" y="5791200"/>
            <a:ext cx="2438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95105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Abiotic</a:t>
            </a:r>
            <a:r>
              <a:rPr lang="en-US" dirty="0" smtClean="0"/>
              <a:t> Resources </a:t>
            </a:r>
            <a:endParaRPr lang="en-US" dirty="0"/>
          </a:p>
        </p:txBody>
      </p:sp>
      <p:sp>
        <p:nvSpPr>
          <p:cNvPr id="3" name="Content Placeholder 2"/>
          <p:cNvSpPr>
            <a:spLocks noGrp="1"/>
          </p:cNvSpPr>
          <p:nvPr>
            <p:ph sz="quarter" idx="1"/>
          </p:nvPr>
        </p:nvSpPr>
        <p:spPr/>
        <p:txBody>
          <a:bodyPr>
            <a:normAutofit/>
          </a:bodyPr>
          <a:lstStyle/>
          <a:p>
            <a:r>
              <a:rPr lang="en-US" sz="2400" dirty="0" err="1" smtClean="0"/>
              <a:t>Abiotic</a:t>
            </a:r>
            <a:r>
              <a:rPr lang="en-US" sz="2400" dirty="0" smtClean="0"/>
              <a:t> resources are the non-living components of a habitat</a:t>
            </a:r>
          </a:p>
          <a:p>
            <a:r>
              <a:rPr lang="en-US" sz="2400" dirty="0" smtClean="0"/>
              <a:t>These include air, water, sunlight, minerals, etc. </a:t>
            </a:r>
          </a:p>
          <a:p>
            <a:r>
              <a:rPr lang="en-US" sz="2400" dirty="0" smtClean="0"/>
              <a:t>This could also include the terrain of a habitat, the weather patterns, and the climate</a:t>
            </a:r>
            <a:endParaRPr lang="en-US" sz="2400" dirty="0"/>
          </a:p>
        </p:txBody>
      </p:sp>
      <p:pic>
        <p:nvPicPr>
          <p:cNvPr id="4" name="Picture 2" descr="http://www.bcgrasslands.org/understanding/eco_abioti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5212" y="3352800"/>
            <a:ext cx="6042388" cy="331252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515095" y="6607029"/>
            <a:ext cx="952505" cy="230832"/>
          </a:xfrm>
          <a:prstGeom prst="rect">
            <a:avLst/>
          </a:prstGeom>
        </p:spPr>
        <p:txBody>
          <a:bodyPr wrap="none">
            <a:spAutoFit/>
          </a:bodyPr>
          <a:lstStyle/>
          <a:p>
            <a:r>
              <a:rPr lang="en-US" sz="900" dirty="0"/>
              <a:t>bcgrasslands.org</a:t>
            </a:r>
          </a:p>
        </p:txBody>
      </p:sp>
    </p:spTree>
    <p:extLst>
      <p:ext uri="{BB962C8B-B14F-4D97-AF65-F5344CB8AC3E}">
        <p14:creationId xmlns:p14="http://schemas.microsoft.com/office/powerpoint/2010/main" val="38670511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Biotic Resources </a:t>
            </a:r>
            <a:endParaRPr lang="en-US" dirty="0"/>
          </a:p>
        </p:txBody>
      </p:sp>
      <p:sp>
        <p:nvSpPr>
          <p:cNvPr id="3" name="Content Placeholder 2"/>
          <p:cNvSpPr>
            <a:spLocks noGrp="1"/>
          </p:cNvSpPr>
          <p:nvPr>
            <p:ph sz="quarter" idx="1"/>
          </p:nvPr>
        </p:nvSpPr>
        <p:spPr>
          <a:xfrm>
            <a:off x="457200" y="1600200"/>
            <a:ext cx="5410200" cy="4525963"/>
          </a:xfrm>
        </p:spPr>
        <p:txBody>
          <a:bodyPr>
            <a:normAutofit fontScale="77500" lnSpcReduction="20000"/>
          </a:bodyPr>
          <a:lstStyle/>
          <a:p>
            <a:r>
              <a:rPr lang="en-US" dirty="0" smtClean="0"/>
              <a:t>These are the biological aspects of a habitat, including – </a:t>
            </a:r>
          </a:p>
          <a:p>
            <a:pPr lvl="1"/>
            <a:r>
              <a:rPr lang="en-US" b="1" dirty="0" smtClean="0"/>
              <a:t>Food</a:t>
            </a:r>
            <a:r>
              <a:rPr lang="en-US" dirty="0" smtClean="0"/>
              <a:t>: the resources needed for the energy demands of populations in a habitat </a:t>
            </a:r>
          </a:p>
          <a:p>
            <a:pPr lvl="1"/>
            <a:r>
              <a:rPr lang="en-US" b="1" dirty="0" smtClean="0"/>
              <a:t>Populations</a:t>
            </a:r>
            <a:r>
              <a:rPr lang="en-US" dirty="0" smtClean="0"/>
              <a:t>: the numbers of different </a:t>
            </a:r>
            <a:br>
              <a:rPr lang="en-US" dirty="0" smtClean="0"/>
            </a:br>
            <a:r>
              <a:rPr lang="en-US" dirty="0" smtClean="0"/>
              <a:t>living species</a:t>
            </a:r>
          </a:p>
          <a:p>
            <a:pPr lvl="1"/>
            <a:r>
              <a:rPr lang="en-US" b="1" dirty="0" smtClean="0"/>
              <a:t>Community</a:t>
            </a:r>
            <a:r>
              <a:rPr lang="en-US" dirty="0" smtClean="0"/>
              <a:t>: the types of different </a:t>
            </a:r>
            <a:br>
              <a:rPr lang="en-US" dirty="0" smtClean="0"/>
            </a:br>
            <a:r>
              <a:rPr lang="en-US" dirty="0" smtClean="0"/>
              <a:t>living species</a:t>
            </a:r>
          </a:p>
          <a:p>
            <a:pPr lvl="1"/>
            <a:r>
              <a:rPr lang="en-US" b="1" dirty="0" smtClean="0"/>
              <a:t>Fertility</a:t>
            </a:r>
            <a:r>
              <a:rPr lang="en-US" dirty="0" smtClean="0"/>
              <a:t>: the capacity for growth and </a:t>
            </a:r>
            <a:br>
              <a:rPr lang="en-US" dirty="0" smtClean="0"/>
            </a:br>
            <a:r>
              <a:rPr lang="en-US" dirty="0" smtClean="0"/>
              <a:t>development in a habitat </a:t>
            </a:r>
          </a:p>
          <a:p>
            <a:pPr lvl="1"/>
            <a:r>
              <a:rPr lang="en-US" b="1" dirty="0" smtClean="0"/>
              <a:t>Biodiversity</a:t>
            </a:r>
            <a:r>
              <a:rPr lang="en-US" dirty="0" smtClean="0"/>
              <a:t>: the numbers of individuals </a:t>
            </a:r>
            <a:br>
              <a:rPr lang="en-US" dirty="0" smtClean="0"/>
            </a:br>
            <a:r>
              <a:rPr lang="en-US" dirty="0" smtClean="0"/>
              <a:t>and species in a habitat </a:t>
            </a:r>
          </a:p>
          <a:p>
            <a:pPr lvl="1">
              <a:buNone/>
            </a:pPr>
            <a:endParaRPr lang="en-US" dirty="0"/>
          </a:p>
        </p:txBody>
      </p:sp>
      <p:pic>
        <p:nvPicPr>
          <p:cNvPr id="4" name="Picture 4" descr="http://www.biologycorner.com/resources/foodweb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2133600"/>
            <a:ext cx="2895600" cy="421178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667885" y="6229966"/>
            <a:ext cx="1074333" cy="230832"/>
          </a:xfrm>
          <a:prstGeom prst="rect">
            <a:avLst/>
          </a:prstGeom>
        </p:spPr>
        <p:txBody>
          <a:bodyPr wrap="none">
            <a:spAutoFit/>
          </a:bodyPr>
          <a:lstStyle/>
          <a:p>
            <a:r>
              <a:rPr lang="en-US" sz="900" dirty="0"/>
              <a:t>biologycorner.com</a:t>
            </a:r>
          </a:p>
        </p:txBody>
      </p:sp>
    </p:spTree>
    <p:extLst>
      <p:ext uri="{BB962C8B-B14F-4D97-AF65-F5344CB8AC3E}">
        <p14:creationId xmlns:p14="http://schemas.microsoft.com/office/powerpoint/2010/main" val="2162693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a:t>
            </a:r>
            <a:endParaRPr lang="en-US" dirty="0"/>
          </a:p>
        </p:txBody>
      </p:sp>
      <p:sp>
        <p:nvSpPr>
          <p:cNvPr id="3" name="Content Placeholder 2"/>
          <p:cNvSpPr>
            <a:spLocks noGrp="1"/>
          </p:cNvSpPr>
          <p:nvPr>
            <p:ph sz="quarter" idx="1"/>
          </p:nvPr>
        </p:nvSpPr>
        <p:spPr>
          <a:xfrm>
            <a:off x="457200" y="1600200"/>
            <a:ext cx="5791200" cy="4953000"/>
          </a:xfrm>
        </p:spPr>
        <p:txBody>
          <a:bodyPr>
            <a:normAutofit lnSpcReduction="10000"/>
          </a:bodyPr>
          <a:lstStyle/>
          <a:p>
            <a:pPr marL="342900" lvl="1" indent="-342900">
              <a:buFont typeface="Arial" pitchFamily="34" charset="0"/>
              <a:buChar char="•"/>
            </a:pPr>
            <a:r>
              <a:rPr lang="en-US" dirty="0" smtClean="0"/>
              <a:t>The shape</a:t>
            </a:r>
            <a:r>
              <a:rPr lang="en-US" dirty="0"/>
              <a:t>, height, density, </a:t>
            </a:r>
            <a:r>
              <a:rPr lang="en-US" dirty="0" smtClean="0"/>
              <a:t>location, and </a:t>
            </a:r>
            <a:r>
              <a:rPr lang="en-US" dirty="0"/>
              <a:t>diversity of </a:t>
            </a:r>
            <a:r>
              <a:rPr lang="en-US" dirty="0" smtClean="0"/>
              <a:t>a habitat’s plant life. </a:t>
            </a:r>
            <a:endParaRPr lang="en-US" dirty="0"/>
          </a:p>
          <a:p>
            <a:pPr marL="342900" lvl="1" indent="-342900">
              <a:buFont typeface="Arial" pitchFamily="34" charset="0"/>
              <a:buChar char="•"/>
            </a:pPr>
            <a:r>
              <a:rPr lang="en-US" dirty="0" smtClean="0"/>
              <a:t>The combination of these factors create…</a:t>
            </a:r>
          </a:p>
          <a:p>
            <a:pPr marL="742950" lvl="2" indent="-342900"/>
            <a:r>
              <a:rPr lang="en-US" dirty="0" smtClean="0"/>
              <a:t>Cover: areas to shelter living species </a:t>
            </a:r>
            <a:br>
              <a:rPr lang="en-US" dirty="0" smtClean="0"/>
            </a:br>
            <a:r>
              <a:rPr lang="en-US" dirty="0" smtClean="0"/>
              <a:t>(esp. wildlife) </a:t>
            </a:r>
          </a:p>
          <a:p>
            <a:pPr marL="742950" lvl="2" indent="-342900"/>
            <a:r>
              <a:rPr lang="en-US" dirty="0" smtClean="0"/>
              <a:t>Corridors: connections between different </a:t>
            </a:r>
            <a:br>
              <a:rPr lang="en-US" dirty="0" smtClean="0"/>
            </a:br>
            <a:r>
              <a:rPr lang="en-US" dirty="0" smtClean="0"/>
              <a:t>areas of the same habitat</a:t>
            </a:r>
          </a:p>
          <a:p>
            <a:pPr marL="742950" lvl="2" indent="-342900"/>
            <a:r>
              <a:rPr lang="en-US" dirty="0" smtClean="0"/>
              <a:t>Feeding areas: places in which wildlife can </a:t>
            </a:r>
            <a:br>
              <a:rPr lang="en-US" dirty="0" smtClean="0"/>
            </a:br>
            <a:r>
              <a:rPr lang="en-US" dirty="0" smtClean="0"/>
              <a:t>graze, forge, or hunt </a:t>
            </a:r>
          </a:p>
          <a:p>
            <a:pPr marL="742950" lvl="2" indent="-342900"/>
            <a:endParaRPr lang="en-US" dirty="0" smtClean="0"/>
          </a:p>
          <a:p>
            <a:pPr marL="742950" lvl="2" indent="-342900"/>
            <a:endParaRPr lang="en-US" dirty="0" smtClean="0"/>
          </a:p>
          <a:p>
            <a:endParaRPr lang="en-US" dirty="0"/>
          </a:p>
        </p:txBody>
      </p:sp>
      <p:pic>
        <p:nvPicPr>
          <p:cNvPr id="4" name="Picture 6" descr="http://www.unl.edu/nac/bufferguidelines/images/guide/2.11a.jpg"/>
          <p:cNvPicPr>
            <a:picLocks noChangeAspect="1" noChangeArrowheads="1"/>
          </p:cNvPicPr>
          <p:nvPr/>
        </p:nvPicPr>
        <p:blipFill rotWithShape="1">
          <a:blip r:embed="rId3">
            <a:extLst>
              <a:ext uri="{28A0092B-C50C-407E-A947-70E740481C1C}">
                <a14:useLocalDpi xmlns:a14="http://schemas.microsoft.com/office/drawing/2010/main" val="0"/>
              </a:ext>
            </a:extLst>
          </a:blip>
          <a:srcRect l="25000" t="9667" r="50000" b="5933"/>
          <a:stretch/>
        </p:blipFill>
        <p:spPr bwMode="auto">
          <a:xfrm>
            <a:off x="6248400" y="2286000"/>
            <a:ext cx="2219061" cy="368458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923779" y="5970581"/>
            <a:ext cx="522900" cy="230832"/>
          </a:xfrm>
          <a:prstGeom prst="rect">
            <a:avLst/>
          </a:prstGeom>
        </p:spPr>
        <p:txBody>
          <a:bodyPr wrap="none">
            <a:spAutoFit/>
          </a:bodyPr>
          <a:lstStyle/>
          <a:p>
            <a:r>
              <a:rPr lang="en-US" sz="900" dirty="0"/>
              <a:t>unl.edu</a:t>
            </a:r>
          </a:p>
        </p:txBody>
      </p:sp>
    </p:spTree>
    <p:extLst>
      <p:ext uri="{BB962C8B-B14F-4D97-AF65-F5344CB8AC3E}">
        <p14:creationId xmlns:p14="http://schemas.microsoft.com/office/powerpoint/2010/main" val="11247058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 &amp; Habitat Health</a:t>
            </a:r>
            <a:endParaRPr lang="en-US" dirty="0"/>
          </a:p>
        </p:txBody>
      </p:sp>
      <p:sp>
        <p:nvSpPr>
          <p:cNvPr id="3" name="Content Placeholder 2"/>
          <p:cNvSpPr>
            <a:spLocks noGrp="1"/>
          </p:cNvSpPr>
          <p:nvPr>
            <p:ph sz="quarter" idx="1"/>
          </p:nvPr>
        </p:nvSpPr>
        <p:spPr/>
        <p:txBody>
          <a:bodyPr>
            <a:normAutofit fontScale="85000" lnSpcReduction="10000"/>
          </a:bodyPr>
          <a:lstStyle/>
          <a:p>
            <a:r>
              <a:rPr lang="en-US" dirty="0" smtClean="0"/>
              <a:t>Habitat health is not just a matter of size but also quality</a:t>
            </a:r>
          </a:p>
          <a:p>
            <a:r>
              <a:rPr lang="en-US" dirty="0" smtClean="0"/>
              <a:t>For example, moose populations in eastern Canada were wiped out by clear-cut forestry</a:t>
            </a:r>
          </a:p>
          <a:p>
            <a:pPr lvl="1"/>
            <a:r>
              <a:rPr lang="en-US" dirty="0" smtClean="0"/>
              <a:t>Research found that moose could not tolerate the loss of more than 0.5 square miles (Peek) </a:t>
            </a:r>
          </a:p>
          <a:p>
            <a:r>
              <a:rPr lang="en-US" dirty="0" smtClean="0"/>
              <a:t>However, even the loss of a specific kind of species (without removing the rest of the vegetation) could cause losses in moose populations. </a:t>
            </a:r>
          </a:p>
          <a:p>
            <a:pPr lvl="1"/>
            <a:r>
              <a:rPr lang="en-US" dirty="0" smtClean="0"/>
              <a:t>E.g. only removing coniferous </a:t>
            </a:r>
            <a:br>
              <a:rPr lang="en-US" dirty="0" smtClean="0"/>
            </a:br>
            <a:r>
              <a:rPr lang="en-US" dirty="0" smtClean="0"/>
              <a:t>trees was still harmful</a:t>
            </a:r>
            <a:endParaRPr lang="en-US" dirty="0"/>
          </a:p>
        </p:txBody>
      </p:sp>
      <p:pic>
        <p:nvPicPr>
          <p:cNvPr id="6146" name="Picture 2" descr="http://www.hickerphoto.com/data/media/40/moose_pictures_sc3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9369" y="4876800"/>
            <a:ext cx="3494520" cy="232968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546629" y="6550968"/>
            <a:ext cx="987771" cy="230832"/>
          </a:xfrm>
          <a:prstGeom prst="rect">
            <a:avLst/>
          </a:prstGeom>
        </p:spPr>
        <p:txBody>
          <a:bodyPr wrap="none">
            <a:spAutoFit/>
          </a:bodyPr>
          <a:lstStyle/>
          <a:p>
            <a:r>
              <a:rPr lang="en-US" sz="900" dirty="0"/>
              <a:t>hickerphoto.com</a:t>
            </a:r>
          </a:p>
        </p:txBody>
      </p:sp>
    </p:spTree>
    <p:extLst>
      <p:ext uri="{BB962C8B-B14F-4D97-AF65-F5344CB8AC3E}">
        <p14:creationId xmlns:p14="http://schemas.microsoft.com/office/powerpoint/2010/main" val="38369900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Succession</a:t>
            </a:r>
            <a:endParaRPr lang="en-US" dirty="0"/>
          </a:p>
        </p:txBody>
      </p:sp>
      <p:sp>
        <p:nvSpPr>
          <p:cNvPr id="3" name="Content Placeholder 2"/>
          <p:cNvSpPr>
            <a:spLocks noGrp="1"/>
          </p:cNvSpPr>
          <p:nvPr>
            <p:ph sz="quarter" idx="1"/>
          </p:nvPr>
        </p:nvSpPr>
        <p:spPr/>
        <p:txBody>
          <a:bodyPr>
            <a:normAutofit fontScale="77500" lnSpcReduction="20000"/>
          </a:bodyPr>
          <a:lstStyle/>
          <a:p>
            <a:r>
              <a:rPr lang="en-US" dirty="0" smtClean="0"/>
              <a:t>Succession is the natural process of change and transition in a habitat</a:t>
            </a:r>
          </a:p>
          <a:p>
            <a:pPr lvl="1"/>
            <a:r>
              <a:rPr lang="en-US" dirty="0" smtClean="0"/>
              <a:t>E.g. a pond will eventually fill in with sediment to become a marsh.  </a:t>
            </a:r>
          </a:p>
          <a:p>
            <a:pPr lvl="1"/>
            <a:r>
              <a:rPr lang="en-US" dirty="0" smtClean="0"/>
              <a:t>The marsh will eventually dry into a meadow.  </a:t>
            </a:r>
          </a:p>
          <a:p>
            <a:pPr lvl="1"/>
            <a:r>
              <a:rPr lang="en-US" dirty="0" smtClean="0"/>
              <a:t>The meadow will become scattered with shrubs and then trees.  </a:t>
            </a:r>
          </a:p>
          <a:p>
            <a:pPr lvl="1"/>
            <a:r>
              <a:rPr lang="en-US" dirty="0" smtClean="0"/>
              <a:t>Eventually a full forest will occupy the same area and may remain until it is destroyed by a major </a:t>
            </a:r>
            <a:br>
              <a:rPr lang="en-US" dirty="0" smtClean="0"/>
            </a:br>
            <a:r>
              <a:rPr lang="en-US" dirty="0" smtClean="0"/>
              <a:t>natural process (fire, flood, </a:t>
            </a:r>
            <a:br>
              <a:rPr lang="en-US" dirty="0" smtClean="0"/>
            </a:br>
            <a:r>
              <a:rPr lang="en-US" dirty="0" smtClean="0"/>
              <a:t>glacier, volcano, etc.)</a:t>
            </a:r>
          </a:p>
          <a:p>
            <a:r>
              <a:rPr lang="en-US" dirty="0" smtClean="0"/>
              <a:t>Succession occurs over </a:t>
            </a:r>
            <a:br>
              <a:rPr lang="en-US" dirty="0" smtClean="0"/>
            </a:br>
            <a:r>
              <a:rPr lang="en-US" dirty="0" smtClean="0"/>
              <a:t>thousands of years</a:t>
            </a:r>
          </a:p>
          <a:p>
            <a:pPr lvl="1"/>
            <a:r>
              <a:rPr lang="en-US" dirty="0" smtClean="0"/>
              <a:t>It is a slow process </a:t>
            </a:r>
            <a:endParaRPr lang="en-US" dirty="0"/>
          </a:p>
        </p:txBody>
      </p:sp>
      <p:pic>
        <p:nvPicPr>
          <p:cNvPr id="4" name="Picture 8" descr="http://www.exploringnature.org/graphics/ecology/succession7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1212" b="3844"/>
          <a:stretch/>
        </p:blipFill>
        <p:spPr bwMode="auto">
          <a:xfrm>
            <a:off x="4671967" y="4267200"/>
            <a:ext cx="4472034"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41480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Wild Turkeys </a:t>
            </a:r>
            <a:endParaRPr lang="en-US" dirty="0"/>
          </a:p>
        </p:txBody>
      </p:sp>
      <p:sp>
        <p:nvSpPr>
          <p:cNvPr id="3" name="Content Placeholder 2"/>
          <p:cNvSpPr>
            <a:spLocks noGrp="1"/>
          </p:cNvSpPr>
          <p:nvPr>
            <p:ph sz="quarter" idx="1"/>
          </p:nvPr>
        </p:nvSpPr>
        <p:spPr>
          <a:xfrm>
            <a:off x="457200" y="1295400"/>
            <a:ext cx="8458200" cy="4953000"/>
          </a:xfrm>
        </p:spPr>
        <p:txBody>
          <a:bodyPr>
            <a:normAutofit fontScale="85000" lnSpcReduction="20000"/>
          </a:bodyPr>
          <a:lstStyle/>
          <a:p>
            <a:r>
              <a:rPr lang="en-US" dirty="0" smtClean="0"/>
              <a:t>Turkey </a:t>
            </a:r>
            <a:r>
              <a:rPr lang="en-US" dirty="0"/>
              <a:t>populations increase dramatically as plant succession occurs in deciduous forests (Peek, Review of Wildlife </a:t>
            </a:r>
            <a:r>
              <a:rPr lang="en-US" dirty="0" err="1"/>
              <a:t>Mgmt</a:t>
            </a:r>
            <a:r>
              <a:rPr lang="en-US" dirty="0" smtClean="0"/>
              <a:t>).</a:t>
            </a:r>
          </a:p>
          <a:p>
            <a:pPr lvl="1"/>
            <a:r>
              <a:rPr lang="en-US" dirty="0" smtClean="0"/>
              <a:t>As young forests age into mature hardwood stands, turkey numbers increase rapidly. </a:t>
            </a:r>
            <a:endParaRPr lang="en-US" dirty="0"/>
          </a:p>
          <a:p>
            <a:r>
              <a:rPr lang="en-US" dirty="0"/>
              <a:t> Mature, open forests of mixed species create the most secure populations of wild </a:t>
            </a:r>
            <a:r>
              <a:rPr lang="en-US" dirty="0" smtClean="0"/>
              <a:t>turkeys.</a:t>
            </a:r>
            <a:endParaRPr lang="en-US" dirty="0"/>
          </a:p>
          <a:p>
            <a:r>
              <a:rPr lang="en-US" dirty="0"/>
              <a:t>Mature hardwood forests are </a:t>
            </a:r>
            <a:r>
              <a:rPr lang="en-US" dirty="0" smtClean="0"/>
              <a:t>key </a:t>
            </a:r>
            <a:br>
              <a:rPr lang="en-US" dirty="0" smtClean="0"/>
            </a:br>
            <a:r>
              <a:rPr lang="en-US" dirty="0" smtClean="0"/>
              <a:t>for turkeys.</a:t>
            </a:r>
          </a:p>
          <a:p>
            <a:pPr lvl="1"/>
            <a:r>
              <a:rPr lang="en-US" dirty="0"/>
              <a:t>U</a:t>
            </a:r>
            <a:r>
              <a:rPr lang="en-US" dirty="0" smtClean="0"/>
              <a:t>nder </a:t>
            </a:r>
            <a:r>
              <a:rPr lang="en-US" dirty="0"/>
              <a:t>intensive logging or </a:t>
            </a:r>
            <a:r>
              <a:rPr lang="en-US" dirty="0" smtClean="0"/>
              <a:t>suburban</a:t>
            </a:r>
            <a:br>
              <a:rPr lang="en-US" dirty="0" smtClean="0"/>
            </a:br>
            <a:r>
              <a:rPr lang="en-US" dirty="0" smtClean="0"/>
              <a:t> </a:t>
            </a:r>
            <a:r>
              <a:rPr lang="en-US" dirty="0"/>
              <a:t>sprawl, turkey populations </a:t>
            </a:r>
            <a:r>
              <a:rPr lang="en-US" dirty="0" smtClean="0"/>
              <a:t>plummet.</a:t>
            </a:r>
          </a:p>
          <a:p>
            <a:pPr lvl="1"/>
            <a:r>
              <a:rPr lang="en-US" dirty="0"/>
              <a:t>Human expansion is </a:t>
            </a:r>
            <a:r>
              <a:rPr lang="en-US" dirty="0" smtClean="0"/>
              <a:t>especially bad </a:t>
            </a:r>
            <a:br>
              <a:rPr lang="en-US" dirty="0" smtClean="0"/>
            </a:br>
            <a:r>
              <a:rPr lang="en-US" dirty="0" smtClean="0"/>
              <a:t>in April-June </a:t>
            </a:r>
            <a:r>
              <a:rPr lang="en-US" dirty="0"/>
              <a:t>during </a:t>
            </a:r>
            <a:r>
              <a:rPr lang="en-US" dirty="0" smtClean="0"/>
              <a:t>nesting.</a:t>
            </a:r>
            <a:endParaRPr lang="en-US" dirty="0"/>
          </a:p>
          <a:p>
            <a:pPr lvl="2"/>
            <a:endParaRPr lang="en-US" dirty="0"/>
          </a:p>
          <a:p>
            <a:endParaRPr lang="en-US" dirty="0"/>
          </a:p>
        </p:txBody>
      </p:sp>
      <p:pic>
        <p:nvPicPr>
          <p:cNvPr id="10242" name="Picture 2" descr="http://www.austinpost.org/files/articles/wild-turkey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9545" y="4343400"/>
            <a:ext cx="2786804" cy="220980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141687" y="6488668"/>
            <a:ext cx="849913" cy="230832"/>
          </a:xfrm>
          <a:prstGeom prst="rect">
            <a:avLst/>
          </a:prstGeom>
        </p:spPr>
        <p:txBody>
          <a:bodyPr wrap="none">
            <a:spAutoFit/>
          </a:bodyPr>
          <a:lstStyle/>
          <a:p>
            <a:r>
              <a:rPr lang="en-US" sz="900" dirty="0"/>
              <a:t>austinpost.org</a:t>
            </a:r>
          </a:p>
        </p:txBody>
      </p:sp>
    </p:spTree>
    <p:extLst>
      <p:ext uri="{BB962C8B-B14F-4D97-AF65-F5344CB8AC3E}">
        <p14:creationId xmlns:p14="http://schemas.microsoft.com/office/powerpoint/2010/main" val="31580136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Succession vs. Disturbance</a:t>
            </a:r>
            <a:endParaRPr lang="en-US" dirty="0"/>
          </a:p>
        </p:txBody>
      </p:sp>
      <p:sp>
        <p:nvSpPr>
          <p:cNvPr id="3" name="Content Placeholder 2"/>
          <p:cNvSpPr>
            <a:spLocks noGrp="1"/>
          </p:cNvSpPr>
          <p:nvPr>
            <p:ph sz="quarter" idx="1"/>
          </p:nvPr>
        </p:nvSpPr>
        <p:spPr/>
        <p:txBody>
          <a:bodyPr>
            <a:normAutofit fontScale="77500" lnSpcReduction="20000"/>
          </a:bodyPr>
          <a:lstStyle/>
          <a:p>
            <a:r>
              <a:rPr lang="en-US" dirty="0" smtClean="0"/>
              <a:t>Succession is very different from human disturbance.</a:t>
            </a:r>
            <a:br>
              <a:rPr lang="en-US" dirty="0" smtClean="0"/>
            </a:br>
            <a:endParaRPr lang="en-US" dirty="0" smtClean="0"/>
          </a:p>
          <a:p>
            <a:r>
              <a:rPr lang="en-US" dirty="0" smtClean="0"/>
              <a:t>Succession is slow and enables populations to move over time to new habitats that are more suitable</a:t>
            </a:r>
            <a:br>
              <a:rPr lang="en-US" dirty="0" smtClean="0"/>
            </a:br>
            <a:endParaRPr lang="en-US" dirty="0" smtClean="0"/>
          </a:p>
          <a:p>
            <a:r>
              <a:rPr lang="en-US" dirty="0" smtClean="0"/>
              <a:t>Habitat disturbance and destruction is rapid; living species cannot adapt to the pace at which the habitat changes </a:t>
            </a:r>
          </a:p>
          <a:p>
            <a:pPr lvl="1"/>
            <a:r>
              <a:rPr lang="en-US" dirty="0" smtClean="0"/>
              <a:t>This causes species loss</a:t>
            </a:r>
            <a:br>
              <a:rPr lang="en-US" dirty="0" smtClean="0"/>
            </a:br>
            <a:endParaRPr lang="en-US" dirty="0" smtClean="0"/>
          </a:p>
          <a:p>
            <a:r>
              <a:rPr lang="en-US" b="1" u="sng" dirty="0" smtClean="0"/>
              <a:t>Habitat destruction is </a:t>
            </a:r>
            <a:br>
              <a:rPr lang="en-US" b="1" u="sng" dirty="0" smtClean="0"/>
            </a:br>
            <a:r>
              <a:rPr lang="en-US" b="1" u="sng" dirty="0" smtClean="0"/>
              <a:t>the greatest cause of </a:t>
            </a:r>
            <a:br>
              <a:rPr lang="en-US" b="1" u="sng" dirty="0" smtClean="0"/>
            </a:br>
            <a:r>
              <a:rPr lang="en-US" b="1" u="sng" dirty="0" smtClean="0"/>
              <a:t>extinction </a:t>
            </a:r>
            <a:endParaRPr lang="en-US" b="1" u="sng" dirty="0"/>
          </a:p>
        </p:txBody>
      </p:sp>
      <p:pic>
        <p:nvPicPr>
          <p:cNvPr id="11266" name="Picture 2" descr="Photo by Louis Boon, wet forest east of Boa Nova, Bahia, Braz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962400"/>
            <a:ext cx="3793576" cy="25146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849827" y="6400800"/>
            <a:ext cx="989373" cy="230832"/>
          </a:xfrm>
          <a:prstGeom prst="rect">
            <a:avLst/>
          </a:prstGeom>
        </p:spPr>
        <p:txBody>
          <a:bodyPr wrap="none">
            <a:spAutoFit/>
          </a:bodyPr>
          <a:lstStyle/>
          <a:p>
            <a:r>
              <a:rPr lang="en-US" sz="900" dirty="0"/>
              <a:t>worldtwitch.com</a:t>
            </a:r>
          </a:p>
        </p:txBody>
      </p:sp>
    </p:spTree>
    <p:extLst>
      <p:ext uri="{BB962C8B-B14F-4D97-AF65-F5344CB8AC3E}">
        <p14:creationId xmlns:p14="http://schemas.microsoft.com/office/powerpoint/2010/main" val="6517242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Measures of Habitat Health </a:t>
            </a:r>
            <a:endParaRPr lang="en-US" dirty="0"/>
          </a:p>
        </p:txBody>
      </p:sp>
      <p:sp>
        <p:nvSpPr>
          <p:cNvPr id="3" name="Content Placeholder 2"/>
          <p:cNvSpPr>
            <a:spLocks noGrp="1"/>
          </p:cNvSpPr>
          <p:nvPr>
            <p:ph sz="quarter" idx="1"/>
          </p:nvPr>
        </p:nvSpPr>
        <p:spPr/>
        <p:txBody>
          <a:bodyPr/>
          <a:lstStyle/>
          <a:p>
            <a:r>
              <a:rPr lang="en-US" dirty="0" smtClean="0"/>
              <a:t>Biodiversity</a:t>
            </a:r>
            <a:br>
              <a:rPr lang="en-US" dirty="0" smtClean="0"/>
            </a:br>
            <a:endParaRPr lang="en-US" dirty="0" smtClean="0"/>
          </a:p>
          <a:p>
            <a:r>
              <a:rPr lang="en-US" dirty="0" smtClean="0"/>
              <a:t>Patchiness</a:t>
            </a:r>
            <a:br>
              <a:rPr lang="en-US" dirty="0" smtClean="0"/>
            </a:br>
            <a:endParaRPr lang="en-US" dirty="0" smtClean="0"/>
          </a:p>
          <a:p>
            <a:r>
              <a:rPr lang="en-US" dirty="0" smtClean="0"/>
              <a:t>Edge </a:t>
            </a:r>
            <a:br>
              <a:rPr lang="en-US" dirty="0" smtClean="0"/>
            </a:br>
            <a:endParaRPr lang="en-US" dirty="0" smtClean="0"/>
          </a:p>
          <a:p>
            <a:r>
              <a:rPr lang="en-US" dirty="0" smtClean="0"/>
              <a:t>Fragmentation </a:t>
            </a:r>
            <a:endParaRPr lang="en-US" dirty="0"/>
          </a:p>
        </p:txBody>
      </p:sp>
    </p:spTree>
    <p:extLst>
      <p:ext uri="{BB962C8B-B14F-4D97-AF65-F5344CB8AC3E}">
        <p14:creationId xmlns:p14="http://schemas.microsoft.com/office/powerpoint/2010/main" val="8372134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Biodiversity </a:t>
            </a:r>
            <a:endParaRPr lang="en-US" dirty="0"/>
          </a:p>
        </p:txBody>
      </p:sp>
      <p:sp>
        <p:nvSpPr>
          <p:cNvPr id="3" name="Content Placeholder 2"/>
          <p:cNvSpPr>
            <a:spLocks noGrp="1"/>
          </p:cNvSpPr>
          <p:nvPr>
            <p:ph sz="quarter" idx="1"/>
          </p:nvPr>
        </p:nvSpPr>
        <p:spPr>
          <a:xfrm>
            <a:off x="457200" y="1219201"/>
            <a:ext cx="8229600" cy="3505199"/>
          </a:xfrm>
        </p:spPr>
        <p:txBody>
          <a:bodyPr>
            <a:normAutofit fontScale="85000" lnSpcReduction="20000"/>
          </a:bodyPr>
          <a:lstStyle/>
          <a:p>
            <a:r>
              <a:rPr lang="en-US" dirty="0" smtClean="0"/>
              <a:t>Biodiversity is a measure of habitat health</a:t>
            </a:r>
            <a:br>
              <a:rPr lang="en-US" dirty="0" smtClean="0"/>
            </a:br>
            <a:endParaRPr lang="en-US" dirty="0" smtClean="0"/>
          </a:p>
          <a:p>
            <a:r>
              <a:rPr lang="en-US" dirty="0" smtClean="0"/>
              <a:t>The higher the biodiversity, the more secure the habitat </a:t>
            </a:r>
          </a:p>
          <a:p>
            <a:pPr lvl="1"/>
            <a:r>
              <a:rPr lang="en-US" dirty="0" smtClean="0"/>
              <a:t>E.g. think of the Irish Potato Famine; the lower the diversity of the food supply, the greater the threat to that species’ population </a:t>
            </a:r>
            <a:br>
              <a:rPr lang="en-US" dirty="0" smtClean="0"/>
            </a:br>
            <a:endParaRPr lang="en-US" dirty="0" smtClean="0"/>
          </a:p>
          <a:p>
            <a:r>
              <a:rPr lang="en-US" b="1" u="sng" dirty="0" smtClean="0"/>
              <a:t>Biodiversity is maximized when habitat size is maximized </a:t>
            </a:r>
          </a:p>
          <a:p>
            <a:endParaRPr lang="en-US" dirty="0"/>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7219" t="3968" r="25371" b="64205"/>
          <a:stretch/>
        </p:blipFill>
        <p:spPr bwMode="auto">
          <a:xfrm>
            <a:off x="3048000" y="4428312"/>
            <a:ext cx="5943600" cy="2243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8008523" y="6474768"/>
            <a:ext cx="830677" cy="230832"/>
          </a:xfrm>
          <a:prstGeom prst="rect">
            <a:avLst/>
          </a:prstGeom>
        </p:spPr>
        <p:txBody>
          <a:bodyPr wrap="none">
            <a:spAutoFit/>
          </a:bodyPr>
          <a:lstStyle/>
          <a:p>
            <a:r>
              <a:rPr lang="en-US" sz="900" dirty="0"/>
              <a:t>maps.grida.no</a:t>
            </a:r>
          </a:p>
        </p:txBody>
      </p:sp>
    </p:spTree>
    <p:extLst>
      <p:ext uri="{BB962C8B-B14F-4D97-AF65-F5344CB8AC3E}">
        <p14:creationId xmlns:p14="http://schemas.microsoft.com/office/powerpoint/2010/main" val="1635448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All life on earth has one thing in common: DNA</a:t>
            </a:r>
          </a:p>
          <a:p>
            <a:pPr lvl="1"/>
            <a:r>
              <a:rPr lang="en-US" dirty="0" smtClean="0"/>
              <a:t>Every characteristic of every living species is a result of that species’ DNA</a:t>
            </a:r>
          </a:p>
          <a:p>
            <a:pPr lvl="1"/>
            <a:r>
              <a:rPr lang="en-US" dirty="0" smtClean="0"/>
              <a:t>All the diversity of living species is due to changes in that species’ DNA</a:t>
            </a:r>
          </a:p>
          <a:p>
            <a:r>
              <a:rPr lang="en-US" dirty="0" smtClean="0"/>
              <a:t>The higher the genetic diversity, the healthier the ecosystem</a:t>
            </a:r>
          </a:p>
          <a:p>
            <a:pPr lvl="1"/>
            <a:r>
              <a:rPr lang="en-US" dirty="0" smtClean="0"/>
              <a:t>Each living species plays a role and serves a purpose in an ecosystem.  </a:t>
            </a:r>
          </a:p>
          <a:p>
            <a:pPr lvl="1"/>
            <a:r>
              <a:rPr lang="en-US" dirty="0" smtClean="0"/>
              <a:t>The more species that exist, the more secure an ecosystem will be (in general)</a:t>
            </a:r>
          </a:p>
          <a:p>
            <a:pPr lvl="1"/>
            <a:endParaRPr lang="en-US" dirty="0"/>
          </a:p>
        </p:txBody>
      </p:sp>
    </p:spTree>
    <p:extLst>
      <p:ext uri="{BB962C8B-B14F-4D97-AF65-F5344CB8AC3E}">
        <p14:creationId xmlns:p14="http://schemas.microsoft.com/office/powerpoint/2010/main" val="13438598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Patchiness</a:t>
            </a:r>
            <a:endParaRPr lang="en-US" dirty="0"/>
          </a:p>
        </p:txBody>
      </p:sp>
      <p:sp>
        <p:nvSpPr>
          <p:cNvPr id="3" name="Content Placeholder 2"/>
          <p:cNvSpPr>
            <a:spLocks noGrp="1"/>
          </p:cNvSpPr>
          <p:nvPr>
            <p:ph sz="quarter" idx="1"/>
          </p:nvPr>
        </p:nvSpPr>
        <p:spPr/>
        <p:txBody>
          <a:bodyPr>
            <a:normAutofit fontScale="92500" lnSpcReduction="10000"/>
          </a:bodyPr>
          <a:lstStyle/>
          <a:p>
            <a:r>
              <a:rPr lang="en-US" b="1" u="sng" dirty="0" smtClean="0"/>
              <a:t>Patchiness</a:t>
            </a:r>
            <a:r>
              <a:rPr lang="en-US" dirty="0" smtClean="0"/>
              <a:t> is how </a:t>
            </a:r>
            <a:r>
              <a:rPr lang="en-US" dirty="0"/>
              <a:t>“broken up” a habitat is</a:t>
            </a:r>
          </a:p>
          <a:p>
            <a:pPr lvl="1"/>
            <a:r>
              <a:rPr lang="en-US" dirty="0"/>
              <a:t>I.e. is the habitat solid or more like a </a:t>
            </a:r>
            <a:r>
              <a:rPr lang="en-US" dirty="0" smtClean="0"/>
              <a:t>checkerboard</a:t>
            </a:r>
            <a:br>
              <a:rPr lang="en-US" dirty="0" smtClean="0"/>
            </a:br>
            <a:endParaRPr lang="en-US" dirty="0" smtClean="0"/>
          </a:p>
          <a:p>
            <a:r>
              <a:rPr lang="en-US" dirty="0" smtClean="0"/>
              <a:t>The more “solid” a habitat, the better</a:t>
            </a:r>
          </a:p>
          <a:p>
            <a:pPr lvl="1"/>
            <a:r>
              <a:rPr lang="en-US" dirty="0" smtClean="0"/>
              <a:t>Imagine a drinking glass</a:t>
            </a:r>
          </a:p>
          <a:p>
            <a:pPr lvl="1"/>
            <a:r>
              <a:rPr lang="en-US" dirty="0" smtClean="0"/>
              <a:t>It works far better if it is in one piece</a:t>
            </a:r>
          </a:p>
          <a:p>
            <a:pPr lvl="2"/>
            <a:r>
              <a:rPr lang="en-US" dirty="0" smtClean="0"/>
              <a:t>A glass might hold some water in its shards, but it works far better as a single piece </a:t>
            </a:r>
          </a:p>
          <a:p>
            <a:pPr lvl="1"/>
            <a:r>
              <a:rPr lang="en-US" dirty="0" smtClean="0"/>
              <a:t>The same is true for a habitat</a:t>
            </a:r>
          </a:p>
          <a:p>
            <a:pPr lvl="1"/>
            <a:r>
              <a:rPr lang="en-US" dirty="0" smtClean="0"/>
              <a:t>We want to avoid “shattering” our habitats </a:t>
            </a:r>
            <a:endParaRPr lang="en-US" dirty="0"/>
          </a:p>
          <a:p>
            <a:endParaRPr lang="en-US" dirty="0"/>
          </a:p>
        </p:txBody>
      </p:sp>
    </p:spTree>
    <p:extLst>
      <p:ext uri="{BB962C8B-B14F-4D97-AF65-F5344CB8AC3E}">
        <p14:creationId xmlns:p14="http://schemas.microsoft.com/office/powerpoint/2010/main" val="40360632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Edge</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We want to maximize the amount of isolated interior portions of a habitat </a:t>
            </a:r>
          </a:p>
          <a:p>
            <a:r>
              <a:rPr lang="en-US" b="1" u="sng" dirty="0" smtClean="0"/>
              <a:t>Edge</a:t>
            </a:r>
            <a:r>
              <a:rPr lang="en-US" dirty="0" smtClean="0"/>
              <a:t>  is the amount of borders that exist on a particular habitat.</a:t>
            </a:r>
          </a:p>
          <a:p>
            <a:pPr lvl="1"/>
            <a:r>
              <a:rPr lang="en-US" dirty="0" smtClean="0"/>
              <a:t>More </a:t>
            </a:r>
            <a:r>
              <a:rPr lang="en-US" dirty="0"/>
              <a:t>edge habitat = less interior habitat </a:t>
            </a:r>
          </a:p>
          <a:p>
            <a:pPr lvl="1"/>
            <a:r>
              <a:rPr lang="en-US" dirty="0"/>
              <a:t>E.g. a round habitat has less edge than a long narrow habitat </a:t>
            </a:r>
          </a:p>
          <a:p>
            <a:pPr lvl="1"/>
            <a:r>
              <a:rPr lang="en-US" dirty="0"/>
              <a:t>Edge almost always </a:t>
            </a:r>
            <a:r>
              <a:rPr lang="en-US" dirty="0" smtClean="0"/>
              <a:t/>
            </a:r>
            <a:br>
              <a:rPr lang="en-US" dirty="0" smtClean="0"/>
            </a:br>
            <a:r>
              <a:rPr lang="en-US" dirty="0" smtClean="0"/>
              <a:t>has </a:t>
            </a:r>
            <a:r>
              <a:rPr lang="en-US" dirty="0"/>
              <a:t>low biodiversity </a:t>
            </a:r>
            <a:r>
              <a:rPr lang="en-US" dirty="0" smtClean="0"/>
              <a:t/>
            </a:r>
            <a:br>
              <a:rPr lang="en-US" dirty="0" smtClean="0"/>
            </a:br>
            <a:r>
              <a:rPr lang="en-US" dirty="0" smtClean="0"/>
              <a:t>while </a:t>
            </a:r>
            <a:r>
              <a:rPr lang="en-US" dirty="0"/>
              <a:t>the interior has </a:t>
            </a:r>
            <a:r>
              <a:rPr lang="en-US" dirty="0" smtClean="0"/>
              <a:t/>
            </a:r>
            <a:br>
              <a:rPr lang="en-US" dirty="0" smtClean="0"/>
            </a:br>
            <a:r>
              <a:rPr lang="en-US" dirty="0" smtClean="0"/>
              <a:t>high </a:t>
            </a:r>
            <a:r>
              <a:rPr lang="en-US" dirty="0"/>
              <a:t>biodiversity </a:t>
            </a:r>
          </a:p>
          <a:p>
            <a:endParaRPr lang="en-US" dirty="0"/>
          </a:p>
        </p:txBody>
      </p:sp>
      <p:pic>
        <p:nvPicPr>
          <p:cNvPr id="4" name="Picture 2" descr="F:\DCIM\107___10\IMG_1009.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aturation sat="0"/>
                    </a14:imgEffect>
                    <a14:imgEffect>
                      <a14:brightnessContrast bright="40000" contrast="20000"/>
                    </a14:imgEffect>
                  </a14:imgLayer>
                </a14:imgProps>
              </a:ext>
            </a:extLst>
          </a:blip>
          <a:srcRect t="10959" b="23647"/>
          <a:stretch/>
        </p:blipFill>
        <p:spPr bwMode="auto">
          <a:xfrm>
            <a:off x="4647342" y="4343400"/>
            <a:ext cx="4039458" cy="1981200"/>
          </a:xfrm>
          <a:prstGeom prst="rect">
            <a:avLst/>
          </a:prstGeom>
          <a:noFill/>
        </p:spPr>
      </p:pic>
    </p:spTree>
    <p:extLst>
      <p:ext uri="{BB962C8B-B14F-4D97-AF65-F5344CB8AC3E}">
        <p14:creationId xmlns:p14="http://schemas.microsoft.com/office/powerpoint/2010/main" val="7844089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has more edge? </a:t>
            </a:r>
            <a:endParaRPr lang="en-US" dirty="0"/>
          </a:p>
        </p:txBody>
      </p:sp>
      <p:sp>
        <p:nvSpPr>
          <p:cNvPr id="3" name="Content Placeholder 2"/>
          <p:cNvSpPr>
            <a:spLocks noGrp="1"/>
          </p:cNvSpPr>
          <p:nvPr>
            <p:ph sz="quarter" idx="1"/>
          </p:nvPr>
        </p:nvSpPr>
        <p:spPr/>
        <p:txBody>
          <a:bodyPr/>
          <a:lstStyle/>
          <a:p>
            <a:endParaRPr lang="en-US"/>
          </a:p>
        </p:txBody>
      </p:sp>
      <p:pic>
        <p:nvPicPr>
          <p:cNvPr id="4" name="Picture 2" descr="F:\DCIM\107___10\IMG_1009.JPG"/>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0"/>
                    </a14:imgEffect>
                    <a14:imgEffect>
                      <a14:brightnessContrast bright="40000" contrast="40000"/>
                    </a14:imgEffect>
                  </a14:imgLayer>
                </a14:imgProps>
              </a:ext>
            </a:extLst>
          </a:blip>
          <a:srcRect t="10959" b="4110"/>
          <a:stretch>
            <a:fillRect/>
          </a:stretch>
        </p:blipFill>
        <p:spPr bwMode="auto">
          <a:xfrm>
            <a:off x="675148" y="1447800"/>
            <a:ext cx="7895304" cy="5029200"/>
          </a:xfrm>
          <a:prstGeom prst="rect">
            <a:avLst/>
          </a:prstGeom>
          <a:noFill/>
        </p:spPr>
      </p:pic>
    </p:spTree>
    <p:extLst>
      <p:ext uri="{BB962C8B-B14F-4D97-AF65-F5344CB8AC3E}">
        <p14:creationId xmlns:p14="http://schemas.microsoft.com/office/powerpoint/2010/main" val="31153791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Detrimental Edge</a:t>
            </a:r>
            <a:endParaRPr lang="en-US" dirty="0"/>
          </a:p>
        </p:txBody>
      </p:sp>
      <p:sp>
        <p:nvSpPr>
          <p:cNvPr id="3" name="Content Placeholder 2"/>
          <p:cNvSpPr>
            <a:spLocks noGrp="1"/>
          </p:cNvSpPr>
          <p:nvPr>
            <p:ph sz="quarter" idx="1"/>
          </p:nvPr>
        </p:nvSpPr>
        <p:spPr/>
        <p:txBody>
          <a:bodyPr>
            <a:normAutofit fontScale="85000" lnSpcReduction="20000"/>
          </a:bodyPr>
          <a:lstStyle/>
          <a:p>
            <a:r>
              <a:rPr lang="en-US" dirty="0" smtClean="0"/>
              <a:t>The habitat edge is usually the most altered and damaged portion of a habitat. For example…</a:t>
            </a:r>
          </a:p>
          <a:p>
            <a:pPr lvl="1"/>
            <a:r>
              <a:rPr lang="en-US" dirty="0" smtClean="0"/>
              <a:t>The edge has the greatest temperature changes</a:t>
            </a:r>
          </a:p>
          <a:p>
            <a:pPr lvl="1"/>
            <a:r>
              <a:rPr lang="en-US" dirty="0" smtClean="0"/>
              <a:t>Edge has the most invasive species</a:t>
            </a:r>
          </a:p>
          <a:p>
            <a:pPr lvl="2"/>
            <a:r>
              <a:rPr lang="en-US" dirty="0" smtClean="0"/>
              <a:t>E.g. Buckthorn and Garlic Mustard prevalence </a:t>
            </a:r>
          </a:p>
          <a:p>
            <a:pPr lvl="1"/>
            <a:r>
              <a:rPr lang="en-US" dirty="0" smtClean="0"/>
              <a:t>Edge is the most affected by pollution </a:t>
            </a:r>
          </a:p>
          <a:p>
            <a:pPr lvl="1"/>
            <a:r>
              <a:rPr lang="en-US" dirty="0" smtClean="0"/>
              <a:t>Edge is the most damaged in </a:t>
            </a:r>
            <a:br>
              <a:rPr lang="en-US" dirty="0" smtClean="0"/>
            </a:br>
            <a:r>
              <a:rPr lang="en-US" dirty="0" smtClean="0"/>
              <a:t>storms </a:t>
            </a:r>
          </a:p>
          <a:p>
            <a:pPr lvl="1"/>
            <a:r>
              <a:rPr lang="en-US" dirty="0" smtClean="0"/>
              <a:t>Edge is the most likely to be lost </a:t>
            </a:r>
            <a:br>
              <a:rPr lang="en-US" dirty="0" smtClean="0"/>
            </a:br>
            <a:r>
              <a:rPr lang="en-US" dirty="0" smtClean="0"/>
              <a:t>in fire </a:t>
            </a:r>
          </a:p>
          <a:p>
            <a:pPr lvl="1"/>
            <a:r>
              <a:rPr lang="en-US" dirty="0" smtClean="0"/>
              <a:t>Edge is the most likely to be </a:t>
            </a:r>
            <a:br>
              <a:rPr lang="en-US" dirty="0" smtClean="0"/>
            </a:br>
            <a:r>
              <a:rPr lang="en-US" dirty="0" smtClean="0"/>
              <a:t>affected by disease </a:t>
            </a:r>
          </a:p>
          <a:p>
            <a:pPr lvl="2"/>
            <a:r>
              <a:rPr lang="en-US" dirty="0" smtClean="0"/>
              <a:t>E.g. Emerald Ash Borer </a:t>
            </a:r>
          </a:p>
          <a:p>
            <a:endParaRPr lang="en-US" dirty="0"/>
          </a:p>
        </p:txBody>
      </p:sp>
      <p:pic>
        <p:nvPicPr>
          <p:cNvPr id="13314" name="Picture 2" descr="http://www.defenders.org/programs_and_policy/habitat_conservation/conservation_planning/cnd/images/network/principles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4031673"/>
            <a:ext cx="3763873" cy="2826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9876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Fragmentation</a:t>
            </a:r>
            <a:endParaRPr lang="en-US" dirty="0"/>
          </a:p>
        </p:txBody>
      </p:sp>
      <p:sp>
        <p:nvSpPr>
          <p:cNvPr id="3" name="Content Placeholder 2"/>
          <p:cNvSpPr>
            <a:spLocks noGrp="1"/>
          </p:cNvSpPr>
          <p:nvPr>
            <p:ph sz="quarter" idx="1"/>
          </p:nvPr>
        </p:nvSpPr>
        <p:spPr/>
        <p:txBody>
          <a:bodyPr>
            <a:normAutofit fontScale="92500" lnSpcReduction="10000"/>
          </a:bodyPr>
          <a:lstStyle/>
          <a:p>
            <a:r>
              <a:rPr lang="en-US" b="1" u="sng" dirty="0" smtClean="0"/>
              <a:t>Fragmentation</a:t>
            </a:r>
            <a:r>
              <a:rPr lang="en-US" dirty="0"/>
              <a:t> </a:t>
            </a:r>
            <a:r>
              <a:rPr lang="en-US" dirty="0" smtClean="0"/>
              <a:t>is the measure of how much edge and patchiness affects a habitat </a:t>
            </a:r>
          </a:p>
          <a:p>
            <a:r>
              <a:rPr lang="en-US" dirty="0" smtClean="0"/>
              <a:t>The immediate impact of fragmentation is that the surviving species will “huddle” in what remains of their habitat</a:t>
            </a:r>
          </a:p>
          <a:p>
            <a:pPr lvl="1"/>
            <a:r>
              <a:rPr lang="en-US" dirty="0" smtClean="0"/>
              <a:t>Biodiversity may initially increase because of this concentration of species</a:t>
            </a:r>
          </a:p>
          <a:p>
            <a:pPr lvl="1"/>
            <a:r>
              <a:rPr lang="en-US" dirty="0" smtClean="0"/>
              <a:t>Over time, species will be slowly lost </a:t>
            </a:r>
          </a:p>
          <a:p>
            <a:r>
              <a:rPr lang="en-US" b="1" u="sng" dirty="0" smtClean="0"/>
              <a:t>Higher Fragmentation = </a:t>
            </a:r>
            <a:br>
              <a:rPr lang="en-US" b="1" u="sng" dirty="0" smtClean="0"/>
            </a:br>
            <a:r>
              <a:rPr lang="en-US" b="1" u="sng" dirty="0" smtClean="0"/>
              <a:t>Lower Biodiversity </a:t>
            </a:r>
            <a:endParaRPr lang="en-US" b="1" u="sng" dirty="0"/>
          </a:p>
        </p:txBody>
      </p:sp>
      <p:pic>
        <p:nvPicPr>
          <p:cNvPr id="4" name="Picture 2" descr="F:\DCIM\107___10\IMG_1009.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aturation sat="0"/>
                    </a14:imgEffect>
                    <a14:imgEffect>
                      <a14:brightnessContrast bright="40000" contrast="20000"/>
                    </a14:imgEffect>
                  </a14:imgLayer>
                </a14:imgProps>
              </a:ext>
            </a:extLst>
          </a:blip>
          <a:srcRect t="10959" b="23647"/>
          <a:stretch/>
        </p:blipFill>
        <p:spPr bwMode="auto">
          <a:xfrm>
            <a:off x="5486400" y="4947185"/>
            <a:ext cx="3585220" cy="1758414"/>
          </a:xfrm>
          <a:prstGeom prst="rect">
            <a:avLst/>
          </a:prstGeom>
          <a:noFill/>
        </p:spPr>
      </p:pic>
    </p:spTree>
    <p:extLst>
      <p:ext uri="{BB962C8B-B14F-4D97-AF65-F5344CB8AC3E}">
        <p14:creationId xmlns:p14="http://schemas.microsoft.com/office/powerpoint/2010/main" val="21165669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Effects of Fragmentation</a:t>
            </a:r>
            <a:endParaRPr lang="en-US" dirty="0"/>
          </a:p>
        </p:txBody>
      </p:sp>
      <p:sp>
        <p:nvSpPr>
          <p:cNvPr id="3" name="Content Placeholder 2"/>
          <p:cNvSpPr>
            <a:spLocks noGrp="1"/>
          </p:cNvSpPr>
          <p:nvPr>
            <p:ph sz="quarter" idx="1"/>
          </p:nvPr>
        </p:nvSpPr>
        <p:spPr/>
        <p:txBody>
          <a:bodyPr>
            <a:normAutofit fontScale="85000" lnSpcReduction="20000"/>
          </a:bodyPr>
          <a:lstStyle/>
          <a:p>
            <a:r>
              <a:rPr lang="en-US" dirty="0" smtClean="0"/>
              <a:t>Why are species lost when a habitat is fragmented? </a:t>
            </a:r>
            <a:br>
              <a:rPr lang="en-US" dirty="0" smtClean="0"/>
            </a:br>
            <a:endParaRPr lang="en-US" dirty="0" smtClean="0"/>
          </a:p>
          <a:p>
            <a:r>
              <a:rPr lang="en-US" dirty="0" smtClean="0"/>
              <a:t>Many bird, mammal, and insect species will not cross even short distances to reach a new habitat</a:t>
            </a:r>
            <a:br>
              <a:rPr lang="en-US" dirty="0" smtClean="0"/>
            </a:br>
            <a:endParaRPr lang="en-US" dirty="0" smtClean="0"/>
          </a:p>
          <a:p>
            <a:r>
              <a:rPr lang="en-US" dirty="0" smtClean="0"/>
              <a:t>Populations of species will become isolated and genetic diversity will be reduced </a:t>
            </a:r>
            <a:br>
              <a:rPr lang="en-US" dirty="0" smtClean="0"/>
            </a:br>
            <a:endParaRPr lang="en-US" dirty="0" smtClean="0"/>
          </a:p>
          <a:p>
            <a:r>
              <a:rPr lang="en-US" dirty="0" smtClean="0"/>
              <a:t>As species are lost, their niche will not be filled by new populations and the niche will not be filled</a:t>
            </a:r>
          </a:p>
          <a:p>
            <a:pPr lvl="1"/>
            <a:r>
              <a:rPr lang="en-US" dirty="0" smtClean="0"/>
              <a:t>Species dependent on the niche will also be lost</a:t>
            </a:r>
          </a:p>
          <a:p>
            <a:pPr lvl="1"/>
            <a:r>
              <a:rPr lang="en-US" dirty="0" smtClean="0"/>
              <a:t>This creates a sort of extinction domino effect </a:t>
            </a:r>
            <a:endParaRPr lang="en-US" dirty="0"/>
          </a:p>
        </p:txBody>
      </p:sp>
    </p:spTree>
    <p:extLst>
      <p:ext uri="{BB962C8B-B14F-4D97-AF65-F5344CB8AC3E}">
        <p14:creationId xmlns:p14="http://schemas.microsoft.com/office/powerpoint/2010/main" val="19191746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Effects of Fragmentation </a:t>
            </a:r>
            <a:endParaRPr lang="en-US" dirty="0"/>
          </a:p>
        </p:txBody>
      </p:sp>
      <p:sp>
        <p:nvSpPr>
          <p:cNvPr id="3" name="Content Placeholder 2"/>
          <p:cNvSpPr>
            <a:spLocks noGrp="1"/>
          </p:cNvSpPr>
          <p:nvPr>
            <p:ph sz="quarter" idx="1"/>
          </p:nvPr>
        </p:nvSpPr>
        <p:spPr/>
        <p:txBody>
          <a:bodyPr>
            <a:normAutofit/>
          </a:bodyPr>
          <a:lstStyle/>
          <a:p>
            <a:pPr marL="342900" lvl="1" indent="-342900">
              <a:buFont typeface="Arial" pitchFamily="34" charset="0"/>
              <a:buChar char="•"/>
            </a:pPr>
            <a:r>
              <a:rPr lang="en-US" b="1" u="sng" dirty="0"/>
              <a:t>Island Biogeography Model</a:t>
            </a:r>
            <a:r>
              <a:rPr lang="en-US" dirty="0"/>
              <a:t>: large areas have </a:t>
            </a:r>
            <a:r>
              <a:rPr lang="en-US" dirty="0" smtClean="0"/>
              <a:t>more diversity and more </a:t>
            </a:r>
            <a:r>
              <a:rPr lang="en-US" dirty="0"/>
              <a:t>species than small areas</a:t>
            </a:r>
          </a:p>
          <a:p>
            <a:pPr marL="800100" lvl="3" indent="-342900"/>
            <a:r>
              <a:rPr lang="en-US" dirty="0"/>
              <a:t>As habitats are split up, populations become isolated from each other, reducing the availability of diverse genomes from mating pairs </a:t>
            </a:r>
            <a:endParaRPr lang="en-US" dirty="0" smtClean="0"/>
          </a:p>
          <a:p>
            <a:pPr marL="800100" lvl="3" indent="-342900"/>
            <a:r>
              <a:rPr lang="en-US" dirty="0" smtClean="0"/>
              <a:t>Reduced genetic diversity = increased species susceptibility </a:t>
            </a:r>
          </a:p>
          <a:p>
            <a:pPr marL="800100" lvl="3" indent="-342900"/>
            <a:r>
              <a:rPr lang="en-US" dirty="0" smtClean="0"/>
              <a:t>As habitats become split up, the availability of species to fill a needed niche are lost. </a:t>
            </a:r>
            <a:br>
              <a:rPr lang="en-US" dirty="0" smtClean="0"/>
            </a:br>
            <a:endParaRPr lang="en-US" dirty="0"/>
          </a:p>
          <a:p>
            <a:endParaRPr lang="en-US" dirty="0"/>
          </a:p>
        </p:txBody>
      </p:sp>
      <p:pic>
        <p:nvPicPr>
          <p:cNvPr id="15362" name="Picture 2" descr="http://1.bp.blogspot.com/-cPtJMUAVHSs/Thty6kR_lMI/AAAAAAAAAH8/pm1cxvfQuTo/s1600/biog.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4398090"/>
            <a:ext cx="2590800" cy="248069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029200" y="6627168"/>
            <a:ext cx="1386918" cy="230832"/>
          </a:xfrm>
          <a:prstGeom prst="rect">
            <a:avLst/>
          </a:prstGeom>
        </p:spPr>
        <p:txBody>
          <a:bodyPr wrap="none">
            <a:spAutoFit/>
          </a:bodyPr>
          <a:lstStyle/>
          <a:p>
            <a:r>
              <a:rPr lang="en-US" sz="900" dirty="0"/>
              <a:t>labiotheque.blogspot.com</a:t>
            </a:r>
          </a:p>
        </p:txBody>
      </p:sp>
    </p:spTree>
    <p:extLst>
      <p:ext uri="{BB962C8B-B14F-4D97-AF65-F5344CB8AC3E}">
        <p14:creationId xmlns:p14="http://schemas.microsoft.com/office/powerpoint/2010/main" val="22463694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Island Biogeography</a:t>
            </a:r>
            <a:endParaRPr lang="en-US" dirty="0"/>
          </a:p>
        </p:txBody>
      </p:sp>
      <p:sp>
        <p:nvSpPr>
          <p:cNvPr id="3" name="Content Placeholder 2"/>
          <p:cNvSpPr>
            <a:spLocks noGrp="1"/>
          </p:cNvSpPr>
          <p:nvPr>
            <p:ph sz="quarter" idx="1"/>
          </p:nvPr>
        </p:nvSpPr>
        <p:spPr/>
        <p:txBody>
          <a:bodyPr/>
          <a:lstStyle/>
          <a:p>
            <a:pPr marL="342900" lvl="1" indent="-342900">
              <a:buFont typeface="Arial" pitchFamily="34" charset="0"/>
              <a:buChar char="•"/>
            </a:pPr>
            <a:r>
              <a:rPr lang="en-US" b="1" u="sng" dirty="0"/>
              <a:t>As habitats shrink, so does genetic diversity and species biodiversity </a:t>
            </a:r>
          </a:p>
          <a:p>
            <a:pPr marL="742950" lvl="2" indent="-342900"/>
            <a:r>
              <a:rPr lang="en-US" dirty="0"/>
              <a:t>As biodiversity decreases, species are lost at faster rates due to disease, predation, competition from </a:t>
            </a:r>
            <a:r>
              <a:rPr lang="en-US" dirty="0" err="1"/>
              <a:t>invasives</a:t>
            </a:r>
            <a:r>
              <a:rPr lang="en-US" dirty="0"/>
              <a:t>, etc.</a:t>
            </a:r>
          </a:p>
          <a:p>
            <a:pPr marL="742950" lvl="2" indent="-342900"/>
            <a:r>
              <a:rPr lang="en-US" dirty="0"/>
              <a:t>If a species is lost in a small habitat, the other species dependent on that species are also lost. </a:t>
            </a:r>
          </a:p>
          <a:p>
            <a:pPr marL="468630" lvl="1" indent="-342900"/>
            <a:r>
              <a:rPr lang="en-US" dirty="0"/>
              <a:t>A road dividing a habitat in half causes far more damage than is immediately obvious.  Why? TPS</a:t>
            </a:r>
          </a:p>
          <a:p>
            <a:endParaRPr lang="en-US" dirty="0"/>
          </a:p>
        </p:txBody>
      </p:sp>
      <p:grpSp>
        <p:nvGrpSpPr>
          <p:cNvPr id="5" name="Group 4"/>
          <p:cNvGrpSpPr/>
          <p:nvPr/>
        </p:nvGrpSpPr>
        <p:grpSpPr>
          <a:xfrm>
            <a:off x="2743201" y="5181600"/>
            <a:ext cx="3962401" cy="2051678"/>
            <a:chOff x="2743201" y="4267201"/>
            <a:chExt cx="3962401" cy="2051678"/>
          </a:xfrm>
        </p:grpSpPr>
        <p:pic>
          <p:nvPicPr>
            <p:cNvPr id="1638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1091" t="36905" r="34295" b="12896"/>
            <a:stretch/>
          </p:blipFill>
          <p:spPr bwMode="auto">
            <a:xfrm rot="16200000">
              <a:off x="3698563" y="3311839"/>
              <a:ext cx="2051678" cy="3962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reeform 3"/>
            <p:cNvSpPr/>
            <p:nvPr/>
          </p:nvSpPr>
          <p:spPr>
            <a:xfrm>
              <a:off x="3484453" y="4805987"/>
              <a:ext cx="2723852" cy="1096049"/>
            </a:xfrm>
            <a:custGeom>
              <a:avLst/>
              <a:gdLst>
                <a:gd name="connsiteX0" fmla="*/ 1142965 w 2723852"/>
                <a:gd name="connsiteY0" fmla="*/ 56958 h 1096049"/>
                <a:gd name="connsiteX1" fmla="*/ 935147 w 2723852"/>
                <a:gd name="connsiteY1" fmla="*/ 56958 h 1096049"/>
                <a:gd name="connsiteX2" fmla="*/ 76165 w 2723852"/>
                <a:gd name="connsiteY2" fmla="*/ 84668 h 1096049"/>
                <a:gd name="connsiteX3" fmla="*/ 34602 w 2723852"/>
                <a:gd name="connsiteY3" fmla="*/ 126231 h 1096049"/>
                <a:gd name="connsiteX4" fmla="*/ 6892 w 2723852"/>
                <a:gd name="connsiteY4" fmla="*/ 818958 h 1096049"/>
                <a:gd name="connsiteX5" fmla="*/ 34602 w 2723852"/>
                <a:gd name="connsiteY5" fmla="*/ 985213 h 1096049"/>
                <a:gd name="connsiteX6" fmla="*/ 200856 w 2723852"/>
                <a:gd name="connsiteY6" fmla="*/ 1026777 h 1096049"/>
                <a:gd name="connsiteX7" fmla="*/ 1184529 w 2723852"/>
                <a:gd name="connsiteY7" fmla="*/ 1054486 h 1096049"/>
                <a:gd name="connsiteX8" fmla="*/ 2306747 w 2723852"/>
                <a:gd name="connsiteY8" fmla="*/ 1082195 h 1096049"/>
                <a:gd name="connsiteX9" fmla="*/ 2431438 w 2723852"/>
                <a:gd name="connsiteY9" fmla="*/ 1068340 h 1096049"/>
                <a:gd name="connsiteX10" fmla="*/ 2597692 w 2723852"/>
                <a:gd name="connsiteY10" fmla="*/ 1026777 h 1096049"/>
                <a:gd name="connsiteX11" fmla="*/ 2722383 w 2723852"/>
                <a:gd name="connsiteY11" fmla="*/ 832813 h 1096049"/>
                <a:gd name="connsiteX12" fmla="*/ 2666965 w 2723852"/>
                <a:gd name="connsiteY12" fmla="*/ 417177 h 1096049"/>
                <a:gd name="connsiteX13" fmla="*/ 2680820 w 2723852"/>
                <a:gd name="connsiteY13" fmla="*/ 98522 h 1096049"/>
                <a:gd name="connsiteX14" fmla="*/ 2237474 w 2723852"/>
                <a:gd name="connsiteY14" fmla="*/ 1540 h 1096049"/>
                <a:gd name="connsiteX15" fmla="*/ 1239947 w 2723852"/>
                <a:gd name="connsiteY15" fmla="*/ 43104 h 1096049"/>
                <a:gd name="connsiteX16" fmla="*/ 1087547 w 2723852"/>
                <a:gd name="connsiteY16" fmla="*/ 98522 h 1096049"/>
                <a:gd name="connsiteX17" fmla="*/ 1142965 w 2723852"/>
                <a:gd name="connsiteY17" fmla="*/ 791249 h 1096049"/>
                <a:gd name="connsiteX18" fmla="*/ 1142965 w 2723852"/>
                <a:gd name="connsiteY18" fmla="*/ 1096049 h 1096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23852" h="1096049">
                  <a:moveTo>
                    <a:pt x="1142965" y="56958"/>
                  </a:moveTo>
                  <a:lnTo>
                    <a:pt x="935147" y="56958"/>
                  </a:lnTo>
                  <a:lnTo>
                    <a:pt x="76165" y="84668"/>
                  </a:lnTo>
                  <a:cubicBezTo>
                    <a:pt x="-73926" y="96213"/>
                    <a:pt x="46147" y="3849"/>
                    <a:pt x="34602" y="126231"/>
                  </a:cubicBezTo>
                  <a:cubicBezTo>
                    <a:pt x="23057" y="248613"/>
                    <a:pt x="6892" y="675794"/>
                    <a:pt x="6892" y="818958"/>
                  </a:cubicBezTo>
                  <a:cubicBezTo>
                    <a:pt x="6892" y="962122"/>
                    <a:pt x="2275" y="950577"/>
                    <a:pt x="34602" y="985213"/>
                  </a:cubicBezTo>
                  <a:cubicBezTo>
                    <a:pt x="66929" y="1019849"/>
                    <a:pt x="9201" y="1015231"/>
                    <a:pt x="200856" y="1026777"/>
                  </a:cubicBezTo>
                  <a:cubicBezTo>
                    <a:pt x="392511" y="1038323"/>
                    <a:pt x="1184529" y="1054486"/>
                    <a:pt x="1184529" y="1054486"/>
                  </a:cubicBezTo>
                  <a:lnTo>
                    <a:pt x="2306747" y="1082195"/>
                  </a:lnTo>
                  <a:cubicBezTo>
                    <a:pt x="2514565" y="1084504"/>
                    <a:pt x="2382947" y="1077576"/>
                    <a:pt x="2431438" y="1068340"/>
                  </a:cubicBezTo>
                  <a:cubicBezTo>
                    <a:pt x="2479929" y="1059104"/>
                    <a:pt x="2549201" y="1066032"/>
                    <a:pt x="2597692" y="1026777"/>
                  </a:cubicBezTo>
                  <a:cubicBezTo>
                    <a:pt x="2646183" y="987523"/>
                    <a:pt x="2710838" y="934413"/>
                    <a:pt x="2722383" y="832813"/>
                  </a:cubicBezTo>
                  <a:cubicBezTo>
                    <a:pt x="2733928" y="731213"/>
                    <a:pt x="2673892" y="539559"/>
                    <a:pt x="2666965" y="417177"/>
                  </a:cubicBezTo>
                  <a:cubicBezTo>
                    <a:pt x="2660038" y="294795"/>
                    <a:pt x="2752402" y="167795"/>
                    <a:pt x="2680820" y="98522"/>
                  </a:cubicBezTo>
                  <a:cubicBezTo>
                    <a:pt x="2609238" y="29249"/>
                    <a:pt x="2477620" y="10776"/>
                    <a:pt x="2237474" y="1540"/>
                  </a:cubicBezTo>
                  <a:cubicBezTo>
                    <a:pt x="1997329" y="-7696"/>
                    <a:pt x="1431601" y="26940"/>
                    <a:pt x="1239947" y="43104"/>
                  </a:cubicBezTo>
                  <a:cubicBezTo>
                    <a:pt x="1048293" y="59268"/>
                    <a:pt x="1103711" y="-26169"/>
                    <a:pt x="1087547" y="98522"/>
                  </a:cubicBezTo>
                  <a:cubicBezTo>
                    <a:pt x="1071383" y="223213"/>
                    <a:pt x="1133729" y="624995"/>
                    <a:pt x="1142965" y="791249"/>
                  </a:cubicBezTo>
                  <a:cubicBezTo>
                    <a:pt x="1152201" y="957503"/>
                    <a:pt x="1147583" y="1026776"/>
                    <a:pt x="1142965" y="1096049"/>
                  </a:cubicBezTo>
                </a:path>
              </a:pathLst>
            </a:custGeom>
            <a:noFill/>
            <a:ln>
              <a:solidFill>
                <a:schemeClr val="accent3">
                  <a:lumMod val="60000"/>
                  <a:lumOff val="40000"/>
                </a:schemeClr>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102753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bg1"/>
                </a:solidFill>
              </a:rPr>
              <a:t>Invasive Species</a:t>
            </a:r>
            <a:endParaRPr lang="en-US" dirty="0">
              <a:solidFill>
                <a:schemeClr val="bg1"/>
              </a:solidFill>
            </a:endParaRP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76448880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Imagine, for a moment…</a:t>
            </a:r>
            <a:endParaRPr lang="en-US" dirty="0"/>
          </a:p>
        </p:txBody>
      </p:sp>
      <p:sp>
        <p:nvSpPr>
          <p:cNvPr id="3" name="Content Placeholder 2"/>
          <p:cNvSpPr>
            <a:spLocks noGrp="1"/>
          </p:cNvSpPr>
          <p:nvPr>
            <p:ph sz="quarter" idx="1"/>
          </p:nvPr>
        </p:nvSpPr>
        <p:spPr/>
        <p:txBody>
          <a:bodyPr/>
          <a:lstStyle/>
          <a:p>
            <a:r>
              <a:rPr lang="en-US" dirty="0" smtClean="0"/>
              <a:t>Imagine, for a moment, that every hardwood deciduous tree in the community has died.</a:t>
            </a:r>
          </a:p>
          <a:p>
            <a:pPr lvl="1"/>
            <a:r>
              <a:rPr lang="en-US" dirty="0" smtClean="0"/>
              <a:t>There are no trees lining the streets</a:t>
            </a:r>
          </a:p>
          <a:p>
            <a:pPr lvl="1"/>
            <a:r>
              <a:rPr lang="en-US" dirty="0" smtClean="0"/>
              <a:t>The environmental center has had to be completely clear cut</a:t>
            </a:r>
          </a:p>
          <a:p>
            <a:pPr lvl="1"/>
            <a:r>
              <a:rPr lang="en-US" dirty="0" smtClean="0"/>
              <a:t>The sides of streets are rural roads are lined with stacks of rotting, infested logs.</a:t>
            </a:r>
          </a:p>
          <a:p>
            <a:r>
              <a:rPr lang="en-US" dirty="0" smtClean="0"/>
              <a:t>Seem unlikely?</a:t>
            </a:r>
          </a:p>
          <a:p>
            <a:endParaRPr lang="en-US" dirty="0"/>
          </a:p>
        </p:txBody>
      </p:sp>
    </p:spTree>
    <p:extLst>
      <p:ext uri="{BB962C8B-B14F-4D97-AF65-F5344CB8AC3E}">
        <p14:creationId xmlns:p14="http://schemas.microsoft.com/office/powerpoint/2010/main" val="31698432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levels of diversity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There are really three levels of diversity that we are concerned about:</a:t>
            </a:r>
          </a:p>
          <a:p>
            <a:pPr lvl="1"/>
            <a:r>
              <a:rPr lang="en-US" dirty="0" smtClean="0"/>
              <a:t>1. </a:t>
            </a:r>
            <a:r>
              <a:rPr lang="en-US" u="sng" dirty="0" smtClean="0"/>
              <a:t>Genetic Diversity</a:t>
            </a:r>
            <a:r>
              <a:rPr lang="en-US" dirty="0" smtClean="0"/>
              <a:t>: variations among individuals of a species (e.g. among human beings, there are many different traits such as eye color, hair color, height, etc.)</a:t>
            </a:r>
          </a:p>
          <a:p>
            <a:pPr lvl="1"/>
            <a:r>
              <a:rPr lang="en-US" dirty="0" smtClean="0"/>
              <a:t>2. </a:t>
            </a:r>
            <a:r>
              <a:rPr lang="en-US" u="sng" dirty="0" smtClean="0"/>
              <a:t>Species Diversity</a:t>
            </a:r>
            <a:r>
              <a:rPr lang="en-US" dirty="0" smtClean="0"/>
              <a:t>: all of the species that exist in a specific area (e.g. Wisconsin has more species than some areas but less than others)</a:t>
            </a:r>
          </a:p>
          <a:p>
            <a:pPr lvl="1"/>
            <a:r>
              <a:rPr lang="en-US" dirty="0" smtClean="0"/>
              <a:t>3. </a:t>
            </a:r>
            <a:r>
              <a:rPr lang="en-US" u="sng" dirty="0" smtClean="0"/>
              <a:t>Ecosystem Diversity</a:t>
            </a:r>
            <a:r>
              <a:rPr lang="en-US" dirty="0" smtClean="0"/>
              <a:t>: the measure of the variety of ecosystems on the planet including forests, prairie, coral reefs, tundra, etc. </a:t>
            </a:r>
            <a:endParaRPr lang="en-US" dirty="0"/>
          </a:p>
        </p:txBody>
      </p:sp>
    </p:spTree>
    <p:extLst>
      <p:ext uri="{BB962C8B-B14F-4D97-AF65-F5344CB8AC3E}">
        <p14:creationId xmlns:p14="http://schemas.microsoft.com/office/powerpoint/2010/main" val="13894461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counties.cce.cornell.edu/wyoming/agriculture/resources/ipd/longhorn_beetle_files/albmap1-2.gif"/>
          <p:cNvPicPr>
            <a:picLocks noChangeAspect="1" noChangeArrowheads="1"/>
          </p:cNvPicPr>
          <p:nvPr/>
        </p:nvPicPr>
        <p:blipFill>
          <a:blip r:embed="rId3" cstate="print"/>
          <a:srcRect/>
          <a:stretch>
            <a:fillRect/>
          </a:stretch>
        </p:blipFill>
        <p:spPr bwMode="auto">
          <a:xfrm>
            <a:off x="5791200" y="4594860"/>
            <a:ext cx="3299038" cy="2263140"/>
          </a:xfrm>
          <a:prstGeom prst="rect">
            <a:avLst/>
          </a:prstGeom>
          <a:noFill/>
        </p:spPr>
      </p:pic>
      <p:pic>
        <p:nvPicPr>
          <p:cNvPr id="5" name="Picture 4" descr="http://blog.ecosmart.com/wp-content/asianlonghornedbeetle.jpg"/>
          <p:cNvPicPr>
            <a:picLocks noChangeAspect="1" noChangeArrowheads="1"/>
          </p:cNvPicPr>
          <p:nvPr/>
        </p:nvPicPr>
        <p:blipFill>
          <a:blip r:embed="rId4" cstate="print">
            <a:clrChange>
              <a:clrFrom>
                <a:srgbClr val="FEFEFF"/>
              </a:clrFrom>
              <a:clrTo>
                <a:srgbClr val="FEFEFF">
                  <a:alpha val="0"/>
                </a:srgbClr>
              </a:clrTo>
            </a:clrChange>
          </a:blip>
          <a:srcRect/>
          <a:stretch>
            <a:fillRect/>
          </a:stretch>
        </p:blipFill>
        <p:spPr bwMode="auto">
          <a:xfrm>
            <a:off x="4267200" y="528868"/>
            <a:ext cx="3124200" cy="2442932"/>
          </a:xfrm>
          <a:prstGeom prst="rect">
            <a:avLst/>
          </a:prstGeom>
          <a:noFill/>
          <a:effectLst>
            <a:innerShdw blurRad="114300">
              <a:prstClr val="black"/>
            </a:innerShdw>
          </a:effectLst>
        </p:spPr>
      </p:pic>
      <p:sp>
        <p:nvSpPr>
          <p:cNvPr id="2" name="Title 1"/>
          <p:cNvSpPr>
            <a:spLocks noGrp="1"/>
          </p:cNvSpPr>
          <p:nvPr>
            <p:ph type="title"/>
          </p:nvPr>
        </p:nvSpPr>
        <p:spPr/>
        <p:txBody>
          <a:bodyPr/>
          <a:lstStyle/>
          <a:p>
            <a:r>
              <a:rPr lang="en-US" dirty="0" smtClean="0"/>
              <a:t>March 15, 1999</a:t>
            </a:r>
            <a:endParaRPr lang="en-US" dirty="0"/>
          </a:p>
        </p:txBody>
      </p:sp>
      <p:sp>
        <p:nvSpPr>
          <p:cNvPr id="3" name="Content Placeholder 2"/>
          <p:cNvSpPr>
            <a:spLocks noGrp="1"/>
          </p:cNvSpPr>
          <p:nvPr>
            <p:ph sz="quarter" idx="1"/>
          </p:nvPr>
        </p:nvSpPr>
        <p:spPr>
          <a:xfrm>
            <a:off x="457200" y="1646236"/>
            <a:ext cx="8229600" cy="4754563"/>
          </a:xfrm>
        </p:spPr>
        <p:txBody>
          <a:bodyPr>
            <a:normAutofit fontScale="47500" lnSpcReduction="20000"/>
          </a:bodyPr>
          <a:lstStyle/>
          <a:p>
            <a:pPr>
              <a:buNone/>
            </a:pPr>
            <a:r>
              <a:rPr lang="en-US" dirty="0" smtClean="0"/>
              <a:t>DEPARTMENT OF AGRICULTURE</a:t>
            </a:r>
          </a:p>
          <a:p>
            <a:pPr>
              <a:buNone/>
            </a:pPr>
            <a:r>
              <a:rPr lang="en-US" dirty="0" smtClean="0"/>
              <a:t>	Office of the Secretary </a:t>
            </a:r>
          </a:p>
          <a:p>
            <a:pPr>
              <a:buNone/>
            </a:pPr>
            <a:endParaRPr lang="en-US" dirty="0" smtClean="0"/>
          </a:p>
          <a:p>
            <a:pPr>
              <a:buNone/>
            </a:pPr>
            <a:r>
              <a:rPr lang="en-US" dirty="0" smtClean="0"/>
              <a:t>Declaration of Emergency </a:t>
            </a:r>
          </a:p>
          <a:p>
            <a:pPr>
              <a:buNone/>
            </a:pPr>
            <a:endParaRPr lang="en-US" dirty="0" smtClean="0"/>
          </a:p>
          <a:p>
            <a:pPr>
              <a:buNone/>
            </a:pPr>
            <a:r>
              <a:rPr lang="en-US" dirty="0" smtClean="0"/>
              <a:t>A serious outbreak of the Asian </a:t>
            </a:r>
            <a:r>
              <a:rPr lang="en-US" dirty="0" err="1" smtClean="0"/>
              <a:t>longhorned</a:t>
            </a:r>
            <a:r>
              <a:rPr lang="en-US" dirty="0" smtClean="0"/>
              <a:t> beetle is occurring in Illinois and New York. This insect, native to China and Japan, is a destructive pest hardwood trees. </a:t>
            </a:r>
          </a:p>
          <a:p>
            <a:pPr>
              <a:buNone/>
            </a:pPr>
            <a:endParaRPr lang="en-US" dirty="0" smtClean="0"/>
          </a:p>
          <a:p>
            <a:pPr>
              <a:buNone/>
            </a:pPr>
            <a:r>
              <a:rPr lang="en-US" dirty="0" smtClean="0"/>
              <a:t>If this pest moves into the hardwood forests of the United States, the nursery and forest products industry could experience </a:t>
            </a:r>
            <a:r>
              <a:rPr lang="en-US" i="1" dirty="0" smtClean="0"/>
              <a:t>severe</a:t>
            </a:r>
            <a:r>
              <a:rPr lang="en-US" dirty="0" smtClean="0"/>
              <a:t> economic losses. </a:t>
            </a:r>
          </a:p>
          <a:p>
            <a:pPr>
              <a:buNone/>
            </a:pPr>
            <a:endParaRPr lang="en-US" u="sng" dirty="0" smtClean="0"/>
          </a:p>
          <a:p>
            <a:pPr>
              <a:buNone/>
            </a:pPr>
            <a:r>
              <a:rPr lang="en-US" b="1" u="sng" dirty="0" smtClean="0"/>
              <a:t>Resources are insufficient to meet the estimated $5.5 million needed for the Federal Share.</a:t>
            </a:r>
          </a:p>
          <a:p>
            <a:pPr>
              <a:buNone/>
            </a:pPr>
            <a:endParaRPr lang="en-US" dirty="0" smtClean="0"/>
          </a:p>
          <a:p>
            <a:pPr>
              <a:buNone/>
            </a:pPr>
            <a:r>
              <a:rPr lang="en-US" dirty="0" smtClean="0"/>
              <a:t>Therefore…I declare that there is an emergency </a:t>
            </a:r>
            <a:br>
              <a:rPr lang="en-US" dirty="0" smtClean="0"/>
            </a:br>
            <a:r>
              <a:rPr lang="en-US" dirty="0" smtClean="0"/>
              <a:t>which threatens the forest and maple syrup </a:t>
            </a:r>
            <a:br>
              <a:rPr lang="en-US" dirty="0" smtClean="0"/>
            </a:br>
            <a:r>
              <a:rPr lang="en-US" dirty="0" smtClean="0"/>
              <a:t>industries of this country.</a:t>
            </a:r>
          </a:p>
          <a:p>
            <a:pPr>
              <a:buNone/>
            </a:pPr>
            <a:endParaRPr lang="en-US" dirty="0" smtClean="0"/>
          </a:p>
          <a:p>
            <a:pPr>
              <a:buNone/>
            </a:pPr>
            <a:r>
              <a:rPr lang="en-US" i="1" dirty="0" smtClean="0"/>
              <a:t>Dan Glickman, Secretary of Agriculture, </a:t>
            </a:r>
            <a:br>
              <a:rPr lang="en-US" i="1" dirty="0" smtClean="0"/>
            </a:br>
            <a:r>
              <a:rPr lang="en-US" i="1" dirty="0" smtClean="0"/>
              <a:t>United States of America</a:t>
            </a:r>
          </a:p>
          <a:p>
            <a:pPr>
              <a:buNone/>
            </a:pPr>
            <a:endParaRPr lang="en-US" dirty="0"/>
          </a:p>
        </p:txBody>
      </p:sp>
    </p:spTree>
    <p:extLst>
      <p:ext uri="{BB962C8B-B14F-4D97-AF65-F5344CB8AC3E}">
        <p14:creationId xmlns:p14="http://schemas.microsoft.com/office/powerpoint/2010/main" val="24850771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Gain one, lose many</a:t>
            </a:r>
            <a:endParaRPr lang="en-US" dirty="0"/>
          </a:p>
        </p:txBody>
      </p:sp>
      <p:sp>
        <p:nvSpPr>
          <p:cNvPr id="3" name="Content Placeholder 2"/>
          <p:cNvSpPr>
            <a:spLocks noGrp="1"/>
          </p:cNvSpPr>
          <p:nvPr>
            <p:ph sz="quarter" idx="1"/>
          </p:nvPr>
        </p:nvSpPr>
        <p:spPr/>
        <p:txBody>
          <a:bodyPr>
            <a:normAutofit fontScale="92500"/>
          </a:bodyPr>
          <a:lstStyle/>
          <a:p>
            <a:r>
              <a:rPr lang="en-US" dirty="0" smtClean="0"/>
              <a:t>According to the USDA, </a:t>
            </a:r>
            <a:r>
              <a:rPr lang="en-US" b="1" u="sng" dirty="0" smtClean="0"/>
              <a:t>this one species had the potential to wipe out dozens, if not hundreds of </a:t>
            </a:r>
            <a:r>
              <a:rPr lang="en-US" b="1" i="1" u="sng" dirty="0" smtClean="0"/>
              <a:t>species</a:t>
            </a:r>
            <a:r>
              <a:rPr lang="en-US" b="1" u="sng" dirty="0" smtClean="0"/>
              <a:t> of hardwood trees </a:t>
            </a:r>
            <a:r>
              <a:rPr lang="en-US" dirty="0" smtClean="0"/>
              <a:t>across the nation.</a:t>
            </a:r>
            <a:br>
              <a:rPr lang="en-US" dirty="0" smtClean="0"/>
            </a:br>
            <a:endParaRPr lang="en-US" dirty="0" smtClean="0"/>
          </a:p>
          <a:p>
            <a:r>
              <a:rPr lang="en-US" dirty="0" smtClean="0"/>
              <a:t>How could the addition of one species cause so many others to die out?</a:t>
            </a:r>
            <a:br>
              <a:rPr lang="en-US" dirty="0" smtClean="0"/>
            </a:br>
            <a:endParaRPr lang="en-US" dirty="0" smtClean="0"/>
          </a:p>
          <a:p>
            <a:r>
              <a:rPr lang="en-US" dirty="0" smtClean="0"/>
              <a:t>Why don’t native species do this kind of damage?</a:t>
            </a:r>
            <a:endParaRPr lang="en-US" dirty="0"/>
          </a:p>
        </p:txBody>
      </p:sp>
    </p:spTree>
    <p:extLst>
      <p:ext uri="{BB962C8B-B14F-4D97-AF65-F5344CB8AC3E}">
        <p14:creationId xmlns:p14="http://schemas.microsoft.com/office/powerpoint/2010/main" val="1337451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among many</a:t>
            </a:r>
            <a:endParaRPr lang="en-US" dirty="0"/>
          </a:p>
        </p:txBody>
      </p:sp>
      <p:sp>
        <p:nvSpPr>
          <p:cNvPr id="3" name="Content Placeholder 2"/>
          <p:cNvSpPr>
            <a:spLocks noGrp="1"/>
          </p:cNvSpPr>
          <p:nvPr>
            <p:ph idx="1"/>
          </p:nvPr>
        </p:nvSpPr>
        <p:spPr/>
        <p:txBody>
          <a:bodyPr>
            <a:normAutofit/>
          </a:bodyPr>
          <a:lstStyle/>
          <a:p>
            <a:r>
              <a:rPr lang="en-US" dirty="0" smtClean="0"/>
              <a:t>Another major threat includes the Gypsy Moth. </a:t>
            </a:r>
          </a:p>
          <a:p>
            <a:pPr lvl="1"/>
            <a:r>
              <a:rPr lang="en-US" dirty="0" smtClean="0"/>
              <a:t>When GM densities reach very high levels, trees may become completely defoliated (lose their leaves).</a:t>
            </a:r>
          </a:p>
          <a:p>
            <a:pPr lvl="1"/>
            <a:r>
              <a:rPr lang="en-US" dirty="0" smtClean="0"/>
              <a:t>Entire stands of trees can be lost with repeated years of leaf loss. </a:t>
            </a:r>
            <a:endParaRPr lang="en-US" dirty="0"/>
          </a:p>
        </p:txBody>
      </p:sp>
      <p:pic>
        <p:nvPicPr>
          <p:cNvPr id="6" name="Picture 2" descr="http://www.marinettecounty.com/i_marinette/pi/gypsy_cu.jpg"/>
          <p:cNvPicPr>
            <a:picLocks noChangeAspect="1" noChangeArrowheads="1"/>
          </p:cNvPicPr>
          <p:nvPr/>
        </p:nvPicPr>
        <p:blipFill>
          <a:blip r:embed="rId3" cstate="print"/>
          <a:srcRect/>
          <a:stretch>
            <a:fillRect/>
          </a:stretch>
        </p:blipFill>
        <p:spPr bwMode="auto">
          <a:xfrm>
            <a:off x="4800600" y="4419600"/>
            <a:ext cx="3048000" cy="2240583"/>
          </a:xfrm>
          <a:prstGeom prst="rect">
            <a:avLst/>
          </a:prstGeom>
          <a:noFill/>
        </p:spPr>
      </p:pic>
    </p:spTree>
    <p:extLst>
      <p:ext uri="{BB962C8B-B14F-4D97-AF65-F5344CB8AC3E}">
        <p14:creationId xmlns:p14="http://schemas.microsoft.com/office/powerpoint/2010/main" val="28659210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descr="http://hyg.ipm.illinois.edu/photos/gypsy_moth_damage.jpg"/>
          <p:cNvPicPr>
            <a:picLocks noChangeAspect="1" noChangeArrowheads="1"/>
          </p:cNvPicPr>
          <p:nvPr/>
        </p:nvPicPr>
        <p:blipFill>
          <a:blip r:embed="rId3" cstate="print"/>
          <a:srcRect/>
          <a:stretch>
            <a:fillRect/>
          </a:stretch>
        </p:blipFill>
        <p:spPr bwMode="auto">
          <a:xfrm>
            <a:off x="2209800" y="2230997"/>
            <a:ext cx="6934200" cy="4627003"/>
          </a:xfrm>
          <a:prstGeom prst="rect">
            <a:avLst/>
          </a:prstGeom>
          <a:noFill/>
        </p:spPr>
      </p:pic>
      <p:pic>
        <p:nvPicPr>
          <p:cNvPr id="6" name="Picture 2" descr="http://fhm.fs.fed.us/fhh/fhh-02/wi/images/gypsymoth_lg.gif"/>
          <p:cNvPicPr>
            <a:picLocks noChangeAspect="1" noChangeArrowheads="1"/>
          </p:cNvPicPr>
          <p:nvPr/>
        </p:nvPicPr>
        <p:blipFill>
          <a:blip r:embed="rId4" cstate="print"/>
          <a:srcRect l="4871" t="6533" b="6798"/>
          <a:stretch>
            <a:fillRect/>
          </a:stretch>
        </p:blipFill>
        <p:spPr bwMode="auto">
          <a:xfrm>
            <a:off x="0" y="2743200"/>
            <a:ext cx="3292818" cy="3886200"/>
          </a:xfrm>
          <a:prstGeom prst="rect">
            <a:avLst/>
          </a:prstGeom>
          <a:noFill/>
        </p:spPr>
      </p:pic>
      <p:pic>
        <p:nvPicPr>
          <p:cNvPr id="4" name="Picture 2" descr="http://www.marinettecounty.com/i_marinette/pi/gypsy_cu.jpg"/>
          <p:cNvPicPr>
            <a:picLocks noChangeAspect="1" noChangeArrowheads="1"/>
          </p:cNvPicPr>
          <p:nvPr/>
        </p:nvPicPr>
        <p:blipFill>
          <a:blip r:embed="rId5" cstate="print"/>
          <a:srcRect/>
          <a:stretch>
            <a:fillRect/>
          </a:stretch>
        </p:blipFill>
        <p:spPr bwMode="auto">
          <a:xfrm>
            <a:off x="4267200" y="0"/>
            <a:ext cx="4343400" cy="3192831"/>
          </a:xfrm>
          <a:prstGeom prst="rect">
            <a:avLst/>
          </a:prstGeom>
          <a:noFill/>
        </p:spPr>
      </p:pic>
      <p:sp>
        <p:nvSpPr>
          <p:cNvPr id="7" name="Right Arrow 6"/>
          <p:cNvSpPr/>
          <p:nvPr/>
        </p:nvSpPr>
        <p:spPr>
          <a:xfrm rot="2397552">
            <a:off x="684204" y="1541994"/>
            <a:ext cx="4810330" cy="1981200"/>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Gypsy Moth damage</a:t>
            </a:r>
            <a:endParaRPr lang="en-US" dirty="0"/>
          </a:p>
        </p:txBody>
      </p:sp>
    </p:spTree>
    <p:extLst>
      <p:ext uri="{BB962C8B-B14F-4D97-AF65-F5344CB8AC3E}">
        <p14:creationId xmlns:p14="http://schemas.microsoft.com/office/powerpoint/2010/main" val="171925944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newest threat</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The latest invasive insect to threaten Wisconsin forests is the Emerald Ash Borer (EAB).</a:t>
            </a:r>
            <a:br>
              <a:rPr lang="en-US" dirty="0" smtClean="0"/>
            </a:br>
            <a:endParaRPr lang="en-US" dirty="0" smtClean="0"/>
          </a:p>
          <a:p>
            <a:r>
              <a:rPr lang="en-US" dirty="0" smtClean="0"/>
              <a:t>The Emerald ash borer is an exotic beetle that was discovered in southeastern Michigan near Detroit in the summer of 2002. </a:t>
            </a:r>
            <a:br>
              <a:rPr lang="en-US" dirty="0" smtClean="0"/>
            </a:br>
            <a:endParaRPr lang="en-US" dirty="0" smtClean="0"/>
          </a:p>
          <a:p>
            <a:r>
              <a:rPr lang="en-US" dirty="0" smtClean="0"/>
              <a:t>The larvae (the immature stage) feed on the inner bark of ash trees, disrupting the tree's ability to transport water and nutrients. </a:t>
            </a:r>
            <a:br>
              <a:rPr lang="en-US" dirty="0" smtClean="0"/>
            </a:br>
            <a:endParaRPr lang="en-US" dirty="0" smtClean="0"/>
          </a:p>
          <a:p>
            <a:r>
              <a:rPr lang="en-US" dirty="0" smtClean="0"/>
              <a:t>It became established in Wisconsin in summer 2008</a:t>
            </a:r>
          </a:p>
          <a:p>
            <a:pPr>
              <a:buNone/>
            </a:pPr>
            <a:endParaRPr lang="en-US" dirty="0" smtClean="0"/>
          </a:p>
          <a:p>
            <a:endParaRPr lang="en-US" dirty="0"/>
          </a:p>
        </p:txBody>
      </p:sp>
    </p:spTree>
    <p:extLst>
      <p:ext uri="{BB962C8B-B14F-4D97-AF65-F5344CB8AC3E}">
        <p14:creationId xmlns:p14="http://schemas.microsoft.com/office/powerpoint/2010/main" val="338379358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http://www.fs.fed.us/r9/hoosier/images/Emerald_Ash_Borer.jpg"/>
          <p:cNvPicPr>
            <a:picLocks noChangeAspect="1" noChangeArrowheads="1"/>
          </p:cNvPicPr>
          <p:nvPr/>
        </p:nvPicPr>
        <p:blipFill>
          <a:blip r:embed="rId3" cstate="print"/>
          <a:srcRect/>
          <a:stretch>
            <a:fillRect/>
          </a:stretch>
        </p:blipFill>
        <p:spPr bwMode="auto">
          <a:xfrm>
            <a:off x="381001" y="233338"/>
            <a:ext cx="8312732" cy="6407200"/>
          </a:xfrm>
          <a:prstGeom prst="rect">
            <a:avLst/>
          </a:prstGeom>
          <a:noFill/>
        </p:spPr>
      </p:pic>
    </p:spTree>
    <p:extLst>
      <p:ext uri="{BB962C8B-B14F-4D97-AF65-F5344CB8AC3E}">
        <p14:creationId xmlns:p14="http://schemas.microsoft.com/office/powerpoint/2010/main" val="194012124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Cost</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Invasive insects cost municipalities, property owners, nursery operators, and forest products industries tens of millions of dollars each year. </a:t>
            </a:r>
          </a:p>
          <a:p>
            <a:endParaRPr lang="en-US" dirty="0" smtClean="0"/>
          </a:p>
          <a:p>
            <a:r>
              <a:rPr lang="en-US" dirty="0" smtClean="0"/>
              <a:t>Every year, Wisconsin forests are bombarded with more and more invasive species</a:t>
            </a:r>
          </a:p>
          <a:p>
            <a:endParaRPr lang="en-US" dirty="0" smtClean="0"/>
          </a:p>
          <a:p>
            <a:r>
              <a:rPr lang="en-US" dirty="0" smtClean="0"/>
              <a:t>Each is individually capable of destroying major portions of our state’s timber.  </a:t>
            </a:r>
            <a:br>
              <a:rPr lang="en-US" dirty="0" smtClean="0"/>
            </a:br>
            <a:endParaRPr lang="en-US" dirty="0" smtClean="0"/>
          </a:p>
          <a:p>
            <a:r>
              <a:rPr lang="en-US" dirty="0" smtClean="0"/>
              <a:t>Without effort to fight these insects, Wisconsin could lose one of its most valuable natural resources. </a:t>
            </a:r>
          </a:p>
          <a:p>
            <a:endParaRPr lang="en-US" dirty="0" smtClean="0"/>
          </a:p>
          <a:p>
            <a:endParaRPr lang="en-US" dirty="0"/>
          </a:p>
        </p:txBody>
      </p:sp>
    </p:spTree>
    <p:extLst>
      <p:ext uri="{BB962C8B-B14F-4D97-AF65-F5344CB8AC3E}">
        <p14:creationId xmlns:p14="http://schemas.microsoft.com/office/powerpoint/2010/main" val="29370016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Take a moment and hypothesize why and how this could happen.</a:t>
            </a:r>
          </a:p>
          <a:p>
            <a:endParaRPr lang="en-US" dirty="0" smtClean="0"/>
          </a:p>
          <a:p>
            <a:r>
              <a:rPr lang="en-US" dirty="0" smtClean="0"/>
              <a:t>How could a handful of different species of insects create this kind of devastating risk?</a:t>
            </a:r>
            <a:br>
              <a:rPr lang="en-US" dirty="0" smtClean="0"/>
            </a:br>
            <a:endParaRPr lang="en-US" dirty="0" smtClean="0"/>
          </a:p>
          <a:p>
            <a:r>
              <a:rPr lang="en-US" dirty="0" smtClean="0"/>
              <a:t>Why is it that we rarely hear about native insects causing this much damage?</a:t>
            </a:r>
            <a:br>
              <a:rPr lang="en-US" dirty="0" smtClean="0"/>
            </a:br>
            <a:endParaRPr lang="en-US" dirty="0" smtClean="0"/>
          </a:p>
          <a:p>
            <a:r>
              <a:rPr lang="en-US" dirty="0" smtClean="0"/>
              <a:t>What is different about these introduced insects?</a:t>
            </a:r>
          </a:p>
          <a:p>
            <a:endParaRPr lang="en-US" dirty="0" smtClean="0"/>
          </a:p>
          <a:p>
            <a:r>
              <a:rPr lang="en-US" dirty="0" smtClean="0"/>
              <a:t>How do we fight this kind of problem?</a:t>
            </a:r>
          </a:p>
          <a:p>
            <a:endParaRPr lang="en-US" dirty="0" smtClean="0"/>
          </a:p>
          <a:p>
            <a:r>
              <a:rPr lang="en-US" dirty="0" smtClean="0"/>
              <a:t>Is this a human-caused problem?</a:t>
            </a:r>
          </a:p>
        </p:txBody>
      </p:sp>
    </p:spTree>
    <p:extLst>
      <p:ext uri="{BB962C8B-B14F-4D97-AF65-F5344CB8AC3E}">
        <p14:creationId xmlns:p14="http://schemas.microsoft.com/office/powerpoint/2010/main" val="12991319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a:t>
            </a:r>
            <a:endParaRPr lang="en-US" dirty="0"/>
          </a:p>
        </p:txBody>
      </p:sp>
      <p:sp>
        <p:nvSpPr>
          <p:cNvPr id="3" name="Content Placeholder 2"/>
          <p:cNvSpPr>
            <a:spLocks noGrp="1"/>
          </p:cNvSpPr>
          <p:nvPr>
            <p:ph idx="1"/>
          </p:nvPr>
        </p:nvSpPr>
        <p:spPr/>
        <p:txBody>
          <a:bodyPr>
            <a:normAutofit fontScale="85000" lnSpcReduction="20000"/>
          </a:bodyPr>
          <a:lstStyle/>
          <a:p>
            <a:r>
              <a:rPr lang="en-US" u="sng" dirty="0" smtClean="0"/>
              <a:t>Invasive species </a:t>
            </a:r>
            <a:r>
              <a:rPr lang="en-US" dirty="0" smtClean="0"/>
              <a:t>are living species (plants, animals, fungi, or microorganisms) that spread rapidly and cause harm to other species by preventing them from being able to obtain nutrition, reproduce, and/or perform natural functions at a normal rate. </a:t>
            </a:r>
          </a:p>
          <a:p>
            <a:pPr lvl="1"/>
            <a:r>
              <a:rPr lang="en-US" i="1" dirty="0" err="1" smtClean="0"/>
              <a:t>Invasives</a:t>
            </a:r>
            <a:r>
              <a:rPr lang="en-US" i="1" dirty="0" smtClean="0"/>
              <a:t> – living species that disrupt &amp; harm native species</a:t>
            </a:r>
            <a:br>
              <a:rPr lang="en-US" i="1" dirty="0" smtClean="0"/>
            </a:br>
            <a:endParaRPr lang="en-US" i="1" dirty="0" smtClean="0"/>
          </a:p>
          <a:p>
            <a:r>
              <a:rPr lang="en-US" dirty="0" smtClean="0"/>
              <a:t>Most invasive species come from another continent. </a:t>
            </a:r>
          </a:p>
          <a:p>
            <a:endParaRPr lang="en-US" dirty="0" smtClean="0"/>
          </a:p>
          <a:p>
            <a:r>
              <a:rPr lang="en-US" dirty="0" smtClean="0"/>
              <a:t>Native species are species that naturally inhabit an ecosystem. </a:t>
            </a:r>
          </a:p>
          <a:p>
            <a:endParaRPr lang="en-US" dirty="0"/>
          </a:p>
        </p:txBody>
      </p:sp>
    </p:spTree>
    <p:extLst>
      <p:ext uri="{BB962C8B-B14F-4D97-AF65-F5344CB8AC3E}">
        <p14:creationId xmlns:p14="http://schemas.microsoft.com/office/powerpoint/2010/main" val="393255821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Different Names, Same Problem</a:t>
            </a:r>
            <a:endParaRPr lang="en-US" dirty="0"/>
          </a:p>
        </p:txBody>
      </p:sp>
      <p:sp>
        <p:nvSpPr>
          <p:cNvPr id="3" name="Content Placeholder 2"/>
          <p:cNvSpPr>
            <a:spLocks noGrp="1"/>
          </p:cNvSpPr>
          <p:nvPr>
            <p:ph idx="1"/>
          </p:nvPr>
        </p:nvSpPr>
        <p:spPr/>
        <p:txBody>
          <a:bodyPr/>
          <a:lstStyle/>
          <a:p>
            <a:r>
              <a:rPr lang="en-US" dirty="0" err="1" smtClean="0"/>
              <a:t>Invasives</a:t>
            </a:r>
            <a:r>
              <a:rPr lang="en-US" dirty="0" smtClean="0"/>
              <a:t> can go by many other names, including</a:t>
            </a:r>
          </a:p>
          <a:p>
            <a:pPr lvl="1"/>
            <a:r>
              <a:rPr lang="en-US" dirty="0" smtClean="0"/>
              <a:t>Introduced species</a:t>
            </a:r>
          </a:p>
          <a:p>
            <a:pPr lvl="1"/>
            <a:r>
              <a:rPr lang="en-US" dirty="0" err="1" smtClean="0"/>
              <a:t>Nonindigenous</a:t>
            </a:r>
            <a:r>
              <a:rPr lang="en-US" dirty="0" smtClean="0"/>
              <a:t> Species</a:t>
            </a:r>
          </a:p>
          <a:p>
            <a:pPr lvl="1"/>
            <a:r>
              <a:rPr lang="en-US" dirty="0" smtClean="0"/>
              <a:t>Alien species</a:t>
            </a:r>
          </a:p>
          <a:p>
            <a:pPr lvl="1"/>
            <a:r>
              <a:rPr lang="en-US" dirty="0" smtClean="0"/>
              <a:t>Exotic species </a:t>
            </a:r>
          </a:p>
          <a:p>
            <a:pPr lvl="1"/>
            <a:r>
              <a:rPr lang="en-US" dirty="0" smtClean="0"/>
              <a:t>Weeds</a:t>
            </a:r>
          </a:p>
          <a:p>
            <a:pPr lvl="1"/>
            <a:r>
              <a:rPr lang="en-US" dirty="0" smtClean="0"/>
              <a:t>Pests</a:t>
            </a:r>
          </a:p>
          <a:p>
            <a:endParaRPr lang="en-US" dirty="0"/>
          </a:p>
        </p:txBody>
      </p:sp>
    </p:spTree>
    <p:extLst>
      <p:ext uri="{BB962C8B-B14F-4D97-AF65-F5344CB8AC3E}">
        <p14:creationId xmlns:p14="http://schemas.microsoft.com/office/powerpoint/2010/main" val="33992044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Biodiversity, Defined</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Biodiversity: the measure of the genetic variability of species and ecosystems. </a:t>
            </a:r>
          </a:p>
          <a:p>
            <a:r>
              <a:rPr lang="en-US" dirty="0" smtClean="0"/>
              <a:t>3 key components: </a:t>
            </a:r>
          </a:p>
          <a:p>
            <a:pPr lvl="1"/>
            <a:r>
              <a:rPr lang="en-US" dirty="0" smtClean="0"/>
              <a:t>Genetic Variability</a:t>
            </a:r>
          </a:p>
          <a:p>
            <a:pPr lvl="1"/>
            <a:r>
              <a:rPr lang="en-US" dirty="0" smtClean="0"/>
              <a:t>Species</a:t>
            </a:r>
          </a:p>
          <a:p>
            <a:pPr lvl="1"/>
            <a:r>
              <a:rPr lang="en-US" dirty="0" smtClean="0"/>
              <a:t>Ecosystems</a:t>
            </a:r>
          </a:p>
          <a:p>
            <a:pPr lvl="1"/>
            <a:endParaRPr lang="en-US" dirty="0" smtClean="0"/>
          </a:p>
          <a:p>
            <a:r>
              <a:rPr lang="en-US" dirty="0" smtClean="0"/>
              <a:t>Biodiversity = #Species/ </a:t>
            </a:r>
            <a:r>
              <a:rPr lang="en-US" smtClean="0"/>
              <a:t>#Individuals</a:t>
            </a:r>
            <a:endParaRPr lang="en-US" dirty="0" smtClean="0"/>
          </a:p>
          <a:p>
            <a:pPr lvl="1"/>
            <a:r>
              <a:rPr lang="en-US" dirty="0" smtClean="0"/>
              <a:t>E.g. a corn field has very low biodiversity </a:t>
            </a:r>
          </a:p>
          <a:p>
            <a:pPr lvl="1"/>
            <a:r>
              <a:rPr lang="en-US" dirty="0" smtClean="0"/>
              <a:t>10,000 individual corn stalks but one species = 1/10000, or a  biodiversity score of 0.0001 </a:t>
            </a:r>
          </a:p>
          <a:p>
            <a:pPr lvl="1"/>
            <a:r>
              <a:rPr lang="en-US" dirty="0" smtClean="0"/>
              <a:t>Max = 1.0</a:t>
            </a:r>
          </a:p>
          <a:p>
            <a:pPr lvl="1"/>
            <a:endParaRPr lang="en-US" dirty="0" smtClean="0"/>
          </a:p>
          <a:p>
            <a:endParaRPr lang="en-US" dirty="0"/>
          </a:p>
        </p:txBody>
      </p:sp>
    </p:spTree>
    <p:extLst>
      <p:ext uri="{BB962C8B-B14F-4D97-AF65-F5344CB8AC3E}">
        <p14:creationId xmlns:p14="http://schemas.microsoft.com/office/powerpoint/2010/main" val="29931944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Invasives</a:t>
            </a:r>
            <a:r>
              <a:rPr lang="en-US" dirty="0" smtClean="0"/>
              <a:t>: usually, but not always introduced</a:t>
            </a:r>
            <a:endParaRPr lang="en-US" dirty="0"/>
          </a:p>
        </p:txBody>
      </p:sp>
      <p:sp>
        <p:nvSpPr>
          <p:cNvPr id="3" name="Content Placeholder 2"/>
          <p:cNvSpPr>
            <a:spLocks noGrp="1"/>
          </p:cNvSpPr>
          <p:nvPr>
            <p:ph idx="1"/>
          </p:nvPr>
        </p:nvSpPr>
        <p:spPr/>
        <p:txBody>
          <a:bodyPr/>
          <a:lstStyle/>
          <a:p>
            <a:r>
              <a:rPr lang="en-US" dirty="0" smtClean="0"/>
              <a:t>Most are brought in from other continents willingly or unwillingly.</a:t>
            </a:r>
          </a:p>
          <a:p>
            <a:pPr lvl="1"/>
            <a:r>
              <a:rPr lang="en-US" dirty="0" smtClean="0"/>
              <a:t>However, some invasive species can be native to an area.</a:t>
            </a:r>
          </a:p>
          <a:p>
            <a:pPr lvl="1"/>
            <a:r>
              <a:rPr lang="en-US" dirty="0" smtClean="0"/>
              <a:t>E.g. even though it is a native species, some biologists consider Whitetail deer to be invasive when their population surpasses a sustainable level</a:t>
            </a:r>
          </a:p>
          <a:p>
            <a:pPr lvl="2"/>
            <a:r>
              <a:rPr lang="en-US" dirty="0" smtClean="0"/>
              <a:t>When there are too many deer, understory plants in forests begin to disappear. </a:t>
            </a:r>
          </a:p>
          <a:p>
            <a:pPr lvl="1"/>
            <a:endParaRPr lang="en-US" dirty="0" smtClean="0"/>
          </a:p>
          <a:p>
            <a:endParaRPr lang="en-US" dirty="0"/>
          </a:p>
        </p:txBody>
      </p:sp>
    </p:spTree>
    <p:extLst>
      <p:ext uri="{BB962C8B-B14F-4D97-AF65-F5344CB8AC3E}">
        <p14:creationId xmlns:p14="http://schemas.microsoft.com/office/powerpoint/2010/main" val="416037401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Clarification #1</a:t>
            </a:r>
            <a:endParaRPr lang="en-US" dirty="0"/>
          </a:p>
        </p:txBody>
      </p:sp>
      <p:sp>
        <p:nvSpPr>
          <p:cNvPr id="3" name="Content Placeholder 2"/>
          <p:cNvSpPr>
            <a:spLocks noGrp="1"/>
          </p:cNvSpPr>
          <p:nvPr>
            <p:ph idx="1"/>
          </p:nvPr>
        </p:nvSpPr>
        <p:spPr>
          <a:xfrm>
            <a:off x="457200" y="1646236"/>
            <a:ext cx="8382000" cy="4906963"/>
          </a:xfrm>
        </p:spPr>
        <p:txBody>
          <a:bodyPr>
            <a:normAutofit fontScale="85000" lnSpcReduction="20000"/>
          </a:bodyPr>
          <a:lstStyle/>
          <a:p>
            <a:r>
              <a:rPr lang="en-US" dirty="0" smtClean="0"/>
              <a:t>Often “</a:t>
            </a:r>
            <a:r>
              <a:rPr lang="en-US" i="1" dirty="0" smtClean="0"/>
              <a:t>invasive</a:t>
            </a:r>
            <a:r>
              <a:rPr lang="en-US" dirty="0" smtClean="0"/>
              <a:t>” and “</a:t>
            </a:r>
            <a:r>
              <a:rPr lang="en-US" i="1" dirty="0" smtClean="0"/>
              <a:t>introduced</a:t>
            </a:r>
            <a:r>
              <a:rPr lang="en-US" dirty="0" smtClean="0"/>
              <a:t>” are used interchangeably </a:t>
            </a:r>
          </a:p>
          <a:p>
            <a:pPr lvl="1"/>
            <a:r>
              <a:rPr lang="en-US" dirty="0" smtClean="0"/>
              <a:t>While this is often true, it is not </a:t>
            </a:r>
            <a:r>
              <a:rPr lang="en-US" i="1" dirty="0" smtClean="0"/>
              <a:t>always </a:t>
            </a:r>
            <a:r>
              <a:rPr lang="en-US" dirty="0" smtClean="0"/>
              <a:t>true</a:t>
            </a:r>
            <a:br>
              <a:rPr lang="en-US" dirty="0" smtClean="0"/>
            </a:br>
            <a:endParaRPr lang="en-US" dirty="0" smtClean="0"/>
          </a:p>
          <a:p>
            <a:r>
              <a:rPr lang="en-US" dirty="0" smtClean="0"/>
              <a:t>Some introduced species can be very helpful or valuable.</a:t>
            </a:r>
            <a:br>
              <a:rPr lang="en-US" dirty="0" smtClean="0"/>
            </a:br>
            <a:endParaRPr lang="en-US" dirty="0" smtClean="0"/>
          </a:p>
          <a:p>
            <a:r>
              <a:rPr lang="en-US" dirty="0" smtClean="0"/>
              <a:t>98% of the US food supply comes from introduced plants and animals including…</a:t>
            </a:r>
          </a:p>
          <a:p>
            <a:pPr lvl="1"/>
            <a:r>
              <a:rPr lang="en-US" dirty="0" smtClean="0"/>
              <a:t>Wheat		Rice		Cattle		Poultry</a:t>
            </a:r>
            <a:br>
              <a:rPr lang="en-US" dirty="0" smtClean="0"/>
            </a:br>
            <a:endParaRPr lang="en-US" dirty="0" smtClean="0"/>
          </a:p>
          <a:p>
            <a:r>
              <a:rPr lang="en-US" dirty="0" smtClean="0"/>
              <a:t>Introduced species are not always bad.  Introduced species only become invasive when they displace native species.  </a:t>
            </a:r>
          </a:p>
          <a:p>
            <a:pPr lvl="1"/>
            <a:r>
              <a:rPr lang="en-US" dirty="0" smtClean="0"/>
              <a:t>Wheat rarely displaces a native population w/o humans</a:t>
            </a:r>
          </a:p>
        </p:txBody>
      </p:sp>
    </p:spTree>
    <p:extLst>
      <p:ext uri="{BB962C8B-B14F-4D97-AF65-F5344CB8AC3E}">
        <p14:creationId xmlns:p14="http://schemas.microsoft.com/office/powerpoint/2010/main" val="85888409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Clarification #2</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There is also a misconception that </a:t>
            </a:r>
            <a:r>
              <a:rPr lang="en-US" i="1" dirty="0" smtClean="0"/>
              <a:t>all</a:t>
            </a:r>
            <a:r>
              <a:rPr lang="en-US" dirty="0" smtClean="0"/>
              <a:t> introduced species become invasive.</a:t>
            </a:r>
          </a:p>
          <a:p>
            <a:pPr lvl="1"/>
            <a:r>
              <a:rPr lang="en-US" dirty="0" smtClean="0"/>
              <a:t>In fact, most do not. </a:t>
            </a:r>
            <a:br>
              <a:rPr lang="en-US" dirty="0" smtClean="0"/>
            </a:br>
            <a:endParaRPr lang="en-US" dirty="0" smtClean="0"/>
          </a:p>
          <a:p>
            <a:r>
              <a:rPr lang="en-US" dirty="0" smtClean="0"/>
              <a:t>Of every 100 exotic species introduced to North America, only about 10 are able to survive without the planting or assistance of humans </a:t>
            </a:r>
          </a:p>
          <a:p>
            <a:pPr lvl="1"/>
            <a:r>
              <a:rPr lang="en-US" dirty="0" smtClean="0"/>
              <a:t>E.g. rice does not spread from its field on its own</a:t>
            </a:r>
            <a:br>
              <a:rPr lang="en-US" dirty="0" smtClean="0"/>
            </a:br>
            <a:endParaRPr lang="en-US" dirty="0" smtClean="0"/>
          </a:p>
          <a:p>
            <a:r>
              <a:rPr lang="en-US" dirty="0" smtClean="0"/>
              <a:t>Of the 10 in 100 that can survive without humans, only about 1 of these will cause serious ecological problems.</a:t>
            </a:r>
          </a:p>
          <a:p>
            <a:pPr lvl="1"/>
            <a:r>
              <a:rPr lang="en-US" dirty="0" smtClean="0"/>
              <a:t>So odds are that only 1% of introduced species become invasive </a:t>
            </a:r>
          </a:p>
          <a:p>
            <a:endParaRPr lang="en-US" dirty="0"/>
          </a:p>
        </p:txBody>
      </p:sp>
    </p:spTree>
    <p:extLst>
      <p:ext uri="{BB962C8B-B14F-4D97-AF65-F5344CB8AC3E}">
        <p14:creationId xmlns:p14="http://schemas.microsoft.com/office/powerpoint/2010/main" val="134289620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However…</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However, this 1% causes more than its share of damage</a:t>
            </a:r>
            <a:br>
              <a:rPr lang="en-US" dirty="0" smtClean="0"/>
            </a:br>
            <a:endParaRPr lang="en-US" dirty="0" smtClean="0"/>
          </a:p>
          <a:p>
            <a:r>
              <a:rPr lang="en-US" dirty="0" smtClean="0"/>
              <a:t>US environmental damage from invasive species is estimated at </a:t>
            </a:r>
            <a:r>
              <a:rPr lang="en-US" b="1" dirty="0" smtClean="0"/>
              <a:t>$138 </a:t>
            </a:r>
            <a:r>
              <a:rPr lang="en-US" b="1" u="sng" dirty="0" smtClean="0"/>
              <a:t>billion</a:t>
            </a:r>
            <a:r>
              <a:rPr lang="en-US" b="1" dirty="0" smtClean="0"/>
              <a:t> per year</a:t>
            </a:r>
            <a:r>
              <a:rPr lang="en-US" dirty="0" smtClean="0"/>
              <a:t>.</a:t>
            </a:r>
          </a:p>
          <a:p>
            <a:pPr lvl="1"/>
            <a:r>
              <a:rPr lang="en-US" dirty="0" smtClean="0"/>
              <a:t>To give some perspective, this cost is more than twice the total value of Wisconsin’s entire agricultural industry</a:t>
            </a:r>
            <a:br>
              <a:rPr lang="en-US" dirty="0" smtClean="0"/>
            </a:br>
            <a:endParaRPr lang="en-US" dirty="0" smtClean="0"/>
          </a:p>
          <a:p>
            <a:r>
              <a:rPr lang="en-US" dirty="0" smtClean="0"/>
              <a:t>Zebra mussels alone have caused $3 billion in damage to the Great Lakes.  </a:t>
            </a:r>
          </a:p>
          <a:p>
            <a:pPr lvl="1"/>
            <a:r>
              <a:rPr lang="en-US" dirty="0" smtClean="0"/>
              <a:t>This equates to ~$100/yr lost for every man, woman, and child that live in a Great Lakes State because of one species!</a:t>
            </a:r>
          </a:p>
          <a:p>
            <a:pPr lvl="4"/>
            <a:r>
              <a:rPr lang="en-US" dirty="0" smtClean="0"/>
              <a:t>NOAA: 35 million population; Cornell: $3 billion cost. </a:t>
            </a:r>
          </a:p>
          <a:p>
            <a:endParaRPr lang="en-US" dirty="0"/>
          </a:p>
        </p:txBody>
      </p:sp>
    </p:spTree>
    <p:extLst>
      <p:ext uri="{BB962C8B-B14F-4D97-AF65-F5344CB8AC3E}">
        <p14:creationId xmlns:p14="http://schemas.microsoft.com/office/powerpoint/2010/main" val="369822326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Successful Invaders</a:t>
            </a:r>
            <a:endParaRPr lang="en-US" dirty="0"/>
          </a:p>
        </p:txBody>
      </p:sp>
      <p:sp>
        <p:nvSpPr>
          <p:cNvPr id="3" name="Content Placeholder 2"/>
          <p:cNvSpPr>
            <a:spLocks noGrp="1"/>
          </p:cNvSpPr>
          <p:nvPr>
            <p:ph idx="1"/>
          </p:nvPr>
        </p:nvSpPr>
        <p:spPr/>
        <p:txBody>
          <a:bodyPr>
            <a:normAutofit fontScale="85000" lnSpcReduction="20000"/>
          </a:bodyPr>
          <a:lstStyle/>
          <a:p>
            <a:r>
              <a:rPr lang="en-US" u="sng" dirty="0" smtClean="0"/>
              <a:t>Invasive species usually have several of the following characteristics:</a:t>
            </a:r>
          </a:p>
          <a:p>
            <a:pPr marL="925830" lvl="1" indent="-514350">
              <a:buFont typeface="+mj-lt"/>
              <a:buAutoNum type="arabicPeriod"/>
            </a:pPr>
            <a:r>
              <a:rPr lang="en-US" dirty="0" smtClean="0"/>
              <a:t>They grow rapidly and compete with other plants or animals</a:t>
            </a:r>
          </a:p>
          <a:p>
            <a:pPr marL="925830" lvl="1" indent="-514350">
              <a:buFont typeface="+mj-lt"/>
              <a:buAutoNum type="arabicPeriod"/>
            </a:pPr>
            <a:r>
              <a:rPr lang="en-US" dirty="0" smtClean="0"/>
              <a:t>They produce large numbers of seeds/offspring at a young age</a:t>
            </a:r>
          </a:p>
          <a:p>
            <a:pPr marL="925830" lvl="1" indent="-514350">
              <a:buFont typeface="+mj-lt"/>
              <a:buAutoNum type="arabicPeriod"/>
            </a:pPr>
            <a:r>
              <a:rPr lang="en-US" dirty="0" smtClean="0"/>
              <a:t>Their seeds/eggs can survive a long time before sprouting</a:t>
            </a:r>
          </a:p>
          <a:p>
            <a:pPr marL="925830" lvl="1" indent="-514350">
              <a:buFont typeface="+mj-lt"/>
              <a:buAutoNum type="arabicPeriod"/>
            </a:pPr>
            <a:r>
              <a:rPr lang="en-US" dirty="0" smtClean="0"/>
              <a:t>They can travel long distances</a:t>
            </a:r>
          </a:p>
          <a:p>
            <a:pPr marL="925830" lvl="1" indent="-514350">
              <a:buFont typeface="+mj-lt"/>
              <a:buAutoNum type="arabicPeriod"/>
            </a:pPr>
            <a:r>
              <a:rPr lang="en-US" dirty="0" smtClean="0"/>
              <a:t>They have few if any predators</a:t>
            </a:r>
          </a:p>
          <a:p>
            <a:pPr marL="925830" lvl="1" indent="-514350">
              <a:buFont typeface="+mj-lt"/>
              <a:buAutoNum type="arabicPeriod"/>
            </a:pPr>
            <a:r>
              <a:rPr lang="en-US" dirty="0" smtClean="0"/>
              <a:t>Their native region has a climate similar to the affected area of the US</a:t>
            </a:r>
          </a:p>
          <a:p>
            <a:pPr marL="925830" lvl="1" indent="-514350">
              <a:buFont typeface="+mj-lt"/>
              <a:buAutoNum type="arabicPeriod"/>
            </a:pPr>
            <a:r>
              <a:rPr lang="en-US" dirty="0" smtClean="0"/>
              <a:t>They have multiple reproductive strategies. </a:t>
            </a:r>
          </a:p>
          <a:p>
            <a:pPr marL="925830" lvl="1" indent="-514350">
              <a:buFont typeface="+mj-lt"/>
              <a:buAutoNum type="arabicPeriod"/>
            </a:pPr>
            <a:r>
              <a:rPr lang="en-US" dirty="0" smtClean="0"/>
              <a:t>They have few, if any, specific needs</a:t>
            </a:r>
          </a:p>
          <a:p>
            <a:pPr lvl="1"/>
            <a:endParaRPr lang="en-US" dirty="0" smtClean="0"/>
          </a:p>
        </p:txBody>
      </p:sp>
    </p:spTree>
    <p:extLst>
      <p:ext uri="{BB962C8B-B14F-4D97-AF65-F5344CB8AC3E}">
        <p14:creationId xmlns:p14="http://schemas.microsoft.com/office/powerpoint/2010/main" val="41021949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Invasives</a:t>
            </a:r>
            <a:r>
              <a:rPr lang="en-US" dirty="0" smtClean="0"/>
              <a:t>: Habitat Generalists</a:t>
            </a:r>
            <a:endParaRPr lang="en-US" dirty="0"/>
          </a:p>
        </p:txBody>
      </p:sp>
      <p:sp>
        <p:nvSpPr>
          <p:cNvPr id="3" name="Content Placeholder 2"/>
          <p:cNvSpPr>
            <a:spLocks noGrp="1"/>
          </p:cNvSpPr>
          <p:nvPr>
            <p:ph idx="1"/>
          </p:nvPr>
        </p:nvSpPr>
        <p:spPr/>
        <p:txBody>
          <a:bodyPr>
            <a:normAutofit fontScale="92500"/>
          </a:bodyPr>
          <a:lstStyle/>
          <a:p>
            <a:r>
              <a:rPr lang="en-US" dirty="0" smtClean="0"/>
              <a:t>Invasive species are often “</a:t>
            </a:r>
            <a:r>
              <a:rPr lang="en-US" u="sng" dirty="0" smtClean="0"/>
              <a:t>habitat generalists</a:t>
            </a:r>
            <a:r>
              <a:rPr lang="en-US" dirty="0" smtClean="0"/>
              <a:t>”</a:t>
            </a:r>
          </a:p>
          <a:p>
            <a:pPr lvl="1"/>
            <a:r>
              <a:rPr lang="en-US" dirty="0" smtClean="0"/>
              <a:t>They can occupy a broad range of habitats</a:t>
            </a:r>
          </a:p>
          <a:p>
            <a:pPr lvl="1"/>
            <a:r>
              <a:rPr lang="en-US" dirty="0" smtClean="0"/>
              <a:t>Because they can adapt to many kinds of habitats, they can spread to many parts of the country.</a:t>
            </a:r>
          </a:p>
          <a:p>
            <a:pPr lvl="1"/>
            <a:r>
              <a:rPr lang="en-US" dirty="0" smtClean="0"/>
              <a:t>They can use or create food in many ways. </a:t>
            </a:r>
            <a:br>
              <a:rPr lang="en-US" dirty="0" smtClean="0"/>
            </a:br>
            <a:endParaRPr lang="en-US" dirty="0" smtClean="0"/>
          </a:p>
          <a:p>
            <a:r>
              <a:rPr lang="en-US" b="1" dirty="0" err="1" smtClean="0"/>
              <a:t>Invasives</a:t>
            </a:r>
            <a:r>
              <a:rPr lang="en-US" b="1" dirty="0" smtClean="0"/>
              <a:t> spread well because they don’t have specific needs…and many kinds of habitat can fill those needs. </a:t>
            </a:r>
          </a:p>
          <a:p>
            <a:endParaRPr lang="en-US" dirty="0"/>
          </a:p>
        </p:txBody>
      </p:sp>
    </p:spTree>
    <p:extLst>
      <p:ext uri="{BB962C8B-B14F-4D97-AF65-F5344CB8AC3E}">
        <p14:creationId xmlns:p14="http://schemas.microsoft.com/office/powerpoint/2010/main" val="120192909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Invasives</a:t>
            </a:r>
            <a:r>
              <a:rPr lang="en-US" dirty="0" smtClean="0"/>
              <a:t> Compete Well</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Invasive species can obtain resources more quickly or efficiently than the native species in a habitat due to…</a:t>
            </a:r>
          </a:p>
          <a:p>
            <a:pPr marL="925830" lvl="1" indent="-514350">
              <a:buFont typeface="+mj-lt"/>
              <a:buAutoNum type="arabicPeriod"/>
            </a:pPr>
            <a:r>
              <a:rPr lang="en-US" dirty="0" smtClean="0"/>
              <a:t>A lack of natural predators in their new habitat.</a:t>
            </a:r>
          </a:p>
          <a:p>
            <a:pPr marL="925830" lvl="1" indent="-514350">
              <a:buFont typeface="+mj-lt"/>
              <a:buAutoNum type="arabicPeriod"/>
            </a:pPr>
            <a:r>
              <a:rPr lang="en-US" dirty="0" smtClean="0"/>
              <a:t>An ability to tolerate human disturbance</a:t>
            </a:r>
          </a:p>
          <a:p>
            <a:pPr marL="925830" lvl="1" indent="-514350">
              <a:buFont typeface="+mj-lt"/>
              <a:buAutoNum type="arabicPeriod"/>
            </a:pPr>
            <a:r>
              <a:rPr lang="en-US" dirty="0" smtClean="0"/>
              <a:t>Rapid reproductive strategies</a:t>
            </a:r>
          </a:p>
          <a:p>
            <a:pPr marL="925830" lvl="1" indent="-514350">
              <a:buFont typeface="+mj-lt"/>
              <a:buAutoNum type="arabicPeriod"/>
            </a:pPr>
            <a:r>
              <a:rPr lang="en-US" dirty="0" smtClean="0"/>
              <a:t>Rapid growth and development</a:t>
            </a:r>
          </a:p>
          <a:p>
            <a:pPr marL="925830" lvl="1" indent="-514350">
              <a:buFont typeface="+mj-lt"/>
              <a:buAutoNum type="arabicPeriod"/>
            </a:pPr>
            <a:r>
              <a:rPr lang="en-US" dirty="0" smtClean="0"/>
              <a:t>Multiple feeding strategies </a:t>
            </a:r>
          </a:p>
          <a:p>
            <a:pPr marL="925830" lvl="1" indent="-514350">
              <a:buFont typeface="+mj-lt"/>
              <a:buAutoNum type="arabicPeriod"/>
            </a:pPr>
            <a:r>
              <a:rPr lang="en-US" dirty="0" smtClean="0"/>
              <a:t>Few if any specific physical needs or requirements </a:t>
            </a:r>
          </a:p>
          <a:p>
            <a:pPr lvl="1"/>
            <a:endParaRPr lang="en-US" dirty="0" smtClean="0"/>
          </a:p>
          <a:p>
            <a:endParaRPr lang="en-US" dirty="0" smtClean="0"/>
          </a:p>
          <a:p>
            <a:r>
              <a:rPr lang="en-US" dirty="0" smtClean="0"/>
              <a:t>If unchecked, invasive species have the potential to eradicate some or all native species and interrupt natural ecological processes.</a:t>
            </a:r>
            <a:endParaRPr lang="en-US" dirty="0"/>
          </a:p>
        </p:txBody>
      </p:sp>
    </p:spTree>
    <p:extLst>
      <p:ext uri="{BB962C8B-B14F-4D97-AF65-F5344CB8AC3E}">
        <p14:creationId xmlns:p14="http://schemas.microsoft.com/office/powerpoint/2010/main" val="337530120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46236"/>
            <a:ext cx="8229600" cy="4678363"/>
          </a:xfrm>
        </p:spPr>
        <p:txBody>
          <a:bodyPr>
            <a:normAutofit fontScale="77500" lnSpcReduction="20000"/>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The biological invasion curve shows that prevention is the cheapest and most effective strategy.</a:t>
            </a:r>
          </a:p>
          <a:p>
            <a:r>
              <a:rPr lang="en-US" dirty="0" smtClean="0"/>
              <a:t>It also shows that most awareness of an invasive species comes only after eradication is basically impossible. </a:t>
            </a:r>
          </a:p>
          <a:p>
            <a:endParaRPr lang="en-US" dirty="0"/>
          </a:p>
        </p:txBody>
      </p:sp>
      <p:pic>
        <p:nvPicPr>
          <p:cNvPr id="78850" name="Picture 2" descr="http://blogs.oregonstate.edu/h2onc/files/2009/08/invasive_curve.jpg"/>
          <p:cNvPicPr>
            <a:picLocks noChangeAspect="1" noChangeArrowheads="1"/>
          </p:cNvPicPr>
          <p:nvPr/>
        </p:nvPicPr>
        <p:blipFill>
          <a:blip r:embed="rId3" cstate="print"/>
          <a:srcRect/>
          <a:stretch>
            <a:fillRect/>
          </a:stretch>
        </p:blipFill>
        <p:spPr bwMode="auto">
          <a:xfrm>
            <a:off x="1112822" y="152400"/>
            <a:ext cx="6964378" cy="4554704"/>
          </a:xfrm>
          <a:prstGeom prst="rect">
            <a:avLst/>
          </a:prstGeom>
          <a:noFill/>
        </p:spPr>
      </p:pic>
    </p:spTree>
    <p:extLst>
      <p:ext uri="{BB962C8B-B14F-4D97-AF65-F5344CB8AC3E}">
        <p14:creationId xmlns:p14="http://schemas.microsoft.com/office/powerpoint/2010/main" val="173943161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Sometimes </a:t>
            </a:r>
            <a:r>
              <a:rPr lang="en-US" dirty="0" err="1" smtClean="0"/>
              <a:t>Invasives</a:t>
            </a:r>
            <a:r>
              <a:rPr lang="en-US" dirty="0" smtClean="0"/>
              <a:t> Have Help (from us!)</a:t>
            </a:r>
            <a:endParaRPr lang="en-US" dirty="0"/>
          </a:p>
        </p:txBody>
      </p:sp>
      <p:sp>
        <p:nvSpPr>
          <p:cNvPr id="3" name="Content Placeholder 2"/>
          <p:cNvSpPr>
            <a:spLocks noGrp="1"/>
          </p:cNvSpPr>
          <p:nvPr>
            <p:ph idx="1"/>
          </p:nvPr>
        </p:nvSpPr>
        <p:spPr/>
        <p:txBody>
          <a:bodyPr>
            <a:normAutofit fontScale="92500"/>
          </a:bodyPr>
          <a:lstStyle/>
          <a:p>
            <a:r>
              <a:rPr lang="en-US" b="1" dirty="0" smtClean="0"/>
              <a:t>Humans aid the spread of </a:t>
            </a:r>
            <a:r>
              <a:rPr lang="en-US" b="1" dirty="0" err="1" smtClean="0"/>
              <a:t>invasives</a:t>
            </a:r>
            <a:r>
              <a:rPr lang="en-US" b="1" dirty="0" smtClean="0"/>
              <a:t> in many ways.  Two key ways humans help </a:t>
            </a:r>
            <a:r>
              <a:rPr lang="en-US" b="1" dirty="0" err="1" smtClean="0"/>
              <a:t>invasives</a:t>
            </a:r>
            <a:r>
              <a:rPr lang="en-US" b="1" dirty="0" smtClean="0"/>
              <a:t> are…</a:t>
            </a:r>
          </a:p>
          <a:p>
            <a:pPr lvl="1"/>
            <a:r>
              <a:rPr lang="en-US" dirty="0" smtClean="0"/>
              <a:t>Transportation</a:t>
            </a:r>
          </a:p>
          <a:p>
            <a:pPr lvl="1"/>
            <a:r>
              <a:rPr lang="en-US" dirty="0" smtClean="0"/>
              <a:t>Habitat Disturbances</a:t>
            </a:r>
          </a:p>
          <a:p>
            <a:pPr lvl="1"/>
            <a:endParaRPr lang="en-US" dirty="0" smtClean="0"/>
          </a:p>
          <a:p>
            <a:r>
              <a:rPr lang="en-US" dirty="0" smtClean="0"/>
              <a:t>In every example in this presentation, the invasive species was brought to the US by human activity (shipping, rail, etc.)</a:t>
            </a:r>
          </a:p>
          <a:p>
            <a:pPr lvl="1"/>
            <a:r>
              <a:rPr lang="en-US" dirty="0" err="1" smtClean="0"/>
              <a:t>Invasives</a:t>
            </a:r>
            <a:r>
              <a:rPr lang="en-US" dirty="0" smtClean="0"/>
              <a:t> very rarely occur unless they have help.</a:t>
            </a:r>
          </a:p>
          <a:p>
            <a:pPr lvl="1"/>
            <a:endParaRPr lang="en-US" dirty="0"/>
          </a:p>
        </p:txBody>
      </p:sp>
    </p:spTree>
    <p:extLst>
      <p:ext uri="{BB962C8B-B14F-4D97-AF65-F5344CB8AC3E}">
        <p14:creationId xmlns:p14="http://schemas.microsoft.com/office/powerpoint/2010/main" val="395469208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Habitat Succession and Disturbance</a:t>
            </a:r>
            <a:endParaRPr lang="en-US" dirty="0"/>
          </a:p>
        </p:txBody>
      </p:sp>
      <p:sp>
        <p:nvSpPr>
          <p:cNvPr id="3" name="Content Placeholder 2"/>
          <p:cNvSpPr>
            <a:spLocks noGrp="1"/>
          </p:cNvSpPr>
          <p:nvPr>
            <p:ph idx="1"/>
          </p:nvPr>
        </p:nvSpPr>
        <p:spPr>
          <a:xfrm>
            <a:off x="457200" y="1646236"/>
            <a:ext cx="8382000" cy="4830763"/>
          </a:xfrm>
        </p:spPr>
        <p:txBody>
          <a:bodyPr>
            <a:normAutofit fontScale="85000" lnSpcReduction="10000"/>
          </a:bodyPr>
          <a:lstStyle/>
          <a:p>
            <a:r>
              <a:rPr lang="en-US" dirty="0" smtClean="0"/>
              <a:t>Transporting </a:t>
            </a:r>
            <a:r>
              <a:rPr lang="en-US" dirty="0" err="1" smtClean="0"/>
              <a:t>invasives</a:t>
            </a:r>
            <a:r>
              <a:rPr lang="en-US" dirty="0" smtClean="0"/>
              <a:t> allows them to gain access to ecosystems they were a never a part of.</a:t>
            </a:r>
          </a:p>
          <a:p>
            <a:pPr lvl="1"/>
            <a:r>
              <a:rPr lang="en-US" dirty="0" smtClean="0"/>
              <a:t>Without transportation, </a:t>
            </a:r>
            <a:r>
              <a:rPr lang="en-US" dirty="0" err="1" smtClean="0"/>
              <a:t>invasives</a:t>
            </a:r>
            <a:r>
              <a:rPr lang="en-US" dirty="0" smtClean="0"/>
              <a:t> would never leave their native regions.</a:t>
            </a:r>
          </a:p>
          <a:p>
            <a:pPr lvl="1"/>
            <a:endParaRPr lang="en-US" dirty="0" smtClean="0"/>
          </a:p>
          <a:p>
            <a:r>
              <a:rPr lang="en-US" dirty="0" smtClean="0"/>
              <a:t>Besides transporting invasive species, humans can also aid them through habitat </a:t>
            </a:r>
            <a:r>
              <a:rPr lang="en-US" i="1" dirty="0" smtClean="0"/>
              <a:t>disturbance</a:t>
            </a:r>
            <a:r>
              <a:rPr lang="en-US" dirty="0" smtClean="0"/>
              <a:t>.</a:t>
            </a:r>
          </a:p>
          <a:p>
            <a:pPr>
              <a:buNone/>
            </a:pPr>
            <a:endParaRPr lang="en-US" dirty="0" smtClean="0"/>
          </a:p>
          <a:p>
            <a:r>
              <a:rPr lang="en-US" u="sng" dirty="0" smtClean="0"/>
              <a:t>Habitat </a:t>
            </a:r>
            <a:r>
              <a:rPr lang="en-US" i="1" u="sng" dirty="0" smtClean="0"/>
              <a:t>disturbances</a:t>
            </a:r>
            <a:r>
              <a:rPr lang="en-US" i="1" dirty="0" smtClean="0"/>
              <a:t> </a:t>
            </a:r>
            <a:r>
              <a:rPr lang="en-US" dirty="0" smtClean="0"/>
              <a:t>are when habitats experience a rapid event that changes the availability of resources such as light or nutrients.</a:t>
            </a:r>
          </a:p>
          <a:p>
            <a:pPr lvl="1"/>
            <a:r>
              <a:rPr lang="en-US" dirty="0" smtClean="0"/>
              <a:t>Unlike succession which is the slow, sustainable change of habitats </a:t>
            </a:r>
          </a:p>
          <a:p>
            <a:pPr lvl="1">
              <a:buNone/>
            </a:pPr>
            <a:endParaRPr lang="en-US" dirty="0"/>
          </a:p>
        </p:txBody>
      </p:sp>
    </p:spTree>
    <p:extLst>
      <p:ext uri="{BB962C8B-B14F-4D97-AF65-F5344CB8AC3E}">
        <p14:creationId xmlns:p14="http://schemas.microsoft.com/office/powerpoint/2010/main" val="12273770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Why Does Biodiversity Matter?</a:t>
            </a:r>
            <a:endParaRPr lang="en-US" dirty="0"/>
          </a:p>
        </p:txBody>
      </p:sp>
      <p:sp>
        <p:nvSpPr>
          <p:cNvPr id="3" name="Content Placeholder 2"/>
          <p:cNvSpPr>
            <a:spLocks noGrp="1"/>
          </p:cNvSpPr>
          <p:nvPr>
            <p:ph idx="1"/>
          </p:nvPr>
        </p:nvSpPr>
        <p:spPr/>
        <p:txBody>
          <a:bodyPr>
            <a:normAutofit fontScale="92500"/>
          </a:bodyPr>
          <a:lstStyle/>
          <a:p>
            <a:r>
              <a:rPr lang="en-US" dirty="0" smtClean="0"/>
              <a:t>Biodiversity matters because it is a measure of the health of an ecosystem.  </a:t>
            </a:r>
            <a:br>
              <a:rPr lang="en-US" dirty="0" smtClean="0"/>
            </a:br>
            <a:endParaRPr lang="en-US" dirty="0" smtClean="0"/>
          </a:p>
          <a:p>
            <a:r>
              <a:rPr lang="en-US" dirty="0" smtClean="0"/>
              <a:t>To understand why this is the case, we have to understand the basics of how an ecosystem works.</a:t>
            </a:r>
          </a:p>
          <a:p>
            <a:endParaRPr lang="en-US" dirty="0" smtClean="0"/>
          </a:p>
          <a:p>
            <a:r>
              <a:rPr lang="en-US" dirty="0" smtClean="0"/>
              <a:t>For an ecosystem to function, it must be able to serve different roles and provide various services.</a:t>
            </a:r>
            <a:endParaRPr lang="en-US" dirty="0"/>
          </a:p>
        </p:txBody>
      </p:sp>
    </p:spTree>
    <p:extLst>
      <p:ext uri="{BB962C8B-B14F-4D97-AF65-F5344CB8AC3E}">
        <p14:creationId xmlns:p14="http://schemas.microsoft.com/office/powerpoint/2010/main" val="4960806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Habitat </a:t>
            </a:r>
            <a:r>
              <a:rPr lang="en-US" dirty="0" err="1" smtClean="0"/>
              <a:t>Distubrances</a:t>
            </a:r>
            <a:endParaRPr lang="en-US" dirty="0"/>
          </a:p>
        </p:txBody>
      </p:sp>
      <p:sp>
        <p:nvSpPr>
          <p:cNvPr id="3" name="Content Placeholder 2"/>
          <p:cNvSpPr>
            <a:spLocks noGrp="1"/>
          </p:cNvSpPr>
          <p:nvPr>
            <p:ph idx="1"/>
          </p:nvPr>
        </p:nvSpPr>
        <p:spPr/>
        <p:txBody>
          <a:bodyPr>
            <a:normAutofit/>
          </a:bodyPr>
          <a:lstStyle/>
          <a:p>
            <a:r>
              <a:rPr lang="en-US" dirty="0" smtClean="0"/>
              <a:t>Habitat Disturbances can be natural</a:t>
            </a:r>
          </a:p>
          <a:p>
            <a:pPr lvl="1"/>
            <a:r>
              <a:rPr lang="en-US" dirty="0" smtClean="0"/>
              <a:t>For example, a fire, flood, or volcano is a natural occurrence that can completely change a habitat</a:t>
            </a:r>
          </a:p>
          <a:p>
            <a:endParaRPr lang="en-US" dirty="0" smtClean="0"/>
          </a:p>
          <a:p>
            <a:r>
              <a:rPr lang="en-US" dirty="0" smtClean="0"/>
              <a:t>Habitat Disturbances can also be manmade </a:t>
            </a:r>
          </a:p>
          <a:p>
            <a:pPr lvl="1"/>
            <a:r>
              <a:rPr lang="en-US" dirty="0" smtClean="0"/>
              <a:t>E.g. building roads, agriculture, pollution, </a:t>
            </a:r>
            <a:r>
              <a:rPr lang="en-US" dirty="0" err="1" smtClean="0"/>
              <a:t>invasives</a:t>
            </a:r>
            <a:r>
              <a:rPr lang="en-US" dirty="0" smtClean="0"/>
              <a:t>, urban sprawl, etc.</a:t>
            </a:r>
            <a:endParaRPr lang="en-US" i="1" dirty="0" smtClean="0"/>
          </a:p>
          <a:p>
            <a:endParaRPr lang="en-US" dirty="0" smtClean="0"/>
          </a:p>
        </p:txBody>
      </p:sp>
    </p:spTree>
    <p:extLst>
      <p:ext uri="{BB962C8B-B14F-4D97-AF65-F5344CB8AC3E}">
        <p14:creationId xmlns:p14="http://schemas.microsoft.com/office/powerpoint/2010/main" val="314698178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Examples of Human Habitat </a:t>
            </a:r>
            <a:r>
              <a:rPr lang="en-US" dirty="0" err="1" smtClean="0"/>
              <a:t>Distubances</a:t>
            </a:r>
            <a:endParaRPr lang="en-US" dirty="0"/>
          </a:p>
        </p:txBody>
      </p:sp>
      <p:sp>
        <p:nvSpPr>
          <p:cNvPr id="3" name="Content Placeholder 2"/>
          <p:cNvSpPr>
            <a:spLocks noGrp="1"/>
          </p:cNvSpPr>
          <p:nvPr>
            <p:ph idx="1"/>
          </p:nvPr>
        </p:nvSpPr>
        <p:spPr>
          <a:xfrm>
            <a:off x="304800" y="1524000"/>
            <a:ext cx="8534400" cy="5029200"/>
          </a:xfrm>
        </p:spPr>
        <p:txBody>
          <a:bodyPr>
            <a:normAutofit fontScale="70000" lnSpcReduction="20000"/>
          </a:bodyPr>
          <a:lstStyle/>
          <a:p>
            <a:r>
              <a:rPr lang="en-US" dirty="0" smtClean="0"/>
              <a:t>When humans build roads, roadsides are first disturbed by the construction equipment that makes the road.</a:t>
            </a:r>
          </a:p>
          <a:p>
            <a:pPr lvl="1"/>
            <a:r>
              <a:rPr lang="en-US" dirty="0" smtClean="0"/>
              <a:t>Later, disturbances occur from the repeated mowing and spraying of herbicides</a:t>
            </a:r>
          </a:p>
          <a:p>
            <a:pPr lvl="1"/>
            <a:r>
              <a:rPr lang="en-US" dirty="0" smtClean="0"/>
              <a:t>This kind of activity makes native species less competitive. </a:t>
            </a:r>
          </a:p>
          <a:p>
            <a:pPr lvl="1"/>
            <a:r>
              <a:rPr lang="en-US" dirty="0" smtClean="0"/>
              <a:t>Equipment, people, and introduced animals will help spread the seeds of invasive plants.</a:t>
            </a:r>
            <a:br>
              <a:rPr lang="en-US" dirty="0" smtClean="0"/>
            </a:br>
            <a:endParaRPr lang="en-US" dirty="0" smtClean="0"/>
          </a:p>
          <a:p>
            <a:r>
              <a:rPr lang="en-US" dirty="0" smtClean="0"/>
              <a:t>Because of mowing and herbicides, only grasses are able to survive.  Any shrubs or trees  and most flowers will be lost. </a:t>
            </a:r>
          </a:p>
          <a:p>
            <a:pPr lvl="1"/>
            <a:r>
              <a:rPr lang="en-US" dirty="0" smtClean="0"/>
              <a:t>Invasive grasses become even more successful because they can more quickly recover from regular human disturbance. </a:t>
            </a:r>
            <a:br>
              <a:rPr lang="en-US" dirty="0" smtClean="0"/>
            </a:br>
            <a:endParaRPr lang="en-US" dirty="0" smtClean="0"/>
          </a:p>
          <a:p>
            <a:r>
              <a:rPr lang="en-US" dirty="0" smtClean="0"/>
              <a:t>More </a:t>
            </a:r>
            <a:r>
              <a:rPr lang="en-US" dirty="0" err="1" smtClean="0"/>
              <a:t>invasives</a:t>
            </a:r>
            <a:r>
              <a:rPr lang="en-US" dirty="0" smtClean="0"/>
              <a:t> will be continue to be introduced with continued human activity. </a:t>
            </a:r>
          </a:p>
          <a:p>
            <a:pPr lvl="1"/>
            <a:r>
              <a:rPr lang="en-US" dirty="0" smtClean="0"/>
              <a:t>As invasive species become more prevalent, they “choke out” native plants and the native animals that need those plants.</a:t>
            </a:r>
            <a:br>
              <a:rPr lang="en-US" dirty="0" smtClean="0"/>
            </a:br>
            <a:endParaRPr lang="en-US" dirty="0"/>
          </a:p>
        </p:txBody>
      </p:sp>
    </p:spTree>
    <p:extLst>
      <p:ext uri="{BB962C8B-B14F-4D97-AF65-F5344CB8AC3E}">
        <p14:creationId xmlns:p14="http://schemas.microsoft.com/office/powerpoint/2010/main" val="382094287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lnSpcReduction="10000"/>
          </a:bodyPr>
          <a:lstStyle/>
          <a:p>
            <a:r>
              <a:rPr lang="en-US" u="sng" dirty="0" smtClean="0"/>
              <a:t>Invasive species </a:t>
            </a:r>
            <a:r>
              <a:rPr lang="en-US" dirty="0" smtClean="0"/>
              <a:t>spread rapidly and cause harm to native species </a:t>
            </a:r>
            <a:br>
              <a:rPr lang="en-US" dirty="0" smtClean="0"/>
            </a:br>
            <a:endParaRPr lang="en-US" dirty="0" smtClean="0"/>
          </a:p>
          <a:p>
            <a:r>
              <a:rPr lang="en-US" dirty="0" smtClean="0"/>
              <a:t>Usually invasive species are introduced</a:t>
            </a:r>
          </a:p>
          <a:p>
            <a:pPr lvl="1"/>
            <a:r>
              <a:rPr lang="en-US" dirty="0" smtClean="0"/>
              <a:t>However, very few introduced species become invasive because only 1% become established</a:t>
            </a:r>
            <a:br>
              <a:rPr lang="en-US" dirty="0" smtClean="0"/>
            </a:br>
            <a:endParaRPr lang="en-US" dirty="0" smtClean="0"/>
          </a:p>
          <a:p>
            <a:r>
              <a:rPr lang="en-US" dirty="0" smtClean="0"/>
              <a:t>US environmental damage from invasive species is estimated at </a:t>
            </a:r>
            <a:r>
              <a:rPr lang="en-US" b="1" dirty="0" smtClean="0"/>
              <a:t>$138 </a:t>
            </a:r>
            <a:r>
              <a:rPr lang="en-US" b="1" u="sng" dirty="0" smtClean="0"/>
              <a:t>billion</a:t>
            </a:r>
            <a:r>
              <a:rPr lang="en-US" b="1" dirty="0" smtClean="0"/>
              <a:t> per year</a:t>
            </a:r>
            <a:r>
              <a:rPr lang="en-US" dirty="0" smtClean="0"/>
              <a:t>.</a:t>
            </a:r>
          </a:p>
        </p:txBody>
      </p:sp>
    </p:spTree>
    <p:extLst>
      <p:ext uri="{BB962C8B-B14F-4D97-AF65-F5344CB8AC3E}">
        <p14:creationId xmlns:p14="http://schemas.microsoft.com/office/powerpoint/2010/main" val="17282839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(cont.)</a:t>
            </a:r>
            <a:endParaRPr lang="en-US" dirty="0"/>
          </a:p>
        </p:txBody>
      </p:sp>
      <p:sp>
        <p:nvSpPr>
          <p:cNvPr id="3" name="Content Placeholder 2"/>
          <p:cNvSpPr>
            <a:spLocks noGrp="1"/>
          </p:cNvSpPr>
          <p:nvPr>
            <p:ph idx="1"/>
          </p:nvPr>
        </p:nvSpPr>
        <p:spPr/>
        <p:txBody>
          <a:bodyPr>
            <a:normAutofit fontScale="92500" lnSpcReduction="20000"/>
          </a:bodyPr>
          <a:lstStyle/>
          <a:p>
            <a:r>
              <a:rPr lang="en-US" dirty="0" err="1" smtClean="0"/>
              <a:t>Invasives</a:t>
            </a:r>
            <a:r>
              <a:rPr lang="en-US" dirty="0" smtClean="0"/>
              <a:t> spread well because they don’t have specific needs…and many kinds of habitat can fill those needs. </a:t>
            </a:r>
          </a:p>
          <a:p>
            <a:endParaRPr lang="en-US" dirty="0" smtClean="0"/>
          </a:p>
          <a:p>
            <a:r>
              <a:rPr lang="en-US" dirty="0" smtClean="0"/>
              <a:t>Invasive species can obtain resources more quickly or efficiently than the native species in a habitat</a:t>
            </a:r>
          </a:p>
          <a:p>
            <a:endParaRPr lang="en-US" dirty="0" smtClean="0"/>
          </a:p>
          <a:p>
            <a:r>
              <a:rPr lang="en-US" dirty="0" smtClean="0"/>
              <a:t>If unchecked, invasive species have the potential to eradicate some or all native species and interrupt natural ecological processes.</a:t>
            </a:r>
          </a:p>
          <a:p>
            <a:endParaRPr lang="en-US" dirty="0"/>
          </a:p>
        </p:txBody>
      </p:sp>
    </p:spTree>
    <p:extLst>
      <p:ext uri="{BB962C8B-B14F-4D97-AF65-F5344CB8AC3E}">
        <p14:creationId xmlns:p14="http://schemas.microsoft.com/office/powerpoint/2010/main" val="48992054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(cont.)</a:t>
            </a:r>
            <a:endParaRPr lang="en-US" dirty="0"/>
          </a:p>
        </p:txBody>
      </p:sp>
      <p:sp>
        <p:nvSpPr>
          <p:cNvPr id="3" name="Content Placeholder 2"/>
          <p:cNvSpPr>
            <a:spLocks noGrp="1"/>
          </p:cNvSpPr>
          <p:nvPr>
            <p:ph idx="1"/>
          </p:nvPr>
        </p:nvSpPr>
        <p:spPr/>
        <p:txBody>
          <a:bodyPr/>
          <a:lstStyle/>
          <a:p>
            <a:r>
              <a:rPr lang="en-US" dirty="0" smtClean="0"/>
              <a:t>The biological invasion curve shows that prevention is the cheapest and most effective strategy.</a:t>
            </a:r>
            <a:br>
              <a:rPr lang="en-US" dirty="0" smtClean="0"/>
            </a:br>
            <a:endParaRPr lang="en-US" dirty="0" smtClean="0"/>
          </a:p>
          <a:p>
            <a:r>
              <a:rPr lang="en-US" dirty="0" smtClean="0"/>
              <a:t>It also shows that most awareness of an invasive species comes only after eradication is basically impossible. </a:t>
            </a:r>
          </a:p>
          <a:p>
            <a:endParaRPr lang="en-US" dirty="0"/>
          </a:p>
        </p:txBody>
      </p:sp>
    </p:spTree>
    <p:extLst>
      <p:ext uri="{BB962C8B-B14F-4D97-AF65-F5344CB8AC3E}">
        <p14:creationId xmlns:p14="http://schemas.microsoft.com/office/powerpoint/2010/main" val="234675244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(cont.)</a:t>
            </a:r>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t>Two key ways in which humans help invasive species are…</a:t>
            </a:r>
          </a:p>
          <a:p>
            <a:pPr lvl="1"/>
            <a:r>
              <a:rPr lang="en-US" dirty="0" smtClean="0"/>
              <a:t>Transportation</a:t>
            </a:r>
          </a:p>
          <a:p>
            <a:pPr lvl="1"/>
            <a:r>
              <a:rPr lang="en-US" dirty="0" smtClean="0"/>
              <a:t>Habitat Disturbances</a:t>
            </a:r>
          </a:p>
          <a:p>
            <a:endParaRPr lang="en-US" dirty="0" smtClean="0"/>
          </a:p>
          <a:p>
            <a:r>
              <a:rPr lang="en-US" dirty="0" smtClean="0"/>
              <a:t>Human activity moves species to locations where they never previously existed.  </a:t>
            </a:r>
          </a:p>
          <a:p>
            <a:endParaRPr lang="en-US" dirty="0" smtClean="0"/>
          </a:p>
          <a:p>
            <a:r>
              <a:rPr lang="en-US" dirty="0" smtClean="0"/>
              <a:t>Habitat disturbance can give invasive species an increased ability to compete with native species or reduce native species’ competitiveness.</a:t>
            </a:r>
            <a:endParaRPr lang="en-US" dirty="0"/>
          </a:p>
        </p:txBody>
      </p:sp>
    </p:spTree>
    <p:extLst>
      <p:ext uri="{BB962C8B-B14F-4D97-AF65-F5344CB8AC3E}">
        <p14:creationId xmlns:p14="http://schemas.microsoft.com/office/powerpoint/2010/main" val="361227379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twinlakeswildliferanch.com/yahoo_site_admin/assets/images/DSCF0153.296125837_std.JPG"/>
          <p:cNvPicPr>
            <a:picLocks noChangeAspect="1" noChangeArrowheads="1"/>
          </p:cNvPicPr>
          <p:nvPr/>
        </p:nvPicPr>
        <p:blipFill>
          <a:blip r:embed="rId2" cstate="print"/>
          <a:srcRect r="10783"/>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685800" y="3733801"/>
            <a:ext cx="7772400" cy="1012824"/>
          </a:xfrm>
          <a:solidFill>
            <a:srgbClr val="F8F8F8"/>
          </a:solidFill>
        </p:spPr>
        <p:txBody>
          <a:bodyPr/>
          <a:lstStyle/>
          <a:p>
            <a:r>
              <a:rPr lang="en-US" dirty="0" smtClean="0"/>
              <a:t>Wildlife Management</a:t>
            </a:r>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Wildlife Mgmt</a:t>
            </a:r>
            <a:endParaRPr lang="en-US" dirty="0"/>
          </a:p>
        </p:txBody>
      </p:sp>
      <p:sp>
        <p:nvSpPr>
          <p:cNvPr id="3" name="Content Placeholder 2"/>
          <p:cNvSpPr>
            <a:spLocks noGrp="1"/>
          </p:cNvSpPr>
          <p:nvPr>
            <p:ph idx="1"/>
          </p:nvPr>
        </p:nvSpPr>
        <p:spPr/>
        <p:txBody>
          <a:bodyPr/>
          <a:lstStyle/>
          <a:p>
            <a:r>
              <a:rPr lang="en-US" dirty="0" smtClean="0"/>
              <a:t>While landowners benefit from well managed woodlands, so does society</a:t>
            </a:r>
          </a:p>
          <a:p>
            <a:r>
              <a:rPr lang="en-US" dirty="0" smtClean="0"/>
              <a:t>The better privately-owned woodlands are managed, the more the public can view, enjoy, and utilized </a:t>
            </a:r>
            <a:r>
              <a:rPr lang="en-US" dirty="0" smtClean="0"/>
              <a:t>PA’s </a:t>
            </a:r>
            <a:r>
              <a:rPr lang="en-US" dirty="0" smtClean="0"/>
              <a:t>natural resources. </a:t>
            </a:r>
          </a:p>
          <a:p>
            <a:r>
              <a:rPr lang="en-US" dirty="0" smtClean="0"/>
              <a:t>Better management = increased carrying capacities = greater resources </a:t>
            </a:r>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Public Need</a:t>
            </a:r>
            <a:endParaRPr lang="en-US" dirty="0"/>
          </a:p>
        </p:txBody>
      </p:sp>
      <p:sp>
        <p:nvSpPr>
          <p:cNvPr id="3" name="Content Placeholder 2"/>
          <p:cNvSpPr>
            <a:spLocks noGrp="1"/>
          </p:cNvSpPr>
          <p:nvPr>
            <p:ph idx="1"/>
          </p:nvPr>
        </p:nvSpPr>
        <p:spPr/>
        <p:txBody>
          <a:bodyPr>
            <a:normAutofit fontScale="92500"/>
          </a:bodyPr>
          <a:lstStyle/>
          <a:p>
            <a:r>
              <a:rPr lang="en-US" dirty="0" smtClean="0"/>
              <a:t>There is also a growing need for managing habitat for the needs of wildlife</a:t>
            </a:r>
          </a:p>
          <a:p>
            <a:r>
              <a:rPr lang="en-US" dirty="0"/>
              <a:t>7</a:t>
            </a:r>
            <a:r>
              <a:rPr lang="en-US" dirty="0" smtClean="0"/>
              <a:t>0</a:t>
            </a:r>
            <a:r>
              <a:rPr lang="en-US" dirty="0" smtClean="0"/>
              <a:t>% of </a:t>
            </a:r>
            <a:r>
              <a:rPr lang="en-US" dirty="0" smtClean="0"/>
              <a:t>Pennsylvania’s </a:t>
            </a:r>
            <a:r>
              <a:rPr lang="en-US" dirty="0" smtClean="0"/>
              <a:t>forest are privately owned</a:t>
            </a:r>
          </a:p>
          <a:p>
            <a:pPr lvl="1"/>
            <a:r>
              <a:rPr lang="en-US" dirty="0" smtClean="0"/>
              <a:t>The average woodland contains less than 100 acres</a:t>
            </a:r>
          </a:p>
          <a:p>
            <a:r>
              <a:rPr lang="en-US" dirty="0" smtClean="0"/>
              <a:t>The threat of habitat loss to subdivisions increases the need for well managed woodlands </a:t>
            </a:r>
            <a:endParaRPr lang="en-US" dirty="0"/>
          </a:p>
          <a:p>
            <a:pPr lvl="1"/>
            <a:r>
              <a:rPr lang="en-US" dirty="0"/>
              <a:t>E</a:t>
            </a:r>
            <a:r>
              <a:rPr lang="en-US" dirty="0" smtClean="0"/>
              <a:t>xisting habitats need to be well managed to make up for the lost habitat from sprawl. </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Considerations</a:t>
            </a:r>
            <a:endParaRPr lang="en-US" dirty="0"/>
          </a:p>
        </p:txBody>
      </p:sp>
      <p:sp>
        <p:nvSpPr>
          <p:cNvPr id="3" name="Content Placeholder 2"/>
          <p:cNvSpPr>
            <a:spLocks noGrp="1"/>
          </p:cNvSpPr>
          <p:nvPr>
            <p:ph idx="1"/>
          </p:nvPr>
        </p:nvSpPr>
        <p:spPr/>
        <p:txBody>
          <a:bodyPr>
            <a:normAutofit lnSpcReduction="10000"/>
          </a:bodyPr>
          <a:lstStyle/>
          <a:p>
            <a:r>
              <a:rPr lang="en-US" u="sng" dirty="0" smtClean="0"/>
              <a:t>Different </a:t>
            </a:r>
            <a:r>
              <a:rPr lang="en-US" u="sng" dirty="0"/>
              <a:t>p</a:t>
            </a:r>
            <a:r>
              <a:rPr lang="en-US" u="sng" dirty="0" smtClean="0"/>
              <a:t>lant communities favor different Wildlife Communities</a:t>
            </a:r>
          </a:p>
          <a:p>
            <a:pPr lvl="1"/>
            <a:r>
              <a:rPr lang="en-US" dirty="0" smtClean="0"/>
              <a:t>A thick stand of conifers will support different kinds of wildlife than an oak-hickory woods</a:t>
            </a:r>
          </a:p>
          <a:p>
            <a:pPr lvl="1"/>
            <a:r>
              <a:rPr lang="en-US" dirty="0" smtClean="0"/>
              <a:t>Climate, soil, type, history of land use, and other factors affect which wildlife can exist in a habitat</a:t>
            </a:r>
          </a:p>
          <a:p>
            <a:pPr lvl="1"/>
            <a:r>
              <a:rPr lang="en-US" dirty="0" smtClean="0"/>
              <a:t>In general, the more diverse the plant community, the more diverse and numerous the wildlife.</a:t>
            </a:r>
          </a:p>
          <a:p>
            <a:pPr lvl="1"/>
            <a:r>
              <a:rPr lang="en-US" b="1" dirty="0" smtClean="0"/>
              <a:t>Wildlife management starts with plant management.</a:t>
            </a:r>
            <a:endParaRPr lang="en-US"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Examples of Ecosystem Services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Energy flow – </a:t>
            </a:r>
          </a:p>
          <a:p>
            <a:pPr lvl="1"/>
            <a:r>
              <a:rPr lang="en-US" dirty="0" smtClean="0"/>
              <a:t>Capture and utilization of sunlight at all </a:t>
            </a:r>
            <a:r>
              <a:rPr lang="en-US" dirty="0" err="1" smtClean="0"/>
              <a:t>trophic</a:t>
            </a:r>
            <a:r>
              <a:rPr lang="en-US" dirty="0" smtClean="0"/>
              <a:t> levels (</a:t>
            </a:r>
            <a:r>
              <a:rPr lang="en-US" dirty="0" err="1" smtClean="0"/>
              <a:t>trophic</a:t>
            </a:r>
            <a:r>
              <a:rPr lang="en-US" dirty="0" smtClean="0"/>
              <a:t> levels: producers, primary consumer, secondary consumer, decomposer)</a:t>
            </a:r>
          </a:p>
          <a:p>
            <a:r>
              <a:rPr lang="en-US" dirty="0" smtClean="0"/>
              <a:t>Nutrient cycling – </a:t>
            </a:r>
          </a:p>
          <a:p>
            <a:pPr lvl="1"/>
            <a:r>
              <a:rPr lang="en-US" dirty="0" smtClean="0"/>
              <a:t>Conversion of inorganic carbon (CO2) to organic carbon (sugars, cellulose, living tissue)</a:t>
            </a:r>
          </a:p>
          <a:p>
            <a:pPr lvl="1"/>
            <a:r>
              <a:rPr lang="en-US" dirty="0" smtClean="0"/>
              <a:t>Conversion of inorganic nitrogen (N2) into organic nitrogen (amino acids, peptides, proteins)</a:t>
            </a:r>
          </a:p>
          <a:p>
            <a:r>
              <a:rPr lang="en-US" dirty="0" smtClean="0"/>
              <a:t>Filtration &amp; Removal of waste and pollutants</a:t>
            </a:r>
          </a:p>
          <a:p>
            <a:pPr lvl="1"/>
            <a:r>
              <a:rPr lang="en-US" dirty="0" smtClean="0"/>
              <a:t>Purification of water</a:t>
            </a:r>
          </a:p>
          <a:p>
            <a:pPr lvl="1"/>
            <a:r>
              <a:rPr lang="en-US" dirty="0" smtClean="0"/>
              <a:t>Air purification </a:t>
            </a:r>
          </a:p>
          <a:p>
            <a:r>
              <a:rPr lang="en-US" dirty="0" smtClean="0"/>
              <a:t>Reproduction and Genetic Diversity </a:t>
            </a:r>
          </a:p>
          <a:p>
            <a:pPr lvl="1"/>
            <a:r>
              <a:rPr lang="en-US" dirty="0" smtClean="0"/>
              <a:t>Pollination </a:t>
            </a:r>
          </a:p>
          <a:p>
            <a:pPr lvl="1"/>
            <a:r>
              <a:rPr lang="en-US" dirty="0" smtClean="0"/>
              <a:t>Species vigor (“weeding out the sick and lame”) created by predation and competition</a:t>
            </a:r>
          </a:p>
          <a:p>
            <a:endParaRPr lang="en-US" dirty="0"/>
          </a:p>
        </p:txBody>
      </p:sp>
    </p:spTree>
    <p:extLst>
      <p:ext uri="{BB962C8B-B14F-4D97-AF65-F5344CB8AC3E}">
        <p14:creationId xmlns:p14="http://schemas.microsoft.com/office/powerpoint/2010/main" val="276590177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Considerations</a:t>
            </a:r>
            <a:endParaRPr lang="en-US" dirty="0"/>
          </a:p>
        </p:txBody>
      </p:sp>
      <p:sp>
        <p:nvSpPr>
          <p:cNvPr id="3" name="Content Placeholder 2"/>
          <p:cNvSpPr>
            <a:spLocks noGrp="1"/>
          </p:cNvSpPr>
          <p:nvPr>
            <p:ph idx="1"/>
          </p:nvPr>
        </p:nvSpPr>
        <p:spPr/>
        <p:txBody>
          <a:bodyPr>
            <a:normAutofit lnSpcReduction="10000"/>
          </a:bodyPr>
          <a:lstStyle/>
          <a:p>
            <a:r>
              <a:rPr lang="en-US" u="sng" dirty="0" smtClean="0"/>
              <a:t>Wildlife needs are both basic and complex</a:t>
            </a:r>
          </a:p>
          <a:p>
            <a:pPr lvl="1"/>
            <a:r>
              <a:rPr lang="en-US" dirty="0" smtClean="0"/>
              <a:t>All species require food, water, and cover</a:t>
            </a:r>
          </a:p>
          <a:p>
            <a:pPr lvl="1"/>
            <a:r>
              <a:rPr lang="en-US" dirty="0" smtClean="0"/>
              <a:t>However, each species has its own specific requirements</a:t>
            </a:r>
          </a:p>
          <a:p>
            <a:pPr lvl="1"/>
            <a:r>
              <a:rPr lang="en-US" dirty="0" smtClean="0"/>
              <a:t>These requirements can also change with the season</a:t>
            </a:r>
          </a:p>
          <a:p>
            <a:pPr lvl="2"/>
            <a:r>
              <a:rPr lang="en-US" dirty="0" smtClean="0"/>
              <a:t>Excellent spring cover for birds may be useless as winter shelter</a:t>
            </a:r>
          </a:p>
          <a:p>
            <a:pPr lvl="1"/>
            <a:r>
              <a:rPr lang="en-US" dirty="0" smtClean="0"/>
              <a:t>To provide for a species, you must first understand their basic ecology </a:t>
            </a:r>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Considerations</a:t>
            </a:r>
            <a:endParaRPr lang="en-US" dirty="0"/>
          </a:p>
        </p:txBody>
      </p:sp>
      <p:sp>
        <p:nvSpPr>
          <p:cNvPr id="3" name="Content Placeholder 2"/>
          <p:cNvSpPr>
            <a:spLocks noGrp="1"/>
          </p:cNvSpPr>
          <p:nvPr>
            <p:ph idx="1"/>
          </p:nvPr>
        </p:nvSpPr>
        <p:spPr/>
        <p:txBody>
          <a:bodyPr/>
          <a:lstStyle/>
          <a:p>
            <a:r>
              <a:rPr lang="en-US" u="sng" dirty="0" smtClean="0"/>
              <a:t>Do not set unreasonable objectives for a particular species or for a level of population</a:t>
            </a:r>
          </a:p>
          <a:p>
            <a:pPr lvl="1"/>
            <a:r>
              <a:rPr lang="en-US" dirty="0" smtClean="0"/>
              <a:t>Many animals cannot survive on specific habitats no matter how well managed they are because of the habitat’s size or plant life. </a:t>
            </a:r>
          </a:p>
          <a:p>
            <a:pPr lvl="1"/>
            <a:r>
              <a:rPr lang="en-US" dirty="0" smtClean="0"/>
              <a:t>Many animals require large areas and will not “stay” on your habitat</a:t>
            </a:r>
          </a:p>
          <a:p>
            <a:pPr lvl="2"/>
            <a:r>
              <a:rPr lang="en-US" dirty="0" smtClean="0"/>
              <a:t>E.g. wild turkeys may wander over thousands of acres, only visiting your land from time to time. </a:t>
            </a:r>
            <a:endParaRPr 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Considerations</a:t>
            </a:r>
            <a:endParaRPr lang="en-US" dirty="0"/>
          </a:p>
        </p:txBody>
      </p:sp>
      <p:sp>
        <p:nvSpPr>
          <p:cNvPr id="3" name="Content Placeholder 2"/>
          <p:cNvSpPr>
            <a:spLocks noGrp="1"/>
          </p:cNvSpPr>
          <p:nvPr>
            <p:ph idx="1"/>
          </p:nvPr>
        </p:nvSpPr>
        <p:spPr/>
        <p:txBody>
          <a:bodyPr/>
          <a:lstStyle/>
          <a:p>
            <a:r>
              <a:rPr lang="en-US" u="sng" dirty="0" smtClean="0"/>
              <a:t>If you are interested in a particular species, find out what their territorial requirements are. </a:t>
            </a:r>
          </a:p>
          <a:p>
            <a:pPr lvl="1"/>
            <a:r>
              <a:rPr lang="en-US" dirty="0" smtClean="0"/>
              <a:t>E.g. you cannot expect more than 4-5 rabbits or 1-2 pairs of squirrels per acre of good </a:t>
            </a:r>
            <a:r>
              <a:rPr lang="en-US" dirty="0" smtClean="0"/>
              <a:t>habitat. </a:t>
            </a:r>
            <a:endParaRPr 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Considerations </a:t>
            </a:r>
            <a:endParaRPr lang="en-US" dirty="0"/>
          </a:p>
        </p:txBody>
      </p:sp>
      <p:sp>
        <p:nvSpPr>
          <p:cNvPr id="3" name="Content Placeholder 2"/>
          <p:cNvSpPr>
            <a:spLocks noGrp="1"/>
          </p:cNvSpPr>
          <p:nvPr>
            <p:ph idx="1"/>
          </p:nvPr>
        </p:nvSpPr>
        <p:spPr/>
        <p:txBody>
          <a:bodyPr/>
          <a:lstStyle/>
          <a:p>
            <a:r>
              <a:rPr lang="en-US" u="sng" dirty="0" smtClean="0"/>
              <a:t>Patience is a virtue</a:t>
            </a:r>
          </a:p>
          <a:p>
            <a:pPr lvl="1"/>
            <a:r>
              <a:rPr lang="en-US" dirty="0" smtClean="0"/>
              <a:t>It takes a long time to change vegetation and an even longer time for wildlife to respond to those changes</a:t>
            </a:r>
          </a:p>
          <a:p>
            <a:pPr lvl="1"/>
            <a:r>
              <a:rPr lang="en-US" dirty="0" smtClean="0"/>
              <a:t>You can get faster results from some actions, such as setting up a bird feeding station</a:t>
            </a:r>
          </a:p>
          <a:p>
            <a:pPr lvl="1"/>
            <a:r>
              <a:rPr lang="en-US" dirty="0" smtClean="0"/>
              <a:t>However, severe winters, wet cold springs, and other natural events will affect wildlife more negatively than any of your positive actions. </a:t>
            </a:r>
            <a:endParaRPr lang="en-US"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Considerations</a:t>
            </a:r>
            <a:endParaRPr lang="en-US" dirty="0"/>
          </a:p>
        </p:txBody>
      </p:sp>
      <p:sp>
        <p:nvSpPr>
          <p:cNvPr id="3" name="Content Placeholder 2"/>
          <p:cNvSpPr>
            <a:spLocks noGrp="1"/>
          </p:cNvSpPr>
          <p:nvPr>
            <p:ph idx="1"/>
          </p:nvPr>
        </p:nvSpPr>
        <p:spPr/>
        <p:txBody>
          <a:bodyPr/>
          <a:lstStyle/>
          <a:p>
            <a:r>
              <a:rPr lang="en-US" u="sng" smtClean="0"/>
              <a:t>The woodlands </a:t>
            </a:r>
            <a:r>
              <a:rPr lang="en-US" u="sng" dirty="0" smtClean="0"/>
              <a:t>surrounding your property may be more important than the your own habitat</a:t>
            </a:r>
          </a:p>
          <a:p>
            <a:pPr lvl="1"/>
            <a:r>
              <a:rPr lang="en-US" dirty="0" smtClean="0"/>
              <a:t>Look to neighboring land as a source of wildlife, a barrier to wildlife movement, or a source of a habitat requirement that you cannot provide (e.g. drinking water or nest areas). </a:t>
            </a:r>
            <a:endParaRPr 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Considerations</a:t>
            </a:r>
            <a:endParaRPr lang="en-US" dirty="0"/>
          </a:p>
        </p:txBody>
      </p:sp>
      <p:sp>
        <p:nvSpPr>
          <p:cNvPr id="3" name="Content Placeholder 2"/>
          <p:cNvSpPr>
            <a:spLocks noGrp="1"/>
          </p:cNvSpPr>
          <p:nvPr>
            <p:ph idx="1"/>
          </p:nvPr>
        </p:nvSpPr>
        <p:spPr/>
        <p:txBody>
          <a:bodyPr>
            <a:normAutofit/>
          </a:bodyPr>
          <a:lstStyle/>
          <a:p>
            <a:r>
              <a:rPr lang="en-US" u="sng" dirty="0" smtClean="0"/>
              <a:t>Know how much is too much</a:t>
            </a:r>
          </a:p>
          <a:p>
            <a:pPr lvl="1"/>
            <a:r>
              <a:rPr lang="en-US" dirty="0" smtClean="0"/>
              <a:t>Abundant wildlife can cause problems.  </a:t>
            </a:r>
          </a:p>
          <a:p>
            <a:pPr lvl="1"/>
            <a:r>
              <a:rPr lang="en-US" dirty="0" smtClean="0"/>
              <a:t>At high population levels, many species become pets that compete with other land users. </a:t>
            </a:r>
          </a:p>
          <a:p>
            <a:pPr lvl="1"/>
            <a:r>
              <a:rPr lang="en-US" dirty="0" smtClean="0"/>
              <a:t>Deer can and do cause considerable damage in </a:t>
            </a:r>
            <a:r>
              <a:rPr lang="en-US" dirty="0" smtClean="0"/>
              <a:t>PA</a:t>
            </a:r>
            <a:endParaRPr lang="en-US" dirty="0" smtClean="0"/>
          </a:p>
          <a:p>
            <a:pPr lvl="2"/>
            <a:r>
              <a:rPr lang="en-US" dirty="0" smtClean="0"/>
              <a:t>Your woodland could worsen an already bad problem if it overly increases the size of their herd</a:t>
            </a:r>
          </a:p>
          <a:p>
            <a:pPr lvl="2"/>
            <a:r>
              <a:rPr lang="en-US" dirty="0" smtClean="0"/>
              <a:t>An overly large deer herd can also negate any positive action you took through native plantings and food plots</a:t>
            </a:r>
            <a:endParaRPr 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Considerations</a:t>
            </a:r>
            <a:endParaRPr lang="en-US" dirty="0"/>
          </a:p>
        </p:txBody>
      </p:sp>
      <p:sp>
        <p:nvSpPr>
          <p:cNvPr id="3" name="Content Placeholder 2"/>
          <p:cNvSpPr>
            <a:spLocks noGrp="1"/>
          </p:cNvSpPr>
          <p:nvPr>
            <p:ph idx="1"/>
          </p:nvPr>
        </p:nvSpPr>
        <p:spPr/>
        <p:txBody>
          <a:bodyPr>
            <a:normAutofit fontScale="92500" lnSpcReduction="10000"/>
          </a:bodyPr>
          <a:lstStyle/>
          <a:p>
            <a:r>
              <a:rPr lang="en-US" u="sng" dirty="0" smtClean="0"/>
              <a:t>Know the implications of “too much”</a:t>
            </a:r>
          </a:p>
          <a:p>
            <a:pPr lvl="1"/>
            <a:r>
              <a:rPr lang="en-US" dirty="0" smtClean="0"/>
              <a:t>Wildlife belongs to everybody – no one “owns” the wildlife on their property </a:t>
            </a:r>
          </a:p>
          <a:p>
            <a:pPr lvl="1"/>
            <a:r>
              <a:rPr lang="en-US" dirty="0" smtClean="0"/>
              <a:t>An excessive population will increase the likelihood of trespassing on your property</a:t>
            </a:r>
          </a:p>
          <a:p>
            <a:pPr lvl="1"/>
            <a:r>
              <a:rPr lang="en-US" dirty="0" smtClean="0"/>
              <a:t>The implications and costs of an excessive population will be felt by many people besides yourself.</a:t>
            </a:r>
          </a:p>
          <a:p>
            <a:pPr lvl="2"/>
            <a:r>
              <a:rPr lang="en-US" dirty="0" smtClean="0"/>
              <a:t>Others, especially motorists and farmers, can pay higher costs than you if you cause an overpopulation </a:t>
            </a:r>
          </a:p>
          <a:p>
            <a:pPr lvl="2"/>
            <a:r>
              <a:rPr lang="en-US" dirty="0" smtClean="0"/>
              <a:t>Competing species will see the greatest cost through reduced biodiversity </a:t>
            </a:r>
          </a:p>
          <a:p>
            <a:pPr lvl="1"/>
            <a:endParaRPr lang="en-US"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twinlakeswildliferanch.com/yahoo_site_admin/assets/images/DSCF0153.296125837_std.JPG"/>
          <p:cNvPicPr>
            <a:picLocks noChangeAspect="1" noChangeArrowheads="1"/>
          </p:cNvPicPr>
          <p:nvPr/>
        </p:nvPicPr>
        <p:blipFill>
          <a:blip r:embed="rId2" cstate="print"/>
          <a:srcRect/>
          <a:stretch>
            <a:fillRect/>
          </a:stretch>
        </p:blipFill>
        <p:spPr bwMode="auto">
          <a:xfrm>
            <a:off x="0" y="0"/>
            <a:ext cx="10249150" cy="6858000"/>
          </a:xfrm>
          <a:prstGeom prst="rect">
            <a:avLst/>
          </a:prstGeom>
          <a:noFill/>
        </p:spPr>
      </p:pic>
      <p:sp>
        <p:nvSpPr>
          <p:cNvPr id="4" name="Title 3"/>
          <p:cNvSpPr>
            <a:spLocks noGrp="1"/>
          </p:cNvSpPr>
          <p:nvPr>
            <p:ph type="title"/>
          </p:nvPr>
        </p:nvSpPr>
        <p:spPr>
          <a:solidFill>
            <a:srgbClr val="F8F8F8"/>
          </a:solidFill>
        </p:spPr>
        <p:txBody>
          <a:bodyPr/>
          <a:lstStyle/>
          <a:p>
            <a:r>
              <a:rPr lang="en-US" dirty="0" smtClean="0"/>
              <a:t>Wildlife Management Practices &amp; Techniques </a:t>
            </a:r>
            <a:endParaRPr lang="en-US"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Practices &amp; Techniques</a:t>
            </a:r>
            <a:endParaRPr lang="en-US" dirty="0"/>
          </a:p>
        </p:txBody>
      </p:sp>
      <p:sp>
        <p:nvSpPr>
          <p:cNvPr id="3" name="Content Placeholder 2"/>
          <p:cNvSpPr>
            <a:spLocks noGrp="1"/>
          </p:cNvSpPr>
          <p:nvPr>
            <p:ph idx="1"/>
          </p:nvPr>
        </p:nvSpPr>
        <p:spPr/>
        <p:txBody>
          <a:bodyPr/>
          <a:lstStyle/>
          <a:p>
            <a:r>
              <a:rPr lang="en-US" dirty="0" smtClean="0"/>
              <a:t>Remember that any activity intended to benefit one species usually affects a whole group of species.</a:t>
            </a:r>
          </a:p>
          <a:p>
            <a:pPr lvl="1"/>
            <a:r>
              <a:rPr lang="en-US" dirty="0" smtClean="0"/>
              <a:t>This impact can be beneficial</a:t>
            </a:r>
          </a:p>
          <a:p>
            <a:pPr lvl="1"/>
            <a:r>
              <a:rPr lang="en-US" dirty="0" smtClean="0"/>
              <a:t>It can also be harmful</a:t>
            </a:r>
          </a:p>
          <a:p>
            <a:r>
              <a:rPr lang="en-US" dirty="0" smtClean="0"/>
              <a:t>A professional biologist and the </a:t>
            </a:r>
            <a:r>
              <a:rPr lang="en-US" dirty="0" smtClean="0"/>
              <a:t>DCNR </a:t>
            </a:r>
            <a:r>
              <a:rPr lang="en-US" dirty="0" smtClean="0"/>
              <a:t>can help you to identify specific practices for your property to maximize biodiversity gains. </a:t>
            </a:r>
            <a:endParaRPr lang="en-US"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Categories of Management Practices</a:t>
            </a:r>
            <a:endParaRPr lang="en-US" dirty="0"/>
          </a:p>
        </p:txBody>
      </p:sp>
      <p:sp>
        <p:nvSpPr>
          <p:cNvPr id="3" name="Content Placeholder 2"/>
          <p:cNvSpPr>
            <a:spLocks noGrp="1"/>
          </p:cNvSpPr>
          <p:nvPr>
            <p:ph idx="1"/>
          </p:nvPr>
        </p:nvSpPr>
        <p:spPr/>
        <p:txBody>
          <a:bodyPr/>
          <a:lstStyle/>
          <a:p>
            <a:r>
              <a:rPr lang="en-US" dirty="0" smtClean="0"/>
              <a:t>Plantings</a:t>
            </a:r>
          </a:p>
          <a:p>
            <a:r>
              <a:rPr lang="en-US" dirty="0" smtClean="0"/>
              <a:t>Feeding</a:t>
            </a:r>
          </a:p>
          <a:p>
            <a:r>
              <a:rPr lang="en-US" dirty="0" smtClean="0"/>
              <a:t>Den Trees</a:t>
            </a:r>
          </a:p>
          <a:p>
            <a:r>
              <a:rPr lang="en-US" dirty="0" err="1" smtClean="0"/>
              <a:t>Brushpiles</a:t>
            </a:r>
            <a:endParaRPr lang="en-US" dirty="0" smtClean="0"/>
          </a:p>
          <a:p>
            <a:r>
              <a:rPr lang="en-US" dirty="0" smtClean="0"/>
              <a:t>Nesting Boxes </a:t>
            </a:r>
          </a:p>
          <a:p>
            <a:r>
              <a:rPr lang="en-US" dirty="0" smtClean="0"/>
              <a:t>Habitat Diversity</a:t>
            </a:r>
          </a:p>
          <a:p>
            <a:r>
              <a:rPr lang="en-US" dirty="0" smtClean="0"/>
              <a:t>Grazing</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8001000" cy="1203960"/>
          </a:xfrm>
        </p:spPr>
        <p:txBody>
          <a:bodyPr>
            <a:normAutofit fontScale="90000"/>
          </a:bodyPr>
          <a:lstStyle/>
          <a:p>
            <a:r>
              <a:rPr lang="en-US" dirty="0" smtClean="0"/>
              <a:t>Hypothetical relationship between biodiversity and ecosystem function </a:t>
            </a:r>
            <a:endParaRPr lang="en-US" dirty="0"/>
          </a:p>
        </p:txBody>
      </p:sp>
      <p:sp>
        <p:nvSpPr>
          <p:cNvPr id="3" name="Content Placeholder 2"/>
          <p:cNvSpPr>
            <a:spLocks noGrp="1"/>
          </p:cNvSpPr>
          <p:nvPr>
            <p:ph idx="1"/>
          </p:nvPr>
        </p:nvSpPr>
        <p:spPr>
          <a:xfrm>
            <a:off x="533400" y="6269664"/>
            <a:ext cx="7620000" cy="435936"/>
          </a:xfrm>
        </p:spPr>
        <p:txBody>
          <a:bodyPr>
            <a:normAutofit fontScale="32500" lnSpcReduction="20000"/>
          </a:bodyPr>
          <a:lstStyle/>
          <a:p>
            <a:r>
              <a:rPr lang="en-US" dirty="0" smtClean="0"/>
              <a:t>Source: Schwartz, </a:t>
            </a:r>
            <a:r>
              <a:rPr lang="en-US" i="1" dirty="0" smtClean="0"/>
              <a:t>et. al.</a:t>
            </a:r>
            <a:r>
              <a:rPr lang="en-US" dirty="0" smtClean="0"/>
              <a:t> 1999.  Linking biodiversity to ecosystem function: implications for conservation ecology. UC-Davis </a:t>
            </a:r>
          </a:p>
          <a:p>
            <a:r>
              <a:rPr lang="en-US" dirty="0" smtClean="0">
                <a:hlinkClick r:id="rId3"/>
              </a:rPr>
              <a:t>http://bio.research.ucsc.edu/people/thompson/PublPDFs/Schwartzetal00.pdf</a:t>
            </a:r>
            <a:endParaRPr lang="en-US" dirty="0" smtClean="0"/>
          </a:p>
          <a:p>
            <a:endParaRPr lang="en-US" dirty="0"/>
          </a:p>
        </p:txBody>
      </p:sp>
      <p:pic>
        <p:nvPicPr>
          <p:cNvPr id="1027" name="Picture 3"/>
          <p:cNvPicPr>
            <a:picLocks noChangeAspect="1" noChangeArrowheads="1"/>
          </p:cNvPicPr>
          <p:nvPr/>
        </p:nvPicPr>
        <p:blipFill>
          <a:blip r:embed="rId4" cstate="print"/>
          <a:srcRect l="16875" t="23000" r="38125" b="25000"/>
          <a:stretch>
            <a:fillRect/>
          </a:stretch>
        </p:blipFill>
        <p:spPr bwMode="auto">
          <a:xfrm>
            <a:off x="457200" y="1502833"/>
            <a:ext cx="6553200" cy="4732867"/>
          </a:xfrm>
          <a:prstGeom prst="rect">
            <a:avLst/>
          </a:prstGeom>
          <a:noFill/>
          <a:ln w="9525">
            <a:noFill/>
            <a:miter lim="800000"/>
            <a:headEnd/>
            <a:tailEnd/>
          </a:ln>
        </p:spPr>
      </p:pic>
      <p:sp>
        <p:nvSpPr>
          <p:cNvPr id="5" name="Content Placeholder 2"/>
          <p:cNvSpPr txBox="1">
            <a:spLocks/>
          </p:cNvSpPr>
          <p:nvPr/>
        </p:nvSpPr>
        <p:spPr>
          <a:xfrm>
            <a:off x="1143000" y="1621464"/>
            <a:ext cx="7620000" cy="435936"/>
          </a:xfrm>
          <a:prstGeom prst="rect">
            <a:avLst/>
          </a:prstGeom>
        </p:spPr>
        <p:txBody>
          <a:bodyPr vert="horz">
            <a:normAutofit fontScale="92500" lnSpcReduction="10000"/>
          </a:bodyPr>
          <a:lstStyle/>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r>
              <a:rPr kumimoji="0" lang="en-US" sz="2600" b="0" i="0" u="none" strike="noStrike" kern="1200" cap="none" spc="0" normalizeH="0" baseline="0" noProof="0" dirty="0" smtClean="0">
                <a:ln>
                  <a:noFill/>
                </a:ln>
                <a:solidFill>
                  <a:srgbClr val="FF0000"/>
                </a:solidFill>
                <a:effectLst/>
                <a:uLnTx/>
                <a:uFillTx/>
                <a:latin typeface="+mn-lt"/>
                <a:ea typeface="+mn-ea"/>
                <a:cs typeface="+mn-cs"/>
              </a:rPr>
              <a:t>TPS: Create a caption for </a:t>
            </a:r>
            <a:r>
              <a:rPr kumimoji="0" lang="en-US" sz="2600" b="0" i="0" u="none" strike="noStrike" kern="1200" cap="none" spc="0" normalizeH="0" noProof="0" dirty="0" smtClean="0">
                <a:ln>
                  <a:noFill/>
                </a:ln>
                <a:solidFill>
                  <a:srgbClr val="FF0000"/>
                </a:solidFill>
                <a:effectLst/>
                <a:uLnTx/>
                <a:uFillTx/>
                <a:latin typeface="+mn-lt"/>
                <a:ea typeface="+mn-ea"/>
                <a:cs typeface="+mn-cs"/>
              </a:rPr>
              <a:t>this graph</a:t>
            </a:r>
            <a:endParaRPr kumimoji="0" lang="en-US" sz="2600" b="0" i="0" u="none" strike="noStrike" kern="1200" cap="none" spc="0" normalizeH="0" baseline="0" noProof="0" dirty="0">
              <a:ln>
                <a:noFill/>
              </a:ln>
              <a:solidFill>
                <a:srgbClr val="FF0000"/>
              </a:solidFill>
              <a:effectLst/>
              <a:uLnTx/>
              <a:uFillTx/>
              <a:latin typeface="+mn-lt"/>
              <a:ea typeface="+mn-ea"/>
              <a:cs typeface="+mn-cs"/>
            </a:endParaRPr>
          </a:p>
        </p:txBody>
      </p:sp>
    </p:spTree>
    <p:extLst>
      <p:ext uri="{BB962C8B-B14F-4D97-AF65-F5344CB8AC3E}">
        <p14:creationId xmlns:p14="http://schemas.microsoft.com/office/powerpoint/2010/main" val="290402244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Plantings</a:t>
            </a:r>
            <a:endParaRPr lang="en-US" dirty="0"/>
          </a:p>
        </p:txBody>
      </p:sp>
      <p:sp>
        <p:nvSpPr>
          <p:cNvPr id="3" name="Content Placeholder 2"/>
          <p:cNvSpPr>
            <a:spLocks noGrp="1"/>
          </p:cNvSpPr>
          <p:nvPr>
            <p:ph idx="1"/>
          </p:nvPr>
        </p:nvSpPr>
        <p:spPr/>
        <p:txBody>
          <a:bodyPr>
            <a:normAutofit fontScale="92500"/>
          </a:bodyPr>
          <a:lstStyle/>
          <a:p>
            <a:r>
              <a:rPr lang="en-US" dirty="0" smtClean="0"/>
              <a:t>You can make special plantings to increase cover and plant diversity and to provide food sources</a:t>
            </a:r>
          </a:p>
          <a:p>
            <a:r>
              <a:rPr lang="en-US" dirty="0" smtClean="0"/>
              <a:t>Common plantings include – </a:t>
            </a:r>
          </a:p>
          <a:p>
            <a:pPr lvl="1"/>
            <a:r>
              <a:rPr lang="en-US" dirty="0" smtClean="0"/>
              <a:t>Scattered groups of conifers for escape and winter cover</a:t>
            </a:r>
          </a:p>
          <a:p>
            <a:pPr lvl="1"/>
            <a:r>
              <a:rPr lang="en-US" dirty="0" smtClean="0"/>
              <a:t>Food plots corn, sorghum, millet, or clover (or a combination of these) can raise the carrying capacity of a habitat, as can shrubs such as nannyberry, dogwoods, autumn olive, and buffalo berry. </a:t>
            </a:r>
            <a:endParaRPr lang="en-US"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Feeding</a:t>
            </a:r>
            <a:endParaRPr lang="en-US" dirty="0"/>
          </a:p>
        </p:txBody>
      </p:sp>
      <p:sp>
        <p:nvSpPr>
          <p:cNvPr id="3" name="Content Placeholder 2"/>
          <p:cNvSpPr>
            <a:spLocks noGrp="1"/>
          </p:cNvSpPr>
          <p:nvPr>
            <p:ph idx="1"/>
          </p:nvPr>
        </p:nvSpPr>
        <p:spPr/>
        <p:txBody>
          <a:bodyPr>
            <a:normAutofit lnSpcReduction="10000"/>
          </a:bodyPr>
          <a:lstStyle/>
          <a:p>
            <a:r>
              <a:rPr lang="en-US" dirty="0" smtClean="0"/>
              <a:t>Setting up and stocking a bird feeding station is the best-known example of a wildlife feeding program</a:t>
            </a:r>
          </a:p>
          <a:p>
            <a:pPr lvl="1"/>
            <a:r>
              <a:rPr lang="en-US" dirty="0" smtClean="0"/>
              <a:t>See a publication for the “what, when, and how” of bird feeding </a:t>
            </a:r>
          </a:p>
          <a:p>
            <a:r>
              <a:rPr lang="en-US" dirty="0" smtClean="0"/>
              <a:t>NOTE: direct feeding of other </a:t>
            </a:r>
            <a:r>
              <a:rPr lang="en-US" smtClean="0"/>
              <a:t>species (beyond food plots) </a:t>
            </a:r>
            <a:r>
              <a:rPr lang="en-US" dirty="0" smtClean="0"/>
              <a:t>is difficult and a very BAD idea.</a:t>
            </a:r>
          </a:p>
          <a:p>
            <a:pPr lvl="1"/>
            <a:r>
              <a:rPr lang="en-US" dirty="0" smtClean="0"/>
              <a:t>Feeding results in tameness, dependence, and the spread of disease – ALL are very bad for a population. </a:t>
            </a:r>
            <a:endParaRPr lang="en-US"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Den Trees</a:t>
            </a:r>
            <a:endParaRPr lang="en-US" dirty="0"/>
          </a:p>
        </p:txBody>
      </p:sp>
      <p:sp>
        <p:nvSpPr>
          <p:cNvPr id="3" name="Content Placeholder 2"/>
          <p:cNvSpPr>
            <a:spLocks noGrp="1"/>
          </p:cNvSpPr>
          <p:nvPr>
            <p:ph idx="1"/>
          </p:nvPr>
        </p:nvSpPr>
        <p:spPr/>
        <p:txBody>
          <a:bodyPr>
            <a:normAutofit fontScale="92500"/>
          </a:bodyPr>
          <a:lstStyle/>
          <a:p>
            <a:r>
              <a:rPr lang="en-US" dirty="0" smtClean="0"/>
              <a:t>Large, hollow, or dead trees provide valuable living space for many species.  </a:t>
            </a:r>
          </a:p>
          <a:p>
            <a:r>
              <a:rPr lang="en-US" dirty="0" smtClean="0"/>
              <a:t>If you cut firewood or harvest timber from your woodland, be sure to preserve adequate trees for cover and protection.</a:t>
            </a:r>
          </a:p>
          <a:p>
            <a:r>
              <a:rPr lang="en-US" dirty="0" smtClean="0"/>
              <a:t>Live not-producing trees (such as oak) tend to have cavities that are doubly valuable for wildlife </a:t>
            </a:r>
          </a:p>
          <a:p>
            <a:pPr lvl="1"/>
            <a:r>
              <a:rPr lang="en-US" dirty="0" smtClean="0"/>
              <a:t>They get a home and a meal</a:t>
            </a:r>
          </a:p>
          <a:p>
            <a:pPr lvl="1"/>
            <a:r>
              <a:rPr lang="en-US" dirty="0" smtClean="0"/>
              <a:t>Preserve at least 2-3 per acre</a:t>
            </a:r>
            <a:endParaRPr lang="en-US"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Brushpiles</a:t>
            </a:r>
            <a:endParaRPr lang="en-US" dirty="0"/>
          </a:p>
        </p:txBody>
      </p:sp>
      <p:sp>
        <p:nvSpPr>
          <p:cNvPr id="3" name="Content Placeholder 2"/>
          <p:cNvSpPr>
            <a:spLocks noGrp="1"/>
          </p:cNvSpPr>
          <p:nvPr>
            <p:ph idx="1"/>
          </p:nvPr>
        </p:nvSpPr>
        <p:spPr/>
        <p:txBody>
          <a:bodyPr>
            <a:normAutofit lnSpcReduction="10000"/>
          </a:bodyPr>
          <a:lstStyle/>
          <a:p>
            <a:r>
              <a:rPr lang="en-US" dirty="0" smtClean="0"/>
              <a:t>Constructing piles of brush from cuttings or old Christmas trees provides habitat while recycling organic material.</a:t>
            </a:r>
          </a:p>
          <a:p>
            <a:r>
              <a:rPr lang="en-US" dirty="0" smtClean="0"/>
              <a:t>The piles should have a foundation of crisscrossed logs 4 inches or larger in diameter</a:t>
            </a:r>
          </a:p>
          <a:p>
            <a:pPr lvl="1"/>
            <a:r>
              <a:rPr lang="en-US" dirty="0" smtClean="0"/>
              <a:t>This provides living spaces for wildlife</a:t>
            </a:r>
          </a:p>
          <a:p>
            <a:r>
              <a:rPr lang="en-US" dirty="0" smtClean="0"/>
              <a:t>Smaller brush and twigs should be piled on top</a:t>
            </a:r>
          </a:p>
          <a:p>
            <a:r>
              <a:rPr lang="en-US" dirty="0" smtClean="0"/>
              <a:t>Large piles last longer than small piles. </a:t>
            </a:r>
            <a:endParaRPr lang="en-US"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Nesting Boxes</a:t>
            </a:r>
            <a:endParaRPr lang="en-US" dirty="0"/>
          </a:p>
        </p:txBody>
      </p:sp>
      <p:sp>
        <p:nvSpPr>
          <p:cNvPr id="3" name="Content Placeholder 2"/>
          <p:cNvSpPr>
            <a:spLocks noGrp="1"/>
          </p:cNvSpPr>
          <p:nvPr>
            <p:ph idx="1"/>
          </p:nvPr>
        </p:nvSpPr>
        <p:spPr/>
        <p:txBody>
          <a:bodyPr/>
          <a:lstStyle/>
          <a:p>
            <a:r>
              <a:rPr lang="en-US" dirty="0" smtClean="0"/>
              <a:t>Nesting boxes aid wildlife, especially if suitable den trees are in short supply</a:t>
            </a:r>
          </a:p>
          <a:p>
            <a:r>
              <a:rPr lang="en-US" dirty="0" smtClean="0"/>
              <a:t>Wood ducks, gray squirrels, screech owls, and some songbirds use nest boxes.</a:t>
            </a:r>
          </a:p>
          <a:p>
            <a:r>
              <a:rPr lang="en-US" dirty="0" smtClean="0"/>
              <a:t>Use the </a:t>
            </a:r>
            <a:r>
              <a:rPr lang="en-US" dirty="0" smtClean="0"/>
              <a:t>DC</a:t>
            </a:r>
            <a:r>
              <a:rPr lang="en-US" dirty="0" smtClean="0"/>
              <a:t>NR’s </a:t>
            </a:r>
            <a:r>
              <a:rPr lang="en-US" dirty="0" smtClean="0"/>
              <a:t>sources or the internet to find specific plans for the desired species. </a:t>
            </a:r>
            <a:endParaRPr lang="en-US"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Habitat Diversity </a:t>
            </a:r>
            <a:endParaRPr lang="en-US" dirty="0"/>
          </a:p>
        </p:txBody>
      </p:sp>
      <p:sp>
        <p:nvSpPr>
          <p:cNvPr id="3" name="Content Placeholder 2"/>
          <p:cNvSpPr>
            <a:spLocks noGrp="1"/>
          </p:cNvSpPr>
          <p:nvPr>
            <p:ph idx="1"/>
          </p:nvPr>
        </p:nvSpPr>
        <p:spPr/>
        <p:txBody>
          <a:bodyPr>
            <a:normAutofit lnSpcReduction="10000"/>
          </a:bodyPr>
          <a:lstStyle/>
          <a:p>
            <a:r>
              <a:rPr lang="en-US" dirty="0" smtClean="0"/>
              <a:t>Habitat diversity is dependant on the type of land on which you live</a:t>
            </a:r>
          </a:p>
          <a:p>
            <a:pPr lvl="1"/>
            <a:r>
              <a:rPr lang="en-US" dirty="0" smtClean="0"/>
              <a:t>I.e. you may not be able to change your habitat’s levels of plant diversity</a:t>
            </a:r>
          </a:p>
          <a:p>
            <a:r>
              <a:rPr lang="en-US" dirty="0" smtClean="0"/>
              <a:t>If your land is mainly wooded, consider clearly some timber to create openings and varying stages of habitat succession</a:t>
            </a:r>
          </a:p>
          <a:p>
            <a:pPr lvl="1"/>
            <a:r>
              <a:rPr lang="en-US" dirty="0" smtClean="0"/>
              <a:t>The higher levels of grasses and shrubs provide higher densities of plants needed for feeding and cover</a:t>
            </a:r>
            <a:endParaRPr lang="en-US"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Grazing</a:t>
            </a:r>
            <a:endParaRPr lang="en-US" dirty="0"/>
          </a:p>
        </p:txBody>
      </p:sp>
      <p:sp>
        <p:nvSpPr>
          <p:cNvPr id="3" name="Content Placeholder 2"/>
          <p:cNvSpPr>
            <a:spLocks noGrp="1"/>
          </p:cNvSpPr>
          <p:nvPr>
            <p:ph idx="1"/>
          </p:nvPr>
        </p:nvSpPr>
        <p:spPr/>
        <p:txBody>
          <a:bodyPr>
            <a:normAutofit lnSpcReduction="10000"/>
          </a:bodyPr>
          <a:lstStyle/>
          <a:p>
            <a:r>
              <a:rPr lang="en-US" dirty="0" smtClean="0"/>
              <a:t>While creating a variety of stages of succession in a habitat is a good idea, it is a bad idea to open up native habitat to cattle grazing</a:t>
            </a:r>
          </a:p>
          <a:p>
            <a:r>
              <a:rPr lang="en-US" dirty="0" smtClean="0"/>
              <a:t>Cattle remove valuable cover and food supply form the ground and understory vegetation</a:t>
            </a:r>
          </a:p>
          <a:p>
            <a:r>
              <a:rPr lang="en-US" dirty="0" smtClean="0"/>
              <a:t>Keeping domesticated species out of native habitat will improve the biodiversity of that habitat. </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Ecosystem Function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It can be hard to imagine an ecosystem functioning at higher rates.</a:t>
            </a:r>
          </a:p>
          <a:p>
            <a:pPr marL="0" indent="0">
              <a:buNone/>
            </a:pPr>
            <a:endParaRPr lang="en-US" dirty="0" smtClean="0"/>
          </a:p>
          <a:p>
            <a:r>
              <a:rPr lang="en-US" dirty="0" smtClean="0"/>
              <a:t>It might be easier to compare a normal ecosystem to a degraded natural area</a:t>
            </a:r>
          </a:p>
          <a:p>
            <a:endParaRPr lang="en-US" dirty="0" smtClean="0"/>
          </a:p>
          <a:p>
            <a:r>
              <a:rPr lang="en-US" dirty="0" smtClean="0"/>
              <a:t>Whiteboards: divide your board in half; then compare a well-functioning ecosystem to a degraded or polluted natural area. What makes them different?</a:t>
            </a:r>
            <a:endParaRPr lang="en-US" dirty="0"/>
          </a:p>
        </p:txBody>
      </p:sp>
    </p:spTree>
    <p:extLst>
      <p:ext uri="{BB962C8B-B14F-4D97-AF65-F5344CB8AC3E}">
        <p14:creationId xmlns:p14="http://schemas.microsoft.com/office/powerpoint/2010/main" val="18560138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358</TotalTime>
  <Words>3969</Words>
  <Application>Microsoft Office PowerPoint</Application>
  <PresentationFormat>On-screen Show (4:3)</PresentationFormat>
  <Paragraphs>583</Paragraphs>
  <Slides>86</Slides>
  <Notes>63</Notes>
  <HiddenSlides>0</HiddenSlides>
  <MMClips>0</MMClips>
  <ScaleCrop>false</ScaleCrop>
  <HeadingPairs>
    <vt:vector size="4" baseType="variant">
      <vt:variant>
        <vt:lpstr>Theme</vt:lpstr>
      </vt:variant>
      <vt:variant>
        <vt:i4>1</vt:i4>
      </vt:variant>
      <vt:variant>
        <vt:lpstr>Slide Titles</vt:lpstr>
      </vt:variant>
      <vt:variant>
        <vt:i4>86</vt:i4>
      </vt:variant>
    </vt:vector>
  </HeadingPairs>
  <TitlesOfParts>
    <vt:vector size="87" baseType="lpstr">
      <vt:lpstr>Office Theme</vt:lpstr>
      <vt:lpstr>Biodiversity and Wildlife Management</vt:lpstr>
      <vt:lpstr>Objectives</vt:lpstr>
      <vt:lpstr>Background</vt:lpstr>
      <vt:lpstr>3 levels of diversity </vt:lpstr>
      <vt:lpstr>Biodiversity, Defined</vt:lpstr>
      <vt:lpstr>Why Does Biodiversity Matter?</vt:lpstr>
      <vt:lpstr>Examples of Ecosystem Services</vt:lpstr>
      <vt:lpstr>Hypothetical relationship between biodiversity and ecosystem function </vt:lpstr>
      <vt:lpstr>Ecosystem Function </vt:lpstr>
      <vt:lpstr>Loss of Biodiversity = Loss of Life</vt:lpstr>
      <vt:lpstr>Community Analogy </vt:lpstr>
      <vt:lpstr>Community to Ecology </vt:lpstr>
      <vt:lpstr>Loss of Biodiversity</vt:lpstr>
      <vt:lpstr>Our Job</vt:lpstr>
      <vt:lpstr>TASK</vt:lpstr>
      <vt:lpstr>Habitats</vt:lpstr>
      <vt:lpstr>Habitat Definitions</vt:lpstr>
      <vt:lpstr>Habitat Function</vt:lpstr>
      <vt:lpstr>Niche Interactions</vt:lpstr>
      <vt:lpstr>Components of a  Habitat</vt:lpstr>
      <vt:lpstr>Abiotic Resources </vt:lpstr>
      <vt:lpstr>Biotic Resources </vt:lpstr>
      <vt:lpstr>Structure</vt:lpstr>
      <vt:lpstr>Structure &amp; Habitat Health</vt:lpstr>
      <vt:lpstr>Succession</vt:lpstr>
      <vt:lpstr>Case Study: Wild Turkeys </vt:lpstr>
      <vt:lpstr>Succession vs. Disturbance</vt:lpstr>
      <vt:lpstr>Measures of Habitat Health </vt:lpstr>
      <vt:lpstr>Biodiversity </vt:lpstr>
      <vt:lpstr>Patchiness</vt:lpstr>
      <vt:lpstr>Edge</vt:lpstr>
      <vt:lpstr>Which has more edge? </vt:lpstr>
      <vt:lpstr>Detrimental Edge</vt:lpstr>
      <vt:lpstr>Fragmentation</vt:lpstr>
      <vt:lpstr>Effects of Fragmentation</vt:lpstr>
      <vt:lpstr>Effects of Fragmentation </vt:lpstr>
      <vt:lpstr>Island Biogeography</vt:lpstr>
      <vt:lpstr>Invasive Species</vt:lpstr>
      <vt:lpstr>Imagine, for a moment…</vt:lpstr>
      <vt:lpstr>March 15, 1999</vt:lpstr>
      <vt:lpstr>Gain one, lose many</vt:lpstr>
      <vt:lpstr>One among many</vt:lpstr>
      <vt:lpstr>PowerPoint Presentation</vt:lpstr>
      <vt:lpstr>The newest threat</vt:lpstr>
      <vt:lpstr>PowerPoint Presentation</vt:lpstr>
      <vt:lpstr>The Cost</vt:lpstr>
      <vt:lpstr>Why?</vt:lpstr>
      <vt:lpstr>Definitions</vt:lpstr>
      <vt:lpstr>Different Names, Same Problem</vt:lpstr>
      <vt:lpstr>Invasives: usually, but not always introduced</vt:lpstr>
      <vt:lpstr>Clarification #1</vt:lpstr>
      <vt:lpstr>Clarification #2</vt:lpstr>
      <vt:lpstr>However…</vt:lpstr>
      <vt:lpstr>Successful Invaders</vt:lpstr>
      <vt:lpstr>Invasives: Habitat Generalists</vt:lpstr>
      <vt:lpstr>Invasives Compete Well</vt:lpstr>
      <vt:lpstr>PowerPoint Presentation</vt:lpstr>
      <vt:lpstr>Sometimes Invasives Have Help (from us!)</vt:lpstr>
      <vt:lpstr>Habitat Succession and Disturbance</vt:lpstr>
      <vt:lpstr>Habitat Distubrances</vt:lpstr>
      <vt:lpstr>Examples of Human Habitat Distubances</vt:lpstr>
      <vt:lpstr>Summary</vt:lpstr>
      <vt:lpstr>Summary (cont.)</vt:lpstr>
      <vt:lpstr>Summary (cont.)</vt:lpstr>
      <vt:lpstr>Summary (cont.)</vt:lpstr>
      <vt:lpstr>Wildlife Management</vt:lpstr>
      <vt:lpstr>Benefits of Wildlife Mgmt</vt:lpstr>
      <vt:lpstr>A Public Need</vt:lpstr>
      <vt:lpstr>Considerations</vt:lpstr>
      <vt:lpstr>Considerations</vt:lpstr>
      <vt:lpstr>Considerations</vt:lpstr>
      <vt:lpstr>Considerations</vt:lpstr>
      <vt:lpstr>Considerations </vt:lpstr>
      <vt:lpstr>Considerations</vt:lpstr>
      <vt:lpstr>Considerations</vt:lpstr>
      <vt:lpstr>Considerations</vt:lpstr>
      <vt:lpstr>Wildlife Management Practices &amp; Techniques </vt:lpstr>
      <vt:lpstr>Practices &amp; Techniques</vt:lpstr>
      <vt:lpstr>Categories of Management Practices</vt:lpstr>
      <vt:lpstr>Plantings</vt:lpstr>
      <vt:lpstr>Feeding</vt:lpstr>
      <vt:lpstr>Den Trees</vt:lpstr>
      <vt:lpstr>Brushpiles</vt:lpstr>
      <vt:lpstr>Nesting Boxes</vt:lpstr>
      <vt:lpstr>Habitat Diversity </vt:lpstr>
      <vt:lpstr>Grazing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Game Management</dc:title>
  <dc:creator>Mr. Craig A. Kohn</dc:creator>
  <cp:lastModifiedBy>Leanna</cp:lastModifiedBy>
  <cp:revision>24</cp:revision>
  <dcterms:created xsi:type="dcterms:W3CDTF">2010-11-04T14:47:41Z</dcterms:created>
  <dcterms:modified xsi:type="dcterms:W3CDTF">2014-11-08T19:16:13Z</dcterms:modified>
</cp:coreProperties>
</file>